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6" d="100"/>
          <a:sy n="96" d="100"/>
        </p:scale>
        <p:origin x="-966" y="-102"/>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3/7/2015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3/7/2015</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jpg"/><Relationship Id="rId16"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33" y="4661112"/>
            <a:ext cx="7315199" cy="812234"/>
          </a:xfrm>
        </p:spPr>
        <p:txBody>
          <a:bodyPr anchor="ctr">
            <a:noAutofit/>
          </a:bodyPr>
          <a:lstStyle/>
          <a:p>
            <a:r>
              <a:rPr lang="en-US" sz="1100" dirty="0">
                <a:effectLst>
                  <a:outerShdw blurRad="38100" dist="38100" dir="2700000" algn="tl">
                    <a:srgbClr val="000000">
                      <a:alpha val="43137"/>
                    </a:srgbClr>
                  </a:outerShdw>
                </a:effectLst>
                <a:latin typeface="Trebuchet MS" panose="020B0603020202020204" pitchFamily="34" charset="0"/>
              </a:rPr>
              <a:t>Custom Built Executive Home on the 4th Fairway! This home belonged to one of the areas most respected builders! Custom designed from the ground up. All through out this home you will find attention to detail and cement siding! Extra wide hallways, coffered ceilings, huge sunroom, gourmet kitchen, custom built cabinets! Brick Patio</a:t>
            </a:r>
            <a:r>
              <a:rPr lang="en-US" sz="1100" dirty="0" smtClean="0">
                <a:effectLst>
                  <a:outerShdw blurRad="38100" dist="38100" dir="2700000" algn="tl">
                    <a:srgbClr val="000000">
                      <a:alpha val="43137"/>
                    </a:srgbClr>
                  </a:outerShdw>
                </a:effectLst>
                <a:latin typeface="Trebuchet MS" panose="020B0603020202020204" pitchFamily="34" charset="0"/>
              </a:rPr>
              <a:t>, 2 </a:t>
            </a:r>
            <a:r>
              <a:rPr lang="en-US" sz="1100" dirty="0" err="1">
                <a:effectLst>
                  <a:outerShdw blurRad="38100" dist="38100" dir="2700000" algn="tl">
                    <a:srgbClr val="000000">
                      <a:alpha val="43137"/>
                    </a:srgbClr>
                  </a:outerShdw>
                </a:effectLst>
                <a:latin typeface="Trebuchet MS" panose="020B0603020202020204" pitchFamily="34" charset="0"/>
              </a:rPr>
              <a:t>tankless</a:t>
            </a:r>
            <a:r>
              <a:rPr lang="en-US" sz="1100" dirty="0">
                <a:effectLst>
                  <a:outerShdw blurRad="38100" dist="38100" dir="2700000" algn="tl">
                    <a:srgbClr val="000000">
                      <a:alpha val="43137"/>
                    </a:srgbClr>
                  </a:outerShdw>
                </a:effectLst>
                <a:latin typeface="Trebuchet MS" panose="020B0603020202020204" pitchFamily="34" charset="0"/>
              </a:rPr>
              <a:t> gas hot water systems</a:t>
            </a:r>
            <a:r>
              <a:rPr lang="en-US" sz="1100" dirty="0" smtClean="0">
                <a:effectLst>
                  <a:outerShdw blurRad="38100" dist="38100" dir="2700000" algn="tl">
                    <a:srgbClr val="000000">
                      <a:alpha val="43137"/>
                    </a:srgbClr>
                  </a:outerShdw>
                </a:effectLst>
                <a:latin typeface="Trebuchet MS" panose="020B0603020202020204" pitchFamily="34" charset="0"/>
              </a:rPr>
              <a:t>. </a:t>
            </a:r>
            <a:endParaRPr lang="en-US" sz="1100" dirty="0">
              <a:effectLst>
                <a:outerShdw blurRad="38100" dist="38100" dir="2700000" algn="tl">
                  <a:srgbClr val="000000">
                    <a:alpha val="43137"/>
                  </a:srgbClr>
                </a:outerShdw>
              </a:effectLst>
              <a:latin typeface="Trebuchet MS" panose="020B0603020202020204"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530" b="20958"/>
          <a:stretch/>
        </p:blipFill>
        <p:spPr>
          <a:xfrm>
            <a:off x="1032" y="-2"/>
            <a:ext cx="7315200" cy="2902228"/>
          </a:xfrm>
          <a:prstGeom prst="rect">
            <a:avLst/>
          </a:prstGeom>
          <a:ln w="28575">
            <a:noFill/>
          </a:ln>
        </p:spPr>
      </p:pic>
      <p:sp>
        <p:nvSpPr>
          <p:cNvPr id="2" name="Title 1"/>
          <p:cNvSpPr>
            <a:spLocks noGrp="1"/>
          </p:cNvSpPr>
          <p:nvPr>
            <p:ph type="ctrTitle"/>
          </p:nvPr>
        </p:nvSpPr>
        <p:spPr>
          <a:xfrm>
            <a:off x="1032" y="2375372"/>
            <a:ext cx="7315200" cy="977428"/>
          </a:xfrm>
        </p:spPr>
        <p:txBody>
          <a:bodyPr anchor="ctr">
            <a:noAutofit/>
            <a:scene3d>
              <a:camera prst="orthographicFront"/>
              <a:lightRig rig="soft" dir="t">
                <a:rot lat="0" lon="0" rev="17220000"/>
              </a:lightRig>
            </a:scene3d>
            <a:sp3d prstMaterial="softEdge"/>
          </a:bodyPr>
          <a:lstStyle/>
          <a:p>
            <a:r>
              <a:rPr lang="en-US" sz="2800" cap="none" dirty="0">
                <a:ln w="10541" cmpd="sng">
                  <a:noFill/>
                  <a:prstDash val="solid"/>
                </a:ln>
                <a:solidFill>
                  <a:srgbClr val="002060"/>
                </a:solidFill>
                <a:effectLst>
                  <a:outerShdw blurRad="50800" dist="38100" dir="5400000" algn="t" rotWithShape="0">
                    <a:prstClr val="black">
                      <a:alpha val="40000"/>
                    </a:prstClr>
                  </a:outerShdw>
                </a:effectLst>
                <a:latin typeface="Trebuchet MS" panose="020B0603020202020204" pitchFamily="34" charset="0"/>
              </a:rPr>
              <a:t>111 Pine Valley Drive</a:t>
            </a:r>
            <a:r>
              <a:rPr lang="en-US" sz="2800" cap="none" dirty="0" smtClean="0">
                <a:ln w="10541" cmpd="sng">
                  <a:noFill/>
                  <a:prstDash val="solid"/>
                </a:ln>
                <a:solidFill>
                  <a:srgbClr val="002060"/>
                </a:solidFill>
                <a:effectLst>
                  <a:outerShdw blurRad="50800" dist="38100" dir="5400000" algn="t" rotWithShape="0">
                    <a:prstClr val="black">
                      <a:alpha val="40000"/>
                    </a:prstClr>
                  </a:outerShdw>
                </a:effectLst>
                <a:latin typeface="Trebuchet MS" panose="020B0603020202020204" pitchFamily="34" charset="0"/>
              </a:rPr>
              <a:t/>
            </a:r>
            <a:br>
              <a:rPr lang="en-US" sz="2800" cap="none" dirty="0" smtClean="0">
                <a:ln w="10541" cmpd="sng">
                  <a:noFill/>
                  <a:prstDash val="solid"/>
                </a:ln>
                <a:solidFill>
                  <a:srgbClr val="002060"/>
                </a:solidFill>
                <a:effectLst>
                  <a:outerShdw blurRad="50800" dist="38100" dir="5400000" algn="t" rotWithShape="0">
                    <a:prstClr val="black">
                      <a:alpha val="40000"/>
                    </a:prstClr>
                  </a:outerShdw>
                </a:effectLst>
                <a:latin typeface="Trebuchet MS" panose="020B0603020202020204" pitchFamily="34" charset="0"/>
              </a:rPr>
            </a:br>
            <a:r>
              <a:rPr lang="en-US" sz="2000" cap="none" dirty="0" smtClean="0">
                <a:ln w="10541" cmpd="sng">
                  <a:noFill/>
                  <a:prstDash val="solid"/>
                </a:ln>
                <a:solidFill>
                  <a:srgbClr val="FFFF00"/>
                </a:solidFill>
                <a:effectLst>
                  <a:outerShdw blurRad="50800" dist="38100" dir="5400000" algn="t" rotWithShape="0">
                    <a:prstClr val="black">
                      <a:alpha val="40000"/>
                    </a:prstClr>
                  </a:outerShdw>
                </a:effectLst>
                <a:latin typeface="Trebuchet MS" panose="020B0603020202020204" pitchFamily="34" charset="0"/>
              </a:rPr>
              <a:t>Summerville ~ MLS</a:t>
            </a:r>
            <a:r>
              <a:rPr lang="en-US" sz="2000" cap="none" dirty="0">
                <a:ln w="10541" cmpd="sng">
                  <a:noFill/>
                  <a:prstDash val="solid"/>
                </a:ln>
                <a:solidFill>
                  <a:srgbClr val="FFFF00"/>
                </a:solidFill>
                <a:effectLst>
                  <a:outerShdw blurRad="50800" dist="38100" dir="5400000" algn="t" rotWithShape="0">
                    <a:prstClr val="black">
                      <a:alpha val="40000"/>
                    </a:prstClr>
                  </a:outerShdw>
                </a:effectLst>
                <a:latin typeface="Trebuchet MS" panose="020B0603020202020204" pitchFamily="34" charset="0"/>
              </a:rPr>
              <a:t># </a:t>
            </a:r>
            <a:r>
              <a:rPr lang="en-US" sz="2000" cap="none" dirty="0" smtClean="0">
                <a:ln w="10541" cmpd="sng">
                  <a:noFill/>
                  <a:prstDash val="solid"/>
                </a:ln>
                <a:solidFill>
                  <a:srgbClr val="FFFF00"/>
                </a:solidFill>
                <a:effectLst>
                  <a:outerShdw blurRad="50800" dist="38100" dir="5400000" algn="t" rotWithShape="0">
                    <a:prstClr val="black">
                      <a:alpha val="40000"/>
                    </a:prstClr>
                  </a:outerShdw>
                </a:effectLst>
                <a:latin typeface="Trebuchet MS" panose="020B0603020202020204" pitchFamily="34" charset="0"/>
              </a:rPr>
              <a:t>14028776 ~ $</a:t>
            </a:r>
            <a:r>
              <a:rPr lang="en-US" sz="2000" cap="none" dirty="0">
                <a:ln w="10541" cmpd="sng">
                  <a:noFill/>
                  <a:prstDash val="solid"/>
                </a:ln>
                <a:solidFill>
                  <a:srgbClr val="FFFF00"/>
                </a:solidFill>
                <a:effectLst>
                  <a:outerShdw blurRad="50800" dist="38100" dir="5400000" algn="t" rotWithShape="0">
                    <a:prstClr val="black">
                      <a:alpha val="40000"/>
                    </a:prstClr>
                  </a:outerShdw>
                </a:effectLst>
                <a:latin typeface="Trebuchet MS" panose="020B0603020202020204" pitchFamily="34" charset="0"/>
              </a:rPr>
              <a:t>660,000</a:t>
            </a:r>
            <a:endParaRPr lang="en-US" sz="2000" cap="none" dirty="0">
              <a:ln w="10541" cmpd="sng">
                <a:noFill/>
                <a:prstDash val="solid"/>
              </a:ln>
              <a:solidFill>
                <a:srgbClr val="FFFF00"/>
              </a:solidFill>
              <a:effectLst>
                <a:outerShdw blurRad="50800" dist="38100" dir="5400000" algn="t" rotWithShape="0">
                  <a:prstClr val="black">
                    <a:alpha val="40000"/>
                  </a:prstClr>
                </a:outerShdw>
              </a:effectLst>
              <a:latin typeface="Trebuchet MS" panose="020B0603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0" y="3897425"/>
            <a:ext cx="1742440" cy="1306830"/>
          </a:xfrm>
          <a:prstGeom prst="rect">
            <a:avLst/>
          </a:prstGeom>
        </p:spPr>
      </p:pic>
      <p:sp>
        <p:nvSpPr>
          <p:cNvPr id="17" name="Rectangle 16"/>
          <p:cNvSpPr/>
          <p:nvPr/>
        </p:nvSpPr>
        <p:spPr>
          <a:xfrm>
            <a:off x="2089785" y="8859411"/>
            <a:ext cx="3137694" cy="1077218"/>
          </a:xfrm>
          <a:prstGeom prst="rect">
            <a:avLst/>
          </a:prstGeom>
        </p:spPr>
        <p:txBody>
          <a:bodyPr wrap="square">
            <a:spAutoFit/>
          </a:bodyPr>
          <a:lstStyle/>
          <a:p>
            <a:pPr algn="ctr"/>
            <a:r>
              <a:rPr lang="en-US" dirty="0" smtClean="0">
                <a:latin typeface="Trebuchet MS" panose="020B0603020202020204" pitchFamily="34" charset="0"/>
              </a:rPr>
              <a:t>Christopher McCormick</a:t>
            </a:r>
            <a:endParaRPr lang="en-US" dirty="0">
              <a:latin typeface="Trebuchet MS" panose="020B0603020202020204" pitchFamily="34" charset="0"/>
            </a:endParaRPr>
          </a:p>
          <a:p>
            <a:pPr algn="ctr"/>
            <a:endParaRPr lang="en-US" sz="1100" dirty="0" smtClean="0">
              <a:latin typeface="Trebuchet MS" panose="020B0603020202020204" pitchFamily="34" charset="0"/>
            </a:endParaRPr>
          </a:p>
          <a:p>
            <a:pPr algn="ctr"/>
            <a:r>
              <a:rPr lang="en-US" sz="1100" dirty="0" smtClean="0">
                <a:latin typeface="Trebuchet MS" panose="020B0603020202020204" pitchFamily="34" charset="0"/>
              </a:rPr>
              <a:t>Office </a:t>
            </a:r>
            <a:r>
              <a:rPr lang="en-US" sz="1100" dirty="0">
                <a:latin typeface="Trebuchet MS" panose="020B0603020202020204" pitchFamily="34" charset="0"/>
              </a:rPr>
              <a:t>- 843-974-6200</a:t>
            </a:r>
          </a:p>
          <a:p>
            <a:pPr algn="ctr"/>
            <a:r>
              <a:rPr lang="en-US" sz="1100" dirty="0">
                <a:latin typeface="Trebuchet MS" panose="020B0603020202020204" pitchFamily="34" charset="0"/>
              </a:rPr>
              <a:t>Cell - </a:t>
            </a:r>
            <a:r>
              <a:rPr lang="en-US" sz="1100" dirty="0" smtClean="0">
                <a:latin typeface="Trebuchet MS" panose="020B0603020202020204" pitchFamily="34" charset="0"/>
              </a:rPr>
              <a:t>843-224-3204</a:t>
            </a:r>
          </a:p>
          <a:p>
            <a:pPr algn="ctr"/>
            <a:r>
              <a:rPr lang="en-US" sz="1100" dirty="0" smtClean="0">
                <a:latin typeface="Trebuchet MS" panose="020B0603020202020204" pitchFamily="34" charset="0"/>
              </a:rPr>
              <a:t>cjmccormick@carolinaone.com</a:t>
            </a:r>
            <a:endParaRPr lang="en-US" sz="1100" dirty="0">
              <a:latin typeface="Trebuchet MS" panose="020B0603020202020204" pitchFamily="34" charset="0"/>
            </a:endParaRPr>
          </a:p>
        </p:txBody>
      </p:sp>
      <p:grpSp>
        <p:nvGrpSpPr>
          <p:cNvPr id="23" name="Group 22"/>
          <p:cNvGrpSpPr/>
          <p:nvPr/>
        </p:nvGrpSpPr>
        <p:grpSpPr>
          <a:xfrm>
            <a:off x="140882" y="8965406"/>
            <a:ext cx="1139811" cy="865227"/>
            <a:chOff x="161012" y="8996026"/>
            <a:chExt cx="1139811" cy="865227"/>
          </a:xfrm>
        </p:grpSpPr>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408" y="8996026"/>
              <a:ext cx="665018" cy="457200"/>
            </a:xfrm>
            <a:prstGeom prst="rect">
              <a:avLst/>
            </a:prstGeom>
          </p:spPr>
        </p:pic>
        <p:sp>
          <p:nvSpPr>
            <p:cNvPr id="18" name="Rectangle 17"/>
            <p:cNvSpPr/>
            <p:nvPr/>
          </p:nvSpPr>
          <p:spPr>
            <a:xfrm>
              <a:off x="161012" y="9491921"/>
              <a:ext cx="1139811" cy="369332"/>
            </a:xfrm>
            <a:prstGeom prst="rect">
              <a:avLst/>
            </a:prstGeom>
          </p:spPr>
          <p:txBody>
            <a:bodyPr wrap="square">
              <a:spAutoFit/>
            </a:bodyPr>
            <a:lstStyle/>
            <a:p>
              <a:pPr algn="ctr"/>
              <a:r>
                <a:rPr lang="en-US" sz="600" dirty="0">
                  <a:latin typeface="Trebuchet MS" panose="020B0603020202020204" pitchFamily="34" charset="0"/>
                </a:rPr>
                <a:t>Carolina One Real Estate</a:t>
              </a:r>
            </a:p>
            <a:p>
              <a:pPr algn="ctr"/>
              <a:r>
                <a:rPr lang="en-US" sz="600" dirty="0">
                  <a:latin typeface="Trebuchet MS" panose="020B0603020202020204" pitchFamily="34" charset="0"/>
                </a:rPr>
                <a:t>900 N Main St</a:t>
              </a:r>
            </a:p>
            <a:p>
              <a:pPr algn="ctr"/>
              <a:r>
                <a:rPr lang="en-US" sz="600" dirty="0">
                  <a:latin typeface="Trebuchet MS" panose="020B0603020202020204" pitchFamily="34" charset="0"/>
                </a:rPr>
                <a:t>Summerville, SC 29483</a:t>
              </a:r>
            </a:p>
          </p:txBody>
        </p:sp>
      </p:grpSp>
      <p:sp>
        <p:nvSpPr>
          <p:cNvPr id="21" name="Rectangle 20"/>
          <p:cNvSpPr/>
          <p:nvPr/>
        </p:nvSpPr>
        <p:spPr>
          <a:xfrm>
            <a:off x="1033" y="0"/>
            <a:ext cx="7315199" cy="923330"/>
          </a:xfrm>
          <a:prstGeom prst="rect">
            <a:avLst/>
          </a:prstGeom>
          <a:gradFill>
            <a:gsLst>
              <a:gs pos="0">
                <a:srgbClr val="002060"/>
              </a:gs>
              <a:gs pos="100000">
                <a:schemeClr val="accent1">
                  <a:shade val="100000"/>
                  <a:satMod val="115000"/>
                  <a:alpha val="0"/>
                </a:schemeClr>
              </a:gs>
            </a:gsLst>
            <a:lin ang="5400000" scaled="0"/>
          </a:gradFill>
        </p:spPr>
        <p:txBody>
          <a:bodyPr wrap="square">
            <a:spAutoFit/>
          </a:bodyPr>
          <a:lstStyle/>
          <a:p>
            <a:pPr algn="ctr"/>
            <a:r>
              <a:rPr lang="en-US" sz="1800" b="1" dirty="0">
                <a:effectLst>
                  <a:outerShdw blurRad="38100" dist="38100" dir="2700000" algn="tl">
                    <a:srgbClr val="000000">
                      <a:alpha val="43137"/>
                    </a:srgbClr>
                  </a:outerShdw>
                </a:effectLst>
                <a:latin typeface="Trajan Pro" pitchFamily="18" charset="0"/>
              </a:rPr>
              <a:t>Incredible </a:t>
            </a:r>
            <a:r>
              <a:rPr lang="en-US" sz="1800" b="1" dirty="0" smtClean="0">
                <a:effectLst>
                  <a:outerShdw blurRad="38100" dist="38100" dir="2700000" algn="tl">
                    <a:srgbClr val="000000">
                      <a:alpha val="43137"/>
                    </a:srgbClr>
                  </a:outerShdw>
                </a:effectLst>
                <a:latin typeface="Trajan Pro" pitchFamily="18" charset="0"/>
              </a:rPr>
              <a:t>Value </a:t>
            </a:r>
            <a:r>
              <a:rPr lang="en-US" sz="1800" b="1" dirty="0">
                <a:effectLst>
                  <a:outerShdw blurRad="38100" dist="38100" dir="2700000" algn="tl">
                    <a:srgbClr val="000000">
                      <a:alpha val="43137"/>
                    </a:srgbClr>
                  </a:outerShdw>
                </a:effectLst>
                <a:latin typeface="Trajan Pro" pitchFamily="18" charset="0"/>
              </a:rPr>
              <a:t>on the </a:t>
            </a:r>
            <a:r>
              <a:rPr lang="en-US" sz="1800" b="1" dirty="0" smtClean="0">
                <a:effectLst>
                  <a:outerShdw blurRad="38100" dist="38100" dir="2700000" algn="tl">
                    <a:srgbClr val="000000">
                      <a:alpha val="43137"/>
                    </a:srgbClr>
                  </a:outerShdw>
                </a:effectLst>
                <a:latin typeface="Trajan Pro" pitchFamily="18" charset="0"/>
              </a:rPr>
              <a:t>Pine Forest Golf Course!</a:t>
            </a:r>
          </a:p>
          <a:p>
            <a:pPr algn="ctr"/>
            <a:endParaRPr lang="en-US" sz="1800" b="1" dirty="0">
              <a:effectLst>
                <a:outerShdw blurRad="38100" dist="38100" dir="2700000" algn="tl">
                  <a:srgbClr val="000000">
                    <a:alpha val="43137"/>
                  </a:srgbClr>
                </a:outerShdw>
              </a:effectLst>
              <a:latin typeface="Trajan Pro" pitchFamily="18" charset="0"/>
            </a:endParaRPr>
          </a:p>
          <a:p>
            <a:pPr algn="ctr"/>
            <a:endParaRPr lang="en-US" sz="1800" b="1" dirty="0">
              <a:effectLst>
                <a:outerShdw blurRad="38100" dist="38100" dir="2700000" algn="tl">
                  <a:srgbClr val="000000">
                    <a:alpha val="43137"/>
                  </a:srgbClr>
                </a:outerShdw>
              </a:effectLst>
              <a:latin typeface="Trajan Pro" pitchFamily="18" charset="0"/>
            </a:endParaRPr>
          </a:p>
        </p:txBody>
      </p:sp>
      <p:pic>
        <p:nvPicPr>
          <p:cNvPr id="1026" name="Picture 2" descr="http://images2.e-net.com/pruosha/agent/full/216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8839" y="8859411"/>
            <a:ext cx="768335" cy="114886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033" y="5517903"/>
            <a:ext cx="7315198" cy="1219198"/>
            <a:chOff x="1" y="5486790"/>
            <a:chExt cx="7315198" cy="1219198"/>
          </a:xfrm>
        </p:grpSpPr>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5486790"/>
              <a:ext cx="1828798" cy="1219198"/>
            </a:xfrm>
            <a:prstGeom prst="rect">
              <a:avLst/>
            </a:prstGeom>
            <a:ln>
              <a:solidFill>
                <a:schemeClr val="accent1"/>
              </a:solidFill>
            </a:ln>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6401" y="5486790"/>
              <a:ext cx="1828798" cy="1219198"/>
            </a:xfrm>
            <a:prstGeom prst="rect">
              <a:avLst/>
            </a:prstGeom>
            <a:ln>
              <a:solidFill>
                <a:schemeClr val="accent1"/>
              </a:solidFill>
            </a:ln>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28801" y="5486790"/>
              <a:ext cx="1828798" cy="1219198"/>
            </a:xfrm>
            <a:prstGeom prst="rect">
              <a:avLst/>
            </a:prstGeom>
            <a:ln>
              <a:solidFill>
                <a:schemeClr val="accent1"/>
              </a:solidFill>
            </a:ln>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57601" y="5486790"/>
              <a:ext cx="1828798" cy="1219198"/>
            </a:xfrm>
            <a:prstGeom prst="rect">
              <a:avLst/>
            </a:prstGeom>
            <a:ln>
              <a:solidFill>
                <a:schemeClr val="accent1"/>
              </a:solidFill>
            </a:ln>
          </p:spPr>
        </p:pic>
      </p:grpSp>
      <p:grpSp>
        <p:nvGrpSpPr>
          <p:cNvPr id="12" name="Group 11"/>
          <p:cNvGrpSpPr/>
          <p:nvPr/>
        </p:nvGrpSpPr>
        <p:grpSpPr>
          <a:xfrm>
            <a:off x="1033" y="3397357"/>
            <a:ext cx="7315198" cy="1219198"/>
            <a:chOff x="3" y="3386986"/>
            <a:chExt cx="7315198" cy="1219198"/>
          </a:xfrm>
        </p:grpSpPr>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 y="3386986"/>
              <a:ext cx="1828798" cy="1219198"/>
            </a:xfrm>
            <a:prstGeom prst="rect">
              <a:avLst/>
            </a:prstGeom>
            <a:ln>
              <a:solidFill>
                <a:schemeClr val="accent1"/>
              </a:solidFill>
            </a:ln>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86403" y="3386986"/>
              <a:ext cx="1828798" cy="1219198"/>
            </a:xfrm>
            <a:prstGeom prst="rect">
              <a:avLst/>
            </a:prstGeom>
            <a:ln>
              <a:solidFill>
                <a:schemeClr val="accent1"/>
              </a:solidFill>
            </a:ln>
          </p:spPr>
        </p:pic>
        <p:pic>
          <p:nvPicPr>
            <p:cNvPr id="24" name="Picture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28803" y="3386986"/>
              <a:ext cx="1828798" cy="1219198"/>
            </a:xfrm>
            <a:prstGeom prst="rect">
              <a:avLst/>
            </a:prstGeom>
            <a:ln>
              <a:solidFill>
                <a:schemeClr val="accent1"/>
              </a:solidFill>
            </a:ln>
          </p:spPr>
        </p:pic>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57603" y="3386986"/>
              <a:ext cx="1828798" cy="1219198"/>
            </a:xfrm>
            <a:prstGeom prst="rect">
              <a:avLst/>
            </a:prstGeom>
            <a:ln>
              <a:solidFill>
                <a:schemeClr val="accent1"/>
              </a:solidFill>
            </a:ln>
          </p:spPr>
        </p:pic>
      </p:grpSp>
      <p:sp>
        <p:nvSpPr>
          <p:cNvPr id="5" name="Rectangle 4"/>
          <p:cNvSpPr/>
          <p:nvPr/>
        </p:nvSpPr>
        <p:spPr>
          <a:xfrm>
            <a:off x="1031" y="6781658"/>
            <a:ext cx="7315202" cy="769441"/>
          </a:xfrm>
          <a:prstGeom prst="rect">
            <a:avLst/>
          </a:prstGeom>
        </p:spPr>
        <p:txBody>
          <a:bodyPr wrap="square">
            <a:spAutoFit/>
          </a:bodyPr>
          <a:lstStyle/>
          <a:p>
            <a:pPr algn="ctr"/>
            <a:r>
              <a:rPr lang="en-US" sz="1100" dirty="0">
                <a:effectLst>
                  <a:outerShdw blurRad="38100" dist="38100" dir="2700000" algn="tl">
                    <a:srgbClr val="000000">
                      <a:alpha val="43137"/>
                    </a:srgbClr>
                  </a:outerShdw>
                </a:effectLst>
                <a:latin typeface="Trebuchet MS" panose="020B0603020202020204" pitchFamily="34" charset="0"/>
              </a:rPr>
              <a:t>Built in lighted vanity in master bath. Open floor plan, FROG, In law suite, large golf course lot with fenced yard. </a:t>
            </a:r>
            <a:r>
              <a:rPr lang="en-US" sz="1100" dirty="0" smtClean="0">
                <a:effectLst>
                  <a:outerShdw blurRad="38100" dist="38100" dir="2700000" algn="tl">
                    <a:srgbClr val="000000">
                      <a:alpha val="43137"/>
                    </a:srgbClr>
                  </a:outerShdw>
                </a:effectLst>
                <a:latin typeface="Trebuchet MS" panose="020B0603020202020204" pitchFamily="34" charset="0"/>
              </a:rPr>
              <a:t>3 </a:t>
            </a:r>
            <a:r>
              <a:rPr lang="en-US" sz="1100" dirty="0">
                <a:effectLst>
                  <a:outerShdw blurRad="38100" dist="38100" dir="2700000" algn="tl">
                    <a:srgbClr val="000000">
                      <a:alpha val="43137"/>
                    </a:srgbClr>
                  </a:outerShdw>
                </a:effectLst>
                <a:latin typeface="Trebuchet MS" panose="020B0603020202020204" pitchFamily="34" charset="0"/>
              </a:rPr>
              <a:t>car garage, Wonderful golf course views. Oversized laundry room, Eat in kitchen with island. Community club house, swimming pool and tennis courts, great room, Natural gas heat and cook top. Wet bar, Gorgeous wood floors. Study/Office. Fireplace in the family room. Ceramic tile floors, walk in closets and more...</a:t>
            </a:r>
            <a:endParaRPr lang="en-US" sz="1100" dirty="0"/>
          </a:p>
        </p:txBody>
      </p:sp>
      <p:grpSp>
        <p:nvGrpSpPr>
          <p:cNvPr id="10" name="Group 9"/>
          <p:cNvGrpSpPr/>
          <p:nvPr/>
        </p:nvGrpSpPr>
        <p:grpSpPr>
          <a:xfrm>
            <a:off x="1034" y="7595656"/>
            <a:ext cx="7315197" cy="1219198"/>
            <a:chOff x="9943" y="7543800"/>
            <a:chExt cx="7315197" cy="1219198"/>
          </a:xfrm>
        </p:grpSpPr>
        <p:pic>
          <p:nvPicPr>
            <p:cNvPr id="28" name="Picture 2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943" y="7543800"/>
              <a:ext cx="1828797" cy="1219198"/>
            </a:xfrm>
            <a:prstGeom prst="rect">
              <a:avLst/>
            </a:prstGeom>
            <a:ln>
              <a:solidFill>
                <a:schemeClr val="accent1"/>
              </a:solidFill>
            </a:ln>
          </p:spPr>
        </p:pic>
        <p:pic>
          <p:nvPicPr>
            <p:cNvPr id="29" name="Picture 2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496343" y="7543800"/>
              <a:ext cx="1828797" cy="1219198"/>
            </a:xfrm>
            <a:prstGeom prst="rect">
              <a:avLst/>
            </a:prstGeom>
            <a:ln>
              <a:solidFill>
                <a:schemeClr val="accent1"/>
              </a:solidFill>
            </a:ln>
          </p:spPr>
        </p:pic>
        <p:pic>
          <p:nvPicPr>
            <p:cNvPr id="30" name="Picture 2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838743" y="7543800"/>
              <a:ext cx="1828797" cy="1219198"/>
            </a:xfrm>
            <a:prstGeom prst="rect">
              <a:avLst/>
            </a:prstGeom>
            <a:ln>
              <a:solidFill>
                <a:schemeClr val="accent1"/>
              </a:solidFill>
            </a:ln>
          </p:spPr>
        </p:pic>
        <p:pic>
          <p:nvPicPr>
            <p:cNvPr id="31" name="Picture 3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667543" y="7543800"/>
              <a:ext cx="1828797" cy="1219198"/>
            </a:xfrm>
            <a:prstGeom prst="rect">
              <a:avLst/>
            </a:prstGeom>
            <a:ln>
              <a:solidFill>
                <a:schemeClr val="accent1"/>
              </a:solidFill>
            </a:ln>
          </p:spPr>
        </p:pic>
      </p:gr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92</TotalTime>
  <Words>194</Words>
  <Application>Microsoft Office PowerPoint</Application>
  <PresentationFormat>Custom</PresentationFormat>
  <Paragraphs>12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Apex</vt:lpstr>
      <vt:lpstr>111 Pine Valley Drive Summerville ~ MLS# 14028776 ~ $660,000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atp1313@gmail.com</cp:lastModifiedBy>
  <cp:revision>16</cp:revision>
  <dcterms:created xsi:type="dcterms:W3CDTF">2006-08-16T00:00:00Z</dcterms:created>
  <dcterms:modified xsi:type="dcterms:W3CDTF">2015-03-07T14:50:05Z</dcterms:modified>
</cp:coreProperties>
</file>