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9144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25" d="100"/>
          <a:sy n="125" d="100"/>
        </p:scale>
        <p:origin x="-684" y="-4134"/>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828800"/>
            <a:ext cx="8229600" cy="24384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5/4/2016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4442264"/>
            <a:ext cx="6400800" cy="23368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6185"/>
            <a:ext cx="2057400" cy="780203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66185"/>
            <a:ext cx="6019800" cy="780203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812800"/>
            <a:ext cx="7086600" cy="24384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3343715"/>
            <a:ext cx="7086600" cy="2012949"/>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8555568"/>
            <a:ext cx="762000" cy="486833"/>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67"/>
            <a:ext cx="8229600" cy="1524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2046817"/>
            <a:ext cx="4040188"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2046817"/>
            <a:ext cx="4041775"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3149601"/>
            <a:ext cx="4040188"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3149601"/>
            <a:ext cx="4041775"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5/4/2016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364067"/>
            <a:ext cx="3008313" cy="154940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2032001"/>
            <a:ext cx="3008313" cy="6136217"/>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364067"/>
            <a:ext cx="5111750" cy="7804151"/>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812800"/>
            <a:ext cx="5486400" cy="696384"/>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2442633"/>
            <a:ext cx="5486400" cy="52832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555716"/>
            <a:ext cx="5486400" cy="707136"/>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366184"/>
            <a:ext cx="8229600" cy="1524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133600"/>
            <a:ext cx="8229600" cy="62788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8555568"/>
            <a:ext cx="2133600" cy="486833"/>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5/4/2016</a:t>
            </a:fld>
            <a:endParaRPr lang="en-US"/>
          </a:p>
        </p:txBody>
      </p:sp>
      <p:sp>
        <p:nvSpPr>
          <p:cNvPr id="3" name="Footer Placeholder 2"/>
          <p:cNvSpPr>
            <a:spLocks noGrp="1"/>
          </p:cNvSpPr>
          <p:nvPr>
            <p:ph type="ftr" sz="quarter" idx="3"/>
          </p:nvPr>
        </p:nvSpPr>
        <p:spPr>
          <a:xfrm>
            <a:off x="3124200" y="8555568"/>
            <a:ext cx="2895600" cy="486833"/>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8555568"/>
            <a:ext cx="762000" cy="486833"/>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gif"/><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498080" y="7193280"/>
            <a:ext cx="1356360" cy="27432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7833360" y="7033260"/>
            <a:ext cx="685800" cy="6096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01"/>
          <p:cNvPicPr>
            <a:picLocks noChangeAspect="1" noChangeArrowheads="1"/>
          </p:cNvPicPr>
          <p:nvPr/>
        </p:nvPicPr>
        <p:blipFill>
          <a:blip r:embed="rId2"/>
          <a:stretch>
            <a:fillRect/>
          </a:stretch>
        </p:blipFill>
        <p:spPr bwMode="auto">
          <a:xfrm>
            <a:off x="-76200" y="-91156"/>
            <a:ext cx="9296401" cy="5577555"/>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Text Box 3"/>
          <p:cNvSpPr txBox="1">
            <a:spLocks noChangeArrowheads="1" noChangeShapeType="1"/>
          </p:cNvSpPr>
          <p:nvPr/>
        </p:nvSpPr>
        <p:spPr bwMode="auto">
          <a:xfrm>
            <a:off x="0" y="-1"/>
            <a:ext cx="9144000" cy="952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Lst>
        </p:spPr>
        <p:txBody>
          <a:bodyPr vert="horz" wrap="square" lIns="36195" tIns="36195" rIns="36195" bIns="36195" numCol="1" anchor="ctr" anchorCtr="0" compatLnSpc="1">
            <a:prstTxWarp prst="textNoShape">
              <a:avLst/>
            </a:prstTxWarp>
          </a:bodyPr>
          <a:lstStyle/>
          <a:p>
            <a:pPr lvl="0" fontAlgn="base">
              <a:spcBef>
                <a:spcPct val="0"/>
              </a:spcBef>
              <a:spcAft>
                <a:spcPct val="0"/>
              </a:spcAft>
            </a:pPr>
            <a:r>
              <a:rPr lang="en-US" sz="2800" dirty="0" smtClean="0">
                <a:solidFill>
                  <a:schemeClr val="bg2"/>
                </a:solidFill>
                <a:latin typeface="Trajan Pro" panose="02020502050506020301" pitchFamily="18" charset="0"/>
                <a:cs typeface="Arial" pitchFamily="34" charset="0"/>
              </a:rPr>
              <a:t>Must See!</a:t>
            </a:r>
          </a:p>
          <a:p>
            <a:pPr lvl="0" fontAlgn="base">
              <a:spcBef>
                <a:spcPct val="0"/>
              </a:spcBef>
              <a:spcAft>
                <a:spcPct val="0"/>
              </a:spcAft>
            </a:pPr>
            <a:r>
              <a:rPr lang="en-US" dirty="0" smtClean="0">
                <a:solidFill>
                  <a:schemeClr val="bg2"/>
                </a:solidFill>
                <a:latin typeface="Trajan Pro" panose="02020502050506020301" pitchFamily="18" charset="0"/>
                <a:cs typeface="Arial" pitchFamily="34" charset="0"/>
              </a:rPr>
              <a:t>Open House</a:t>
            </a:r>
          </a:p>
          <a:p>
            <a:pPr lvl="0" fontAlgn="base">
              <a:spcBef>
                <a:spcPct val="0"/>
              </a:spcBef>
              <a:spcAft>
                <a:spcPct val="0"/>
              </a:spcAft>
            </a:pPr>
            <a:r>
              <a:rPr lang="en-US" dirty="0" smtClean="0">
                <a:solidFill>
                  <a:schemeClr val="bg2"/>
                </a:solidFill>
                <a:latin typeface="Trajan Pro" panose="02020502050506020301" pitchFamily="18" charset="0"/>
                <a:cs typeface="Arial" pitchFamily="34" charset="0"/>
              </a:rPr>
              <a:t>Saturday, May 7</a:t>
            </a:r>
            <a:r>
              <a:rPr lang="en-US" baseline="30000" dirty="0" smtClean="0">
                <a:solidFill>
                  <a:schemeClr val="bg2"/>
                </a:solidFill>
                <a:latin typeface="Trajan Pro" panose="02020502050506020301" pitchFamily="18" charset="0"/>
                <a:cs typeface="Arial" pitchFamily="34" charset="0"/>
              </a:rPr>
              <a:t>th</a:t>
            </a:r>
            <a:r>
              <a:rPr lang="en-US" dirty="0" smtClean="0">
                <a:solidFill>
                  <a:schemeClr val="bg2"/>
                </a:solidFill>
                <a:latin typeface="Trajan Pro" panose="02020502050506020301" pitchFamily="18" charset="0"/>
                <a:cs typeface="Arial" pitchFamily="34" charset="0"/>
              </a:rPr>
              <a:t> 11-2</a:t>
            </a:r>
            <a:endParaRPr kumimoji="0" lang="en-US" sz="1050" b="0" i="0" u="none" strike="noStrike" cap="none" normalizeH="0" baseline="0" dirty="0" smtClean="0">
              <a:ln>
                <a:noFill/>
              </a:ln>
              <a:solidFill>
                <a:schemeClr val="bg2"/>
              </a:solidFill>
              <a:latin typeface="Trajan Pro" panose="02020502050506020301" pitchFamily="18" charset="0"/>
              <a:cs typeface="Arial" pitchFamily="34" charset="0"/>
            </a:endParaRPr>
          </a:p>
        </p:txBody>
      </p:sp>
      <p:sp>
        <p:nvSpPr>
          <p:cNvPr id="6" name="Rectangle 4"/>
          <p:cNvSpPr>
            <a:spLocks noChangeArrowheads="1"/>
          </p:cNvSpPr>
          <p:nvPr/>
        </p:nvSpPr>
        <p:spPr bwMode="auto">
          <a:xfrm>
            <a:off x="76200" y="7467600"/>
            <a:ext cx="5675869" cy="159592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Text Box 9"/>
          <p:cNvSpPr txBox="1">
            <a:spLocks noChangeArrowheads="1"/>
          </p:cNvSpPr>
          <p:nvPr/>
        </p:nvSpPr>
        <p:spPr bwMode="auto">
          <a:xfrm>
            <a:off x="0" y="6266036"/>
            <a:ext cx="7232613" cy="2687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fontAlgn="base">
              <a:spcBef>
                <a:spcPct val="0"/>
              </a:spcBef>
              <a:spcAft>
                <a:spcPct val="0"/>
              </a:spcAft>
            </a:pPr>
            <a:r>
              <a:rPr lang="en-US" sz="1600" dirty="0">
                <a:latin typeface="Tw Cen MT" pitchFamily="34" charset="0"/>
                <a:cs typeface="Arial" pitchFamily="34" charset="0"/>
              </a:rPr>
              <a:t>Must see! Adorable 3 bedroom 2.5 bath two story home In Foxbank Plantation. Down stairs master bedroom and two generous bedrooms, bath and laundry upstairs. Main house is 1404 sq. ft. This property includes a 830 sq. ft. Carriage house, which was the Original Sales office for Foxbank Plantation. Trees inside were the first trees they cut down in the neighborhood. Owner uses for her at home </a:t>
            </a:r>
            <a:r>
              <a:rPr lang="en-US" sz="1600" dirty="0" err="1">
                <a:latin typeface="Tw Cen MT" pitchFamily="34" charset="0"/>
                <a:cs typeface="Arial" pitchFamily="34" charset="0"/>
              </a:rPr>
              <a:t>Ebay</a:t>
            </a:r>
            <a:r>
              <a:rPr lang="en-US" sz="1600" dirty="0">
                <a:latin typeface="Tw Cen MT" pitchFamily="34" charset="0"/>
                <a:cs typeface="Arial" pitchFamily="34" charset="0"/>
              </a:rPr>
              <a:t> Business. Ideal for that as you will see, perfect for guest or mother in law suite. Equipped with a bedroom downstairs and a full bath. Upstairs has an office and owner added 90sqft upstairs by having the floor finished across the room upstairs. This is a must see, nothing like it around</a:t>
            </a:r>
            <a:r>
              <a:rPr lang="en-US" sz="1600" dirty="0" smtClean="0">
                <a:latin typeface="Tw Cen MT" pitchFamily="34" charset="0"/>
                <a:cs typeface="Arial" pitchFamily="34" charset="0"/>
              </a:rPr>
              <a:t>. This </a:t>
            </a:r>
            <a:r>
              <a:rPr lang="en-US" sz="1600" dirty="0">
                <a:latin typeface="Tw Cen MT" pitchFamily="34" charset="0"/>
                <a:cs typeface="Arial" pitchFamily="34" charset="0"/>
              </a:rPr>
              <a:t>house can be eligible for 0.5% of the loan amount cash back toward closing costs. Ask me how!</a:t>
            </a:r>
            <a:endParaRPr kumimoji="0" lang="en-US" sz="1600" b="0" i="0" u="none" strike="noStrike" cap="none" normalizeH="0" baseline="0" dirty="0" smtClean="0">
              <a:ln>
                <a:noFill/>
              </a:ln>
              <a:effectLst/>
              <a:latin typeface="Arial" pitchFamily="34" charset="0"/>
              <a:cs typeface="Arial" pitchFamily="34" charset="0"/>
            </a:endParaRPr>
          </a:p>
        </p:txBody>
      </p:sp>
      <p:sp>
        <p:nvSpPr>
          <p:cNvPr id="9" name="Text Box 11"/>
          <p:cNvSpPr txBox="1">
            <a:spLocks noChangeArrowheads="1" noChangeShapeType="1"/>
          </p:cNvSpPr>
          <p:nvPr/>
        </p:nvSpPr>
        <p:spPr bwMode="auto">
          <a:xfrm>
            <a:off x="7232614" y="5626402"/>
            <a:ext cx="1909510" cy="1065416"/>
          </a:xfrm>
          <a:prstGeom prst="rect">
            <a:avLst/>
          </a:prstGeom>
          <a:noFill/>
          <a:ln w="0" algn="in">
            <a:noFill/>
            <a:miter lim="800000"/>
            <a:headEnd/>
            <a:tailEnd/>
          </a:ln>
          <a:effectLst/>
          <a:extLst/>
        </p:spPr>
        <p:txBody>
          <a:bodyPr vert="horz" wrap="square" lIns="36195" tIns="36195" rIns="36195" bIns="36195" numCol="1" anchor="t" anchorCtr="0" compatLnSpc="1">
            <a:prstTxWarp prst="textNoShape">
              <a:avLst/>
            </a:prstTxWarp>
          </a:bodyPr>
          <a:lstStyle/>
          <a:p>
            <a:pPr lvl="0" algn="ctr" fontAlgn="base">
              <a:spcBef>
                <a:spcPct val="0"/>
              </a:spcBef>
              <a:spcAft>
                <a:spcPct val="0"/>
              </a:spcAft>
            </a:pPr>
            <a:r>
              <a:rPr lang="en-US" sz="1600" b="1" dirty="0">
                <a:latin typeface="Tw Cen MT" pitchFamily="34" charset="0"/>
                <a:cs typeface="Arial" pitchFamily="34" charset="0"/>
              </a:rPr>
              <a:t>Rodney </a:t>
            </a:r>
            <a:r>
              <a:rPr lang="en-US" sz="1600" b="1" dirty="0" smtClean="0">
                <a:latin typeface="Tw Cen MT" pitchFamily="34" charset="0"/>
                <a:cs typeface="Arial" pitchFamily="34" charset="0"/>
              </a:rPr>
              <a:t>Hancock</a:t>
            </a:r>
          </a:p>
          <a:p>
            <a:pPr lvl="0" algn="ctr" fontAlgn="base">
              <a:spcBef>
                <a:spcPct val="0"/>
              </a:spcBef>
              <a:spcAft>
                <a:spcPct val="0"/>
              </a:spcAft>
            </a:pPr>
            <a:endParaRPr lang="en-US" sz="1100" dirty="0" smtClean="0">
              <a:latin typeface="Tw Cen MT" pitchFamily="34" charset="0"/>
              <a:cs typeface="Arial" pitchFamily="34" charset="0"/>
            </a:endParaRPr>
          </a:p>
          <a:p>
            <a:pPr lvl="0" algn="ctr" fontAlgn="base">
              <a:spcBef>
                <a:spcPct val="0"/>
              </a:spcBef>
              <a:spcAft>
                <a:spcPct val="0"/>
              </a:spcAft>
            </a:pPr>
            <a:r>
              <a:rPr lang="en-US" sz="1100" dirty="0" smtClean="0">
                <a:latin typeface="Tw Cen MT" pitchFamily="34" charset="0"/>
                <a:cs typeface="Arial" pitchFamily="34" charset="0"/>
              </a:rPr>
              <a:t>(</a:t>
            </a:r>
            <a:r>
              <a:rPr lang="en-US" sz="1100" dirty="0">
                <a:latin typeface="Tw Cen MT" pitchFamily="34" charset="0"/>
                <a:cs typeface="Arial" pitchFamily="34" charset="0"/>
              </a:rPr>
              <a:t>843) 437-1347</a:t>
            </a:r>
          </a:p>
          <a:p>
            <a:pPr lvl="0" algn="ctr" fontAlgn="base">
              <a:spcBef>
                <a:spcPct val="0"/>
              </a:spcBef>
              <a:spcAft>
                <a:spcPct val="0"/>
              </a:spcAft>
            </a:pPr>
            <a:r>
              <a:rPr lang="en-US" sz="1050" dirty="0" smtClean="0">
                <a:latin typeface="Tw Cen MT" pitchFamily="34" charset="0"/>
                <a:cs typeface="Arial" pitchFamily="34" charset="0"/>
              </a:rPr>
              <a:t>rodneyhancock08@gmail.com</a:t>
            </a:r>
            <a:r>
              <a:rPr lang="en-US" sz="1050" dirty="0">
                <a:latin typeface="Tw Cen MT" pitchFamily="34" charset="0"/>
                <a:cs typeface="Arial" pitchFamily="34" charset="0"/>
              </a:rPr>
              <a:t/>
            </a:r>
            <a:br>
              <a:rPr lang="en-US" sz="1050" dirty="0">
                <a:latin typeface="Tw Cen MT" pitchFamily="34" charset="0"/>
                <a:cs typeface="Arial" pitchFamily="34" charset="0"/>
              </a:rPr>
            </a:br>
            <a:r>
              <a:rPr lang="en-US" sz="1050" dirty="0">
                <a:latin typeface="Tw Cen MT" pitchFamily="34" charset="0"/>
                <a:cs typeface="Arial" pitchFamily="34" charset="0"/>
              </a:rPr>
              <a:t>mortgageprofessionalsonline.com</a:t>
            </a:r>
            <a:endParaRPr kumimoji="0" lang="en-US" sz="1050" b="0" u="none" strike="noStrike" cap="none" normalizeH="0" baseline="0" dirty="0" smtClean="0">
              <a:ln>
                <a:noFill/>
              </a:ln>
              <a:effectLst/>
              <a:latin typeface="Arial" pitchFamily="34" charset="0"/>
              <a:cs typeface="Arial" pitchFamily="34" charset="0"/>
            </a:endParaRPr>
          </a:p>
        </p:txBody>
      </p:sp>
      <p:pic>
        <p:nvPicPr>
          <p:cNvPr id="1036" name="Picture 1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26439" y="6982836"/>
            <a:ext cx="1521860" cy="696852"/>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2" name="Text Box 18"/>
          <p:cNvSpPr txBox="1">
            <a:spLocks noChangeArrowheads="1"/>
          </p:cNvSpPr>
          <p:nvPr/>
        </p:nvSpPr>
        <p:spPr bwMode="auto">
          <a:xfrm>
            <a:off x="7232614" y="7970707"/>
            <a:ext cx="1909510" cy="982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AgentOwned Charleston Group</a:t>
            </a:r>
          </a:p>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902 Savannah Hwy</a:t>
            </a:r>
          </a:p>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Charleston, SC </a:t>
            </a:r>
            <a:r>
              <a:rPr lang="en-US" sz="1100" dirty="0" smtClean="0">
                <a:effectLst>
                  <a:outerShdw blurRad="38100" dist="38100" dir="2700000" algn="tl">
                    <a:srgbClr val="000000">
                      <a:alpha val="43137"/>
                    </a:srgbClr>
                  </a:outerShdw>
                </a:effectLst>
                <a:latin typeface="Tw Cen MT" pitchFamily="34" charset="0"/>
                <a:cs typeface="Arial" pitchFamily="34" charset="0"/>
              </a:rPr>
              <a:t>29407</a:t>
            </a:r>
          </a:p>
          <a:p>
            <a:pPr lvl="0" algn="ctr" fontAlgn="base">
              <a:spcBef>
                <a:spcPct val="0"/>
              </a:spcBef>
              <a:spcAft>
                <a:spcPct val="0"/>
              </a:spcAft>
            </a:pPr>
            <a:r>
              <a:rPr lang="en-US" sz="900" dirty="0" smtClean="0">
                <a:effectLst>
                  <a:outerShdw blurRad="38100" dist="38100" dir="2700000" algn="tl">
                    <a:srgbClr val="000000">
                      <a:alpha val="43137"/>
                    </a:srgbClr>
                  </a:outerShdw>
                </a:effectLst>
                <a:latin typeface="Tw Cen MT" pitchFamily="34" charset="0"/>
                <a:cs typeface="Arial" pitchFamily="34" charset="0"/>
              </a:rPr>
              <a:t>Real </a:t>
            </a:r>
            <a:r>
              <a:rPr kumimoji="0" lang="en-US" sz="9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Estate ● Mortgage</a:t>
            </a:r>
            <a:br>
              <a:rPr kumimoji="0" lang="en-US" sz="9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br>
            <a:r>
              <a:rPr kumimoji="0" lang="en-US" sz="9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Insurance ● Business Brokerage</a:t>
            </a:r>
            <a:endParaRPr kumimoji="0" lang="en-US" sz="12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pic>
        <p:nvPicPr>
          <p:cNvPr id="1043"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0788" y="8953632"/>
            <a:ext cx="139417" cy="190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9" name="Picture 15"/>
          <p:cNvPicPr>
            <a:picLocks noChangeAspect="1" noChangeArrowheads="1"/>
          </p:cNvPicPr>
          <p:nvPr/>
        </p:nvPicPr>
        <p:blipFill>
          <a:blip r:embed="rId5"/>
          <a:stretch>
            <a:fillRect/>
          </a:stretch>
        </p:blipFill>
        <p:spPr bwMode="auto">
          <a:xfrm>
            <a:off x="76200" y="4383671"/>
            <a:ext cx="1368706" cy="102652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5"/>
          <p:cNvPicPr>
            <a:picLocks noChangeAspect="1" noChangeArrowheads="1"/>
          </p:cNvPicPr>
          <p:nvPr/>
        </p:nvPicPr>
        <p:blipFill>
          <a:blip r:embed="rId6"/>
          <a:stretch>
            <a:fillRect/>
          </a:stretch>
        </p:blipFill>
        <p:spPr bwMode="auto">
          <a:xfrm>
            <a:off x="3324856" y="4383669"/>
            <a:ext cx="1368708" cy="102653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 name="Text Box 3"/>
          <p:cNvSpPr txBox="1">
            <a:spLocks noChangeArrowheads="1" noChangeShapeType="1"/>
          </p:cNvSpPr>
          <p:nvPr/>
        </p:nvSpPr>
        <p:spPr bwMode="auto">
          <a:xfrm>
            <a:off x="6468" y="5486400"/>
            <a:ext cx="7226145"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ctr" anchorCtr="0" compatLnSpc="1">
            <a:prstTxWarp prst="textNoShape">
              <a:avLst/>
            </a:prstTxWarp>
          </a:bodyPr>
          <a:lstStyle/>
          <a:p>
            <a:pPr lvl="0" algn="ctr" fontAlgn="base">
              <a:spcBef>
                <a:spcPct val="0"/>
              </a:spcBef>
              <a:spcAft>
                <a:spcPct val="0"/>
              </a:spcAft>
            </a:pPr>
            <a:r>
              <a:rPr lang="en-US" sz="2800" b="1" dirty="0">
                <a:effectLst>
                  <a:outerShdw blurRad="38100" dist="38100" dir="2700000" algn="tl">
                    <a:srgbClr val="000000">
                      <a:alpha val="43137"/>
                    </a:srgbClr>
                  </a:outerShdw>
                </a:effectLst>
                <a:latin typeface="Tw Cen MT" pitchFamily="34" charset="0"/>
                <a:cs typeface="Arial" pitchFamily="34" charset="0"/>
              </a:rPr>
              <a:t>111 Red Leaf Boulevard</a:t>
            </a:r>
          </a:p>
          <a:p>
            <a:pPr lvl="0" algn="ctr" fontAlgn="base">
              <a:spcBef>
                <a:spcPct val="0"/>
              </a:spcBef>
              <a:spcAft>
                <a:spcPct val="0"/>
              </a:spcAft>
            </a:pPr>
            <a:r>
              <a:rPr lang="en-US" b="1" dirty="0">
                <a:effectLst>
                  <a:outerShdw blurRad="38100" dist="38100" dir="2700000" algn="tl">
                    <a:srgbClr val="000000">
                      <a:alpha val="43137"/>
                    </a:srgbClr>
                  </a:outerShdw>
                </a:effectLst>
                <a:latin typeface="Tw Cen MT" pitchFamily="34" charset="0"/>
                <a:cs typeface="Arial" pitchFamily="34" charset="0"/>
              </a:rPr>
              <a:t>Foxbank Plantation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smtClean="0">
                <a:effectLst>
                  <a:outerShdw blurRad="38100" dist="38100" dir="2700000" algn="tl">
                    <a:srgbClr val="000000">
                      <a:alpha val="43137"/>
                    </a:srgbClr>
                  </a:outerShdw>
                </a:effectLst>
                <a:latin typeface="Tw Cen MT" pitchFamily="34" charset="0"/>
                <a:cs typeface="Arial" pitchFamily="34" charset="0"/>
              </a:rPr>
              <a:t> </a:t>
            </a:r>
            <a:r>
              <a:rPr lang="en-US" b="1" dirty="0">
                <a:effectLst>
                  <a:outerShdw blurRad="38100" dist="38100" dir="2700000" algn="tl">
                    <a:srgbClr val="000000">
                      <a:alpha val="43137"/>
                    </a:srgbClr>
                  </a:outerShdw>
                </a:effectLst>
                <a:latin typeface="Tw Cen MT" pitchFamily="34" charset="0"/>
                <a:cs typeface="Arial" pitchFamily="34" charset="0"/>
              </a:rPr>
              <a:t>Moncks </a:t>
            </a:r>
            <a:r>
              <a:rPr lang="en-US" b="1" dirty="0" smtClean="0">
                <a:effectLst>
                  <a:outerShdw blurRad="38100" dist="38100" dir="2700000" algn="tl">
                    <a:srgbClr val="000000">
                      <a:alpha val="43137"/>
                    </a:srgbClr>
                  </a:outerShdw>
                </a:effectLst>
                <a:latin typeface="Tw Cen MT" pitchFamily="34" charset="0"/>
                <a:cs typeface="Arial" pitchFamily="34" charset="0"/>
              </a:rPr>
              <a:t>Corner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smtClean="0">
                <a:effectLst>
                  <a:outerShdw blurRad="38100" dist="38100" dir="2700000" algn="tl">
                    <a:srgbClr val="000000">
                      <a:alpha val="43137"/>
                    </a:srgbClr>
                  </a:outerShdw>
                </a:effectLst>
                <a:latin typeface="Tw Cen MT" pitchFamily="34" charset="0"/>
                <a:cs typeface="Arial" pitchFamily="34" charset="0"/>
              </a:rPr>
              <a:t> MLS</a:t>
            </a:r>
            <a:r>
              <a:rPr lang="en-US" b="1" dirty="0">
                <a:effectLst>
                  <a:outerShdw blurRad="38100" dist="38100" dir="2700000" algn="tl">
                    <a:srgbClr val="000000">
                      <a:alpha val="43137"/>
                    </a:srgbClr>
                  </a:outerShdw>
                </a:effectLst>
                <a:latin typeface="Tw Cen MT" pitchFamily="34" charset="0"/>
                <a:cs typeface="Arial" pitchFamily="34" charset="0"/>
              </a:rPr>
              <a:t># </a:t>
            </a:r>
            <a:r>
              <a:rPr lang="en-US" b="1" dirty="0" smtClean="0">
                <a:effectLst>
                  <a:outerShdw blurRad="38100" dist="38100" dir="2700000" algn="tl">
                    <a:srgbClr val="000000">
                      <a:alpha val="43137"/>
                    </a:srgbClr>
                  </a:outerShdw>
                </a:effectLst>
                <a:latin typeface="Tw Cen MT" pitchFamily="34" charset="0"/>
                <a:cs typeface="Arial" pitchFamily="34" charset="0"/>
              </a:rPr>
              <a:t>16007513 </a:t>
            </a:r>
            <a:r>
              <a:rPr lang="en-US"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a:effectLst>
                  <a:outerShdw blurRad="38100" dist="38100" dir="2700000" algn="tl">
                    <a:srgbClr val="000000">
                      <a:alpha val="43137"/>
                    </a:srgbClr>
                  </a:outerShdw>
                </a:effectLst>
                <a:latin typeface="Tw Cen MT" pitchFamily="34" charset="0"/>
                <a:cs typeface="Arial" pitchFamily="34" charset="0"/>
              </a:rPr>
              <a:t> </a:t>
            </a:r>
            <a:r>
              <a:rPr lang="en-US" b="1" dirty="0" smtClean="0">
                <a:effectLst>
                  <a:outerShdw blurRad="38100" dist="38100" dir="2700000" algn="tl">
                    <a:srgbClr val="000000">
                      <a:alpha val="43137"/>
                    </a:srgbClr>
                  </a:outerShdw>
                </a:effectLst>
                <a:latin typeface="Tw Cen MT" pitchFamily="34" charset="0"/>
                <a:cs typeface="Arial" pitchFamily="34" charset="0"/>
              </a:rPr>
              <a:t>$209,000</a:t>
            </a:r>
            <a:endParaRPr kumimoji="0" lang="en-US" sz="1050" b="1" i="0" u="none" strike="noStrike" cap="none" normalizeH="0" baseline="0" dirty="0" smtClean="0">
              <a:ln>
                <a:noFill/>
              </a:ln>
              <a:effectLst>
                <a:outerShdw blurRad="38100" dist="38100" dir="2700000" algn="tl">
                  <a:srgbClr val="000000">
                    <a:alpha val="43137"/>
                  </a:srgbClr>
                </a:outerShdw>
              </a:effectLst>
              <a:latin typeface="Tw Cen MT" pitchFamily="34" charset="0"/>
              <a:cs typeface="Arial" pitchFamily="34" charset="0"/>
            </a:endParaRPr>
          </a:p>
        </p:txBody>
      </p:sp>
      <p:pic>
        <p:nvPicPr>
          <p:cNvPr id="24" name="Picture 15"/>
          <p:cNvPicPr>
            <a:picLocks noChangeAspect="1" noChangeArrowheads="1"/>
          </p:cNvPicPr>
          <p:nvPr/>
        </p:nvPicPr>
        <p:blipFill>
          <a:blip r:embed="rId7"/>
          <a:stretch>
            <a:fillRect/>
          </a:stretch>
        </p:blipFill>
        <p:spPr bwMode="auto">
          <a:xfrm>
            <a:off x="1700528" y="4383671"/>
            <a:ext cx="1368706" cy="102652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15"/>
          <p:cNvPicPr>
            <a:picLocks noChangeAspect="1" noChangeArrowheads="1"/>
          </p:cNvPicPr>
          <p:nvPr/>
        </p:nvPicPr>
        <p:blipFill>
          <a:blip r:embed="rId8"/>
          <a:stretch>
            <a:fillRect/>
          </a:stretch>
        </p:blipFill>
        <p:spPr bwMode="auto">
          <a:xfrm rot="5400000">
            <a:off x="8069530" y="4511987"/>
            <a:ext cx="1026529" cy="76989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Picture 15"/>
          <p:cNvPicPr>
            <a:picLocks noChangeAspect="1" noChangeArrowheads="1"/>
          </p:cNvPicPr>
          <p:nvPr/>
        </p:nvPicPr>
        <p:blipFill>
          <a:blip r:embed="rId9"/>
          <a:stretch>
            <a:fillRect/>
          </a:stretch>
        </p:blipFill>
        <p:spPr bwMode="auto">
          <a:xfrm>
            <a:off x="4949186" y="4383669"/>
            <a:ext cx="1368708" cy="102653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15"/>
          <p:cNvPicPr>
            <a:picLocks noChangeAspect="1" noChangeArrowheads="1"/>
          </p:cNvPicPr>
          <p:nvPr/>
        </p:nvPicPr>
        <p:blipFill>
          <a:blip r:embed="rId10"/>
          <a:stretch>
            <a:fillRect/>
          </a:stretch>
        </p:blipFill>
        <p:spPr bwMode="auto">
          <a:xfrm>
            <a:off x="6573516" y="4383669"/>
            <a:ext cx="1368708" cy="102653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0167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58</TotalTime>
  <Words>207</Words>
  <Application>Microsoft Office PowerPoint</Application>
  <PresentationFormat>Custom</PresentationFormat>
  <Paragraphs>14</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Book Antiqua</vt:lpstr>
      <vt:lpstr>Lucida Sans</vt:lpstr>
      <vt:lpstr>Trajan Pro</vt:lpstr>
      <vt:lpstr>Tw Cen MT</vt:lpstr>
      <vt:lpstr>Wingdings</vt:lpstr>
      <vt:lpstr>Wingdings 2</vt:lpstr>
      <vt:lpstr>Wingdings 3</vt:lpstr>
      <vt:lpstr>Apex</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18</cp:revision>
  <dcterms:created xsi:type="dcterms:W3CDTF">2006-08-16T00:00:00Z</dcterms:created>
  <dcterms:modified xsi:type="dcterms:W3CDTF">2016-05-04T12:23:02Z</dcterms:modified>
</cp:coreProperties>
</file>