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9/17/2018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2748" y="889256"/>
            <a:ext cx="3577825" cy="2683368"/>
          </a:xfrm>
          <a:prstGeom prst="rect">
            <a:avLst/>
          </a:prstGeom>
          <a:ln>
            <a:solidFill>
              <a:schemeClr val="tx1"/>
            </a:solidFill>
          </a:ln>
        </p:spPr>
      </p:pic>
      <p:sp>
        <p:nvSpPr>
          <p:cNvPr id="2" name="Title 1"/>
          <p:cNvSpPr>
            <a:spLocks noGrp="1"/>
          </p:cNvSpPr>
          <p:nvPr>
            <p:ph type="ctrTitle"/>
          </p:nvPr>
        </p:nvSpPr>
        <p:spPr>
          <a:xfrm>
            <a:off x="-4969" y="16490"/>
            <a:ext cx="7782339" cy="811806"/>
          </a:xfrm>
        </p:spPr>
        <p:txBody>
          <a:bodyPr>
            <a:noAutofit/>
          </a:bodyPr>
          <a:lstStyle/>
          <a:p>
            <a:r>
              <a:rPr lang="en-US" sz="2800" b="1" i="1" dirty="0">
                <a:ln w="3175">
                  <a:noFill/>
                </a:ln>
                <a:solidFill>
                  <a:srgbClr val="FF0000"/>
                </a:solidFill>
                <a:latin typeface="Futura Lt BT" panose="020B0402020204020303" pitchFamily="34" charset="0"/>
                <a:ea typeface="Gadugi" panose="020B0502040204020203" pitchFamily="34" charset="0"/>
              </a:rPr>
              <a:t>$1,500 Agent Bonus for Ratified Contract by 9/25</a:t>
            </a:r>
            <a:br>
              <a:rPr lang="en-US" sz="2800" b="1" i="1" dirty="0">
                <a:ln w="3175">
                  <a:noFill/>
                </a:ln>
                <a:solidFill>
                  <a:schemeClr val="bg2">
                    <a:lumMod val="50000"/>
                  </a:schemeClr>
                </a:solidFill>
                <a:latin typeface="Futura Lt BT" panose="020B0402020204020303" pitchFamily="34" charset="0"/>
                <a:ea typeface="Gadugi" panose="020B0502040204020203" pitchFamily="34" charset="0"/>
              </a:rPr>
            </a:br>
            <a:r>
              <a:rPr lang="en-US" sz="2400" b="1" i="1" dirty="0">
                <a:ln w="3175">
                  <a:noFill/>
                </a:ln>
                <a:solidFill>
                  <a:schemeClr val="bg2">
                    <a:lumMod val="50000"/>
                  </a:schemeClr>
                </a:solidFill>
                <a:latin typeface="Futura Lt BT" panose="020B0402020204020303" pitchFamily="34" charset="0"/>
                <a:ea typeface="Gadugi" panose="020B0502040204020203" pitchFamily="34" charset="0"/>
              </a:rPr>
              <a:t>This Flawless End-Unit Townhome is Priced to Sell</a:t>
            </a:r>
            <a:endParaRPr lang="en-US" sz="2600" b="1" i="1" dirty="0">
              <a:ln w="3175">
                <a:noFill/>
              </a:ln>
              <a:solidFill>
                <a:schemeClr val="bg2">
                  <a:lumMod val="50000"/>
                </a:schemeClr>
              </a:solidFill>
              <a:latin typeface="Futura Lt BT" panose="020B0402020204020303" pitchFamily="34" charset="0"/>
              <a:ea typeface="Gadugi" panose="020B0502040204020203" pitchFamily="34" charset="0"/>
            </a:endParaRPr>
          </a:p>
        </p:txBody>
      </p:sp>
      <p:sp>
        <p:nvSpPr>
          <p:cNvPr id="13" name="Rectangle 12"/>
          <p:cNvSpPr/>
          <p:nvPr/>
        </p:nvSpPr>
        <p:spPr>
          <a:xfrm>
            <a:off x="820839" y="9010032"/>
            <a:ext cx="4589361" cy="1031051"/>
          </a:xfrm>
          <a:prstGeom prst="rect">
            <a:avLst/>
          </a:prstGeom>
        </p:spPr>
        <p:txBody>
          <a:bodyPr wrap="square">
            <a:spAutoFit/>
          </a:bodyPr>
          <a:lstStyle/>
          <a:p>
            <a:r>
              <a:rPr lang="en-US" sz="1400" b="1" dirty="0">
                <a:latin typeface="Futura Bk BT" panose="020B0502020204020303" pitchFamily="34" charset="0"/>
                <a:ea typeface="Gadugi" panose="020B0502040204020203" pitchFamily="34" charset="0"/>
              </a:rPr>
              <a:t>Nick Mazzilli</a:t>
            </a:r>
            <a:br>
              <a:rPr lang="en-US" sz="1400" b="1" dirty="0">
                <a:latin typeface="Futura Bk BT" panose="020B0502020204020303" pitchFamily="34" charset="0"/>
                <a:ea typeface="Gadugi" panose="020B0502040204020203" pitchFamily="34" charset="0"/>
              </a:rPr>
            </a:br>
            <a:br>
              <a:rPr lang="en-US" sz="1100" b="1"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(843) 640-5575</a:t>
            </a:r>
          </a:p>
          <a:p>
            <a:r>
              <a:rPr lang="en-US" sz="1200" dirty="0">
                <a:latin typeface="Futura Bk BT" panose="020B0502020204020303" pitchFamily="34" charset="0"/>
                <a:ea typeface="Gadugi" panose="020B0502040204020203" pitchFamily="34" charset="0"/>
              </a:rPr>
              <a:t>nick@nickmcharleston.com</a:t>
            </a:r>
            <a:br>
              <a:rPr lang="en-US" sz="1200"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www.nickmcharleston.com</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69878" y="9004598"/>
            <a:ext cx="650961" cy="9803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256123" y="9014852"/>
            <a:ext cx="1314450" cy="5202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6229350" y="9601200"/>
            <a:ext cx="1440076" cy="461665"/>
          </a:xfrm>
          <a:prstGeom prst="rect">
            <a:avLst/>
          </a:prstGeom>
        </p:spPr>
        <p:txBody>
          <a:bodyPr wrap="square">
            <a:spAutoFit/>
          </a:bodyPr>
          <a:lstStyle/>
          <a:p>
            <a:pPr algn="r"/>
            <a:r>
              <a:rPr lang="en-US" sz="800" dirty="0">
                <a:solidFill>
                  <a:schemeClr val="bg1">
                    <a:lumMod val="65000"/>
                  </a:schemeClr>
                </a:solidFill>
                <a:latin typeface="Gadugi" panose="020B0502040204020203" pitchFamily="34" charset="0"/>
                <a:ea typeface="Gadugi" panose="020B0502040204020203" pitchFamily="34" charset="0"/>
              </a:rPr>
              <a:t>Reside Real Estate LLC</a:t>
            </a:r>
          </a:p>
          <a:p>
            <a:pPr algn="r"/>
            <a:r>
              <a:rPr lang="en-US" sz="800" dirty="0">
                <a:solidFill>
                  <a:schemeClr val="bg1">
                    <a:lumMod val="65000"/>
                  </a:schemeClr>
                </a:solidFill>
                <a:latin typeface="Gadugi" panose="020B0502040204020203" pitchFamily="34" charset="0"/>
                <a:ea typeface="Gadugi" panose="020B0502040204020203" pitchFamily="34" charset="0"/>
              </a:rPr>
              <a:t>155 </a:t>
            </a:r>
            <a:r>
              <a:rPr lang="en-US" sz="800" dirty="0" err="1">
                <a:solidFill>
                  <a:schemeClr val="bg1">
                    <a:lumMod val="65000"/>
                  </a:schemeClr>
                </a:solidFill>
                <a:latin typeface="Gadugi" panose="020B0502040204020203" pitchFamily="34" charset="0"/>
                <a:ea typeface="Gadugi" panose="020B0502040204020203" pitchFamily="34" charset="0"/>
              </a:rPr>
              <a:t>Wingo</a:t>
            </a:r>
            <a:r>
              <a:rPr lang="en-US" sz="800" dirty="0">
                <a:solidFill>
                  <a:schemeClr val="bg1">
                    <a:lumMod val="65000"/>
                  </a:schemeClr>
                </a:solidFill>
                <a:latin typeface="Gadugi" panose="020B0502040204020203" pitchFamily="34" charset="0"/>
                <a:ea typeface="Gadugi" panose="020B0502040204020203" pitchFamily="34" charset="0"/>
              </a:rPr>
              <a:t> Way Unit 421</a:t>
            </a:r>
            <a:br>
              <a:rPr lang="en-US" sz="800" dirty="0">
                <a:solidFill>
                  <a:schemeClr val="bg1">
                    <a:lumMod val="65000"/>
                  </a:schemeClr>
                </a:solidFill>
                <a:latin typeface="Gadugi" panose="020B0502040204020203" pitchFamily="34" charset="0"/>
                <a:ea typeface="Gadugi" panose="020B0502040204020203" pitchFamily="34" charset="0"/>
              </a:rPr>
            </a:br>
            <a:r>
              <a:rPr lang="en-US" sz="800" dirty="0">
                <a:solidFill>
                  <a:schemeClr val="bg1">
                    <a:lumMod val="65000"/>
                  </a:schemeClr>
                </a:solidFill>
                <a:latin typeface="Gadugi" panose="020B0502040204020203" pitchFamily="34" charset="0"/>
                <a:ea typeface="Gadugi" panose="020B0502040204020203" pitchFamily="34" charset="0"/>
              </a:rPr>
              <a:t>Mt. Pleasant, SC 29464</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1" y="3572623"/>
            <a:ext cx="7772399" cy="811807"/>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800" dirty="0">
                <a:latin typeface="Futura LtCn BT" panose="020B0408020204030204" pitchFamily="34" charset="0"/>
              </a:rPr>
              <a:t>111 Winding River Drive</a:t>
            </a:r>
            <a:br>
              <a:rPr lang="en-US" sz="2800" dirty="0">
                <a:latin typeface="Futura LtCn BT" panose="020B0408020204030204" pitchFamily="34" charset="0"/>
              </a:rPr>
            </a:br>
            <a:r>
              <a:rPr lang="en-US" sz="1800" i="1" dirty="0">
                <a:latin typeface="Futura LtCn BT" panose="020B0408020204030204" pitchFamily="34" charset="0"/>
              </a:rPr>
              <a:t>Marshview Commons ~ Johns Island, SC 29455 ~ MLS# 18018781 ~ $259,900</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76200" y="4384430"/>
            <a:ext cx="7619999" cy="322033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150" dirty="0">
                <a:latin typeface="Futura Lt BT" panose="020B0402020204020303" pitchFamily="34" charset="0"/>
              </a:rPr>
              <a:t>Flawless END unit townhome in the wonderful subdivision of Marshview Commons! Steps away from West Ashley Place, minutes to Citadel Mall, less than a half mile from Hwy 17, quick access to I-526, and located right across from the neighborhood pool! This deluxe 3 Bedroom plus office (which can EASILY be converted to a 4th Bedroom w/ closet), 2.5 Bath, unit is in flawless condition and comes with a 10 year warranty on the newly replaced HVAC unit (as of last year)! If you are interested in a turn-key purchase, then this end unit is especially enchanting. This townhome boasts with natural light which is easily noticed when walking into the living room with 18 ft. ceilings and tons of windows! Off the living room, you walk onto the back deck which is perfect for lounging and enjoying a drink.</a:t>
            </a:r>
          </a:p>
          <a:p>
            <a:endParaRPr lang="en-US" sz="1150" dirty="0">
              <a:latin typeface="Futura Lt BT" panose="020B0402020204020303" pitchFamily="34" charset="0"/>
            </a:endParaRPr>
          </a:p>
          <a:p>
            <a:r>
              <a:rPr lang="en-US" sz="1150" dirty="0">
                <a:latin typeface="Futura Lt BT" panose="020B0402020204020303" pitchFamily="34" charset="0"/>
              </a:rPr>
              <a:t>The kitchen has plenty of cabinets and beautiful granite countertops with plenty of space for hosting any event. The master bedroom is conveniently located on the first floor and can easily fit a king-sized bed. The master bathroom has double vanity countertops, a stand-up shower, and separate garden tub. The office is also conveniently located downstairs and can easily be converted into a 4th Bedroom. As you step upstairs, you walk into the large, sunlit loft that overlooks the living room. The additional 2 bedrooms are located off the hall from the loft and have plenty of room for a play room, kid's bedroom, guest room, etc. The HOA covers everything from the studs of the house, out! Need a new roof? HOA takes care of that. HOA also covers flood insurance, lawn maintenance, and more! Back deck being replaced, the work order is currently filed with the HOA to fix. All furniture is negotiable! </a:t>
            </a:r>
          </a:p>
          <a:p>
            <a:endParaRPr lang="en-US" sz="1150" dirty="0">
              <a:latin typeface="Futura Lt BT" panose="020B0402020204020303" pitchFamily="34" charset="0"/>
            </a:endParaRPr>
          </a:p>
          <a:p>
            <a:r>
              <a:rPr lang="en-US" sz="1150" b="1" dirty="0">
                <a:latin typeface="Futura Lt BT" panose="020B0402020204020303" pitchFamily="34" charset="0"/>
              </a:rPr>
              <a:t>Come by and see this gorgeous end unit today!</a:t>
            </a:r>
            <a:endParaRPr lang="en-US" sz="1150" b="1" i="1" dirty="0">
              <a:latin typeface="Futura Lt BT" panose="020B0402020204020303" pitchFamily="34" charset="0"/>
            </a:endParaRPr>
          </a:p>
        </p:txBody>
      </p:sp>
      <p:pic>
        <p:nvPicPr>
          <p:cNvPr id="25" name="Picture 24">
            <a:extLst>
              <a:ext uri="{FF2B5EF4-FFF2-40B4-BE49-F238E27FC236}">
                <a16:creationId xmlns:a16="http://schemas.microsoft.com/office/drawing/2014/main" id="{AA2B4260-7630-4531-A9E0-1E39BF2DD07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70577" y="2186854"/>
            <a:ext cx="1847989" cy="1385991"/>
          </a:xfrm>
          <a:prstGeom prst="rect">
            <a:avLst/>
          </a:prstGeom>
          <a:ln>
            <a:solidFill>
              <a:schemeClr val="tx1"/>
            </a:solidFill>
          </a:ln>
        </p:spPr>
      </p:pic>
      <p:pic>
        <p:nvPicPr>
          <p:cNvPr id="20" name="Picture 19">
            <a:extLst>
              <a:ext uri="{FF2B5EF4-FFF2-40B4-BE49-F238E27FC236}">
                <a16:creationId xmlns:a16="http://schemas.microsoft.com/office/drawing/2014/main" id="{71184CA0-8AEC-4321-B44F-1DC18412E71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3253" y="889255"/>
            <a:ext cx="1847692" cy="1385769"/>
          </a:xfrm>
          <a:prstGeom prst="rect">
            <a:avLst/>
          </a:prstGeom>
          <a:ln>
            <a:solidFill>
              <a:schemeClr val="tx1"/>
            </a:solidFill>
          </a:ln>
        </p:spPr>
      </p:pic>
      <p:pic>
        <p:nvPicPr>
          <p:cNvPr id="15" name="Picture 14">
            <a:extLst>
              <a:ext uri="{FF2B5EF4-FFF2-40B4-BE49-F238E27FC236}">
                <a16:creationId xmlns:a16="http://schemas.microsoft.com/office/drawing/2014/main" id="{5B47ED2B-51F2-4554-B8B6-8110A2A34C3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292102" y="889256"/>
            <a:ext cx="1426464" cy="1069848"/>
          </a:xfrm>
          <a:prstGeom prst="rect">
            <a:avLst/>
          </a:prstGeom>
          <a:ln>
            <a:solidFill>
              <a:schemeClr val="tx1"/>
            </a:solidFill>
          </a:ln>
        </p:spPr>
      </p:pic>
      <p:pic>
        <p:nvPicPr>
          <p:cNvPr id="16" name="Picture 15">
            <a:extLst>
              <a:ext uri="{FF2B5EF4-FFF2-40B4-BE49-F238E27FC236}">
                <a16:creationId xmlns:a16="http://schemas.microsoft.com/office/drawing/2014/main" id="{3F05F3F2-B183-4759-8052-FE39FF7AB8A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3253" y="2503218"/>
            <a:ext cx="1425875" cy="1069406"/>
          </a:xfrm>
          <a:prstGeom prst="rect">
            <a:avLst/>
          </a:prstGeom>
          <a:ln>
            <a:solidFill>
              <a:schemeClr val="tx1"/>
            </a:solidFill>
          </a:ln>
        </p:spPr>
      </p:pic>
      <p:pic>
        <p:nvPicPr>
          <p:cNvPr id="19" name="Picture 18">
            <a:extLst>
              <a:ext uri="{FF2B5EF4-FFF2-40B4-BE49-F238E27FC236}">
                <a16:creationId xmlns:a16="http://schemas.microsoft.com/office/drawing/2014/main" id="{2D14CB8F-4B9B-4CD9-B1A7-CBE6BC8653FA}"/>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72738" y="7678354"/>
            <a:ext cx="1425874" cy="1069406"/>
          </a:xfrm>
          <a:prstGeom prst="rect">
            <a:avLst/>
          </a:prstGeom>
          <a:ln>
            <a:solidFill>
              <a:schemeClr val="tx1"/>
            </a:solidFill>
          </a:ln>
        </p:spPr>
      </p:pic>
      <p:pic>
        <p:nvPicPr>
          <p:cNvPr id="21" name="Picture 20">
            <a:extLst>
              <a:ext uri="{FF2B5EF4-FFF2-40B4-BE49-F238E27FC236}">
                <a16:creationId xmlns:a16="http://schemas.microsoft.com/office/drawing/2014/main" id="{A835926D-BD65-4701-A83E-B03BCE2C9FD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75598" y="7678354"/>
            <a:ext cx="1425874" cy="1069406"/>
          </a:xfrm>
          <a:prstGeom prst="rect">
            <a:avLst/>
          </a:prstGeom>
          <a:ln>
            <a:solidFill>
              <a:schemeClr val="tx1"/>
            </a:solidFill>
          </a:ln>
        </p:spPr>
      </p:pic>
      <p:pic>
        <p:nvPicPr>
          <p:cNvPr id="22" name="Picture 21">
            <a:extLst>
              <a:ext uri="{FF2B5EF4-FFF2-40B4-BE49-F238E27FC236}">
                <a16:creationId xmlns:a16="http://schemas.microsoft.com/office/drawing/2014/main" id="{3ECCD239-E14B-4114-838D-331E70B7AE42}"/>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678458" y="7678354"/>
            <a:ext cx="1425874" cy="1069406"/>
          </a:xfrm>
          <a:prstGeom prst="rect">
            <a:avLst/>
          </a:prstGeom>
          <a:ln>
            <a:solidFill>
              <a:schemeClr val="tx1"/>
            </a:solidFill>
          </a:ln>
        </p:spPr>
      </p:pic>
      <p:pic>
        <p:nvPicPr>
          <p:cNvPr id="23" name="Picture 22">
            <a:extLst>
              <a:ext uri="{FF2B5EF4-FFF2-40B4-BE49-F238E27FC236}">
                <a16:creationId xmlns:a16="http://schemas.microsoft.com/office/drawing/2014/main" id="{9FB4432A-213F-4924-9C56-2499E78F7DE2}"/>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69878" y="7678354"/>
            <a:ext cx="1425874" cy="1069406"/>
          </a:xfrm>
          <a:prstGeom prst="rect">
            <a:avLst/>
          </a:prstGeom>
          <a:ln>
            <a:solidFill>
              <a:schemeClr val="tx1"/>
            </a:solidFill>
          </a:ln>
        </p:spPr>
      </p:pic>
      <p:pic>
        <p:nvPicPr>
          <p:cNvPr id="26" name="Picture 25">
            <a:extLst>
              <a:ext uri="{FF2B5EF4-FFF2-40B4-BE49-F238E27FC236}">
                <a16:creationId xmlns:a16="http://schemas.microsoft.com/office/drawing/2014/main" id="{A4A4582E-B647-442A-8CD7-E7D9F1ACCD9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181318" y="7678353"/>
            <a:ext cx="1425874" cy="1069406"/>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316</TotalTime>
  <Words>370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Futura Bk BT</vt:lpstr>
      <vt:lpstr>Futura Lt BT</vt:lpstr>
      <vt:lpstr>Futura LtCn BT</vt:lpstr>
      <vt:lpstr>Gadugi</vt:lpstr>
      <vt:lpstr>Office Theme</vt:lpstr>
      <vt:lpstr>$1,500 Agent Bonus for Ratified Contract by 9/25 This Flawless End-Unit Townhome is Priced to Sell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55</cp:revision>
  <dcterms:created xsi:type="dcterms:W3CDTF">2006-08-16T00:00:00Z</dcterms:created>
  <dcterms:modified xsi:type="dcterms:W3CDTF">2018-09-17T10:31:40Z</dcterms:modified>
</cp:coreProperties>
</file>