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179"/>
    <a:srgbClr val="920037"/>
    <a:srgbClr val="DD1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6/25/2025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09913F-D952-71DF-2A3C-3C08E75F686A}"/>
              </a:ext>
            </a:extLst>
          </p:cNvPr>
          <p:cNvSpPr/>
          <p:nvPr/>
        </p:nvSpPr>
        <p:spPr>
          <a:xfrm>
            <a:off x="0" y="1"/>
            <a:ext cx="6858000" cy="707136"/>
          </a:xfrm>
          <a:prstGeom prst="rect">
            <a:avLst/>
          </a:prstGeom>
          <a:solidFill>
            <a:srgbClr val="92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851032-DEC4-9DBA-9CA6-985BC61C8EB1}"/>
              </a:ext>
            </a:extLst>
          </p:cNvPr>
          <p:cNvSpPr txBox="1"/>
          <p:nvPr/>
        </p:nvSpPr>
        <p:spPr>
          <a:xfrm>
            <a:off x="0" y="-166674"/>
            <a:ext cx="6858000" cy="800219"/>
          </a:xfrm>
          <a:prstGeom prst="rect">
            <a:avLst/>
          </a:prstGeom>
          <a:noFill/>
        </p:spPr>
        <p:txBody>
          <a:bodyPr wrap="square" rtlCol="0">
            <a:spAutoFit/>
          </a:bodyPr>
          <a:lstStyle/>
          <a:p>
            <a:pPr algn="ctr"/>
            <a:r>
              <a:rPr lang="en-US" sz="3000" b="1" dirty="0">
                <a:solidFill>
                  <a:schemeClr val="bg1"/>
                </a:solidFill>
                <a:latin typeface="Aptos" panose="020B0004020202020204" pitchFamily="34" charset="0"/>
                <a:ea typeface="Liberation Sans" panose="020B0604020202020204" pitchFamily="34" charset="0"/>
                <a:cs typeface="Liberation Sans" panose="020B0604020202020204" pitchFamily="34" charset="0"/>
              </a:rPr>
              <a:t>MOVE-IN READY HOME WITH NO HOA</a:t>
            </a:r>
          </a:p>
          <a:p>
            <a:pPr algn="ctr"/>
            <a:r>
              <a:rPr lang="en-US" sz="1600" i="1" dirty="0">
                <a:solidFill>
                  <a:schemeClr val="bg1"/>
                </a:solidFill>
                <a:latin typeface="Aptos" panose="020B0004020202020204" pitchFamily="34" charset="0"/>
                <a:ea typeface="Liberation Sans" panose="020B0604020202020204" pitchFamily="34" charset="0"/>
                <a:cs typeface="Liberation Sans" panose="020B0604020202020204" pitchFamily="34" charset="0"/>
              </a:rPr>
              <a:t>SELLER WILL CONSIDER A RATE BUYDOWN WITH ACCEPTABLE OFFER</a:t>
            </a:r>
          </a:p>
        </p:txBody>
      </p:sp>
      <p:sp>
        <p:nvSpPr>
          <p:cNvPr id="15" name="TextBox 14">
            <a:extLst>
              <a:ext uri="{FF2B5EF4-FFF2-40B4-BE49-F238E27FC236}">
                <a16:creationId xmlns:a16="http://schemas.microsoft.com/office/drawing/2014/main" id="{F8B284BB-85E8-05BC-DD2A-5AE4EC80B91D}"/>
              </a:ext>
            </a:extLst>
          </p:cNvPr>
          <p:cNvSpPr txBox="1"/>
          <p:nvPr/>
        </p:nvSpPr>
        <p:spPr>
          <a:xfrm>
            <a:off x="102005" y="4739009"/>
            <a:ext cx="6653990" cy="3093154"/>
          </a:xfrm>
          <a:prstGeom prst="rect">
            <a:avLst/>
          </a:prstGeom>
          <a:noFill/>
        </p:spPr>
        <p:txBody>
          <a:bodyPr wrap="square">
            <a:spAutoFit/>
          </a:bodyPr>
          <a:lstStyle/>
          <a:p>
            <a:pPr algn="ctr"/>
            <a:r>
              <a:rPr lang="en-US" sz="1300" dirty="0">
                <a:latin typeface="Aptos" panose="020B0004020202020204" pitchFamily="34" charset="0"/>
              </a:rPr>
              <a:t>Meticulously Remodeled Home with Modern Upgrades &amp; NO HOA! Step into this beautifully remodeled home, where every detail has been thoughtfully upgraded by the owner. The open-concept design showcases a spacious kitchen with stunning vaulted ceilings, perfect for both everyday living and entertaining. Enjoy high-end finishes throughout, including luxury vinyl plank (LVP) flooring, elegant butcher block countertops, and a stylish tile backsplash. This home has been completely updated with new wiring, a smart electrical panel, new ductwork, and fresh insulation for energy efficiency. Major recent upgrades include a new roof, HVAC (2023), and water heater (2023), ensuring peace of mind for years to come. Best of all, NO HOA means more freedom to make this home truly your own!</a:t>
            </a:r>
          </a:p>
          <a:p>
            <a:pPr algn="ctr"/>
            <a:endParaRPr lang="en-US" sz="1300" dirty="0">
              <a:latin typeface="Aptos" panose="020B0004020202020204" pitchFamily="34" charset="0"/>
            </a:endParaRPr>
          </a:p>
          <a:p>
            <a:pPr algn="ctr"/>
            <a:r>
              <a:rPr lang="en-US" sz="1300" dirty="0">
                <a:latin typeface="Aptos" panose="020B0004020202020204" pitchFamily="34" charset="0"/>
              </a:rPr>
              <a:t>The property also features a beautifully landscaped yard adorned with three mature oak trees, two productive pecan trees, a charming mimosa tree, and a fruitful mulberry tree - providing both natural beauty and seasonal shade. These established trees add character to the outdoor space, creating a serene environment perfect for relaxing or entertaining. Don't miss the chance to own this move-in-ready gem!</a:t>
            </a:r>
          </a:p>
        </p:txBody>
      </p:sp>
      <p:sp>
        <p:nvSpPr>
          <p:cNvPr id="17" name="Rectangle 16">
            <a:extLst>
              <a:ext uri="{FF2B5EF4-FFF2-40B4-BE49-F238E27FC236}">
                <a16:creationId xmlns:a16="http://schemas.microsoft.com/office/drawing/2014/main" id="{84256089-FEE4-299F-ED24-CF2B371D560E}"/>
              </a:ext>
            </a:extLst>
          </p:cNvPr>
          <p:cNvSpPr/>
          <p:nvPr/>
        </p:nvSpPr>
        <p:spPr>
          <a:xfrm>
            <a:off x="65121" y="4223719"/>
            <a:ext cx="6727762" cy="259794"/>
          </a:xfrm>
          <a:prstGeom prst="rect">
            <a:avLst/>
          </a:prstGeom>
          <a:solidFill>
            <a:srgbClr val="92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8" name="TextBox 17">
            <a:extLst>
              <a:ext uri="{FF2B5EF4-FFF2-40B4-BE49-F238E27FC236}">
                <a16:creationId xmlns:a16="http://schemas.microsoft.com/office/drawing/2014/main" id="{65D2589F-2B6C-271B-BAAA-D1E43AE029DB}"/>
              </a:ext>
            </a:extLst>
          </p:cNvPr>
          <p:cNvSpPr txBox="1"/>
          <p:nvPr/>
        </p:nvSpPr>
        <p:spPr>
          <a:xfrm>
            <a:off x="171627" y="4192034"/>
            <a:ext cx="6514750" cy="323165"/>
          </a:xfrm>
          <a:prstGeom prst="rect">
            <a:avLst/>
          </a:prstGeom>
          <a:noFill/>
        </p:spPr>
        <p:txBody>
          <a:bodyPr wrap="square" rtlCol="0" anchor="b">
            <a:spAutoFit/>
          </a:bodyPr>
          <a:lstStyle/>
          <a:p>
            <a:pPr algn="ctr"/>
            <a:r>
              <a:rPr lang="en-US" sz="1500" dirty="0">
                <a:solidFill>
                  <a:schemeClr val="bg1"/>
                </a:solidFill>
                <a:latin typeface="Aptos" panose="020B0004020202020204" pitchFamily="34" charset="0"/>
              </a:rPr>
              <a:t>Dorchester Estates | Summerville, SC 29485 | MLS# 25016527 | $347,000</a:t>
            </a:r>
          </a:p>
        </p:txBody>
      </p:sp>
      <p:sp>
        <p:nvSpPr>
          <p:cNvPr id="36" name="TextBox 35">
            <a:extLst>
              <a:ext uri="{FF2B5EF4-FFF2-40B4-BE49-F238E27FC236}">
                <a16:creationId xmlns:a16="http://schemas.microsoft.com/office/drawing/2014/main" id="{CEF7462A-2921-CF58-8436-F0CF7E4EEC17}"/>
              </a:ext>
            </a:extLst>
          </p:cNvPr>
          <p:cNvSpPr txBox="1"/>
          <p:nvPr/>
        </p:nvSpPr>
        <p:spPr>
          <a:xfrm>
            <a:off x="1680385" y="8130626"/>
            <a:ext cx="3497231" cy="846386"/>
          </a:xfrm>
          <a:prstGeom prst="rect">
            <a:avLst/>
          </a:prstGeom>
          <a:noFill/>
        </p:spPr>
        <p:txBody>
          <a:bodyPr wrap="square">
            <a:spAutoFit/>
          </a:bodyPr>
          <a:lstStyle/>
          <a:p>
            <a:pPr algn="ctr"/>
            <a:r>
              <a:rPr lang="en-US" sz="1600" dirty="0">
                <a:latin typeface="Aptos" panose="020B0004020202020204" pitchFamily="34" charset="0"/>
              </a:rPr>
              <a:t>David Hotchkiss</a:t>
            </a:r>
          </a:p>
          <a:p>
            <a:pPr algn="ctr"/>
            <a:r>
              <a:rPr lang="en-US" sz="1100" dirty="0">
                <a:latin typeface="Aptos" panose="020B0004020202020204" pitchFamily="34" charset="0"/>
              </a:rPr>
              <a:t>843-695-7015</a:t>
            </a:r>
          </a:p>
          <a:p>
            <a:pPr algn="ctr"/>
            <a:r>
              <a:rPr lang="en-US" sz="1100" dirty="0">
                <a:latin typeface="Aptos" panose="020B0004020202020204" pitchFamily="34" charset="0"/>
              </a:rPr>
              <a:t>davidhotchkissrealtor@gmail.com</a:t>
            </a:r>
          </a:p>
          <a:p>
            <a:pPr algn="ctr"/>
            <a:r>
              <a:rPr lang="en-US" sz="1100" dirty="0">
                <a:latin typeface="Aptos" panose="020B0004020202020204" pitchFamily="34" charset="0"/>
              </a:rPr>
              <a:t>davidhotchkiss.erawilderrealty.com</a:t>
            </a:r>
            <a:endParaRPr lang="en-US" sz="1000" dirty="0">
              <a:latin typeface="Aptos" panose="020B0004020202020204" pitchFamily="34" charset="0"/>
            </a:endParaRP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746" y="8283335"/>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0" y="8959334"/>
            <a:ext cx="6858000" cy="184666"/>
          </a:xfrm>
          <a:prstGeom prst="rect">
            <a:avLst/>
          </a:prstGeom>
          <a:noFill/>
        </p:spPr>
        <p:txBody>
          <a:bodyPr wrap="square">
            <a:spAutoFit/>
          </a:bodyPr>
          <a:lstStyle/>
          <a:p>
            <a:pPr algn="ctr"/>
            <a:r>
              <a:rPr lang="en-US" sz="600" dirty="0">
                <a:latin typeface="Aptos" panose="020B0004020202020204" pitchFamily="34" charset="0"/>
              </a:rPr>
              <a:t>ERA Wilder Realty | 1282 State Rd | Summerville, SC 29486</a:t>
            </a:r>
          </a:p>
        </p:txBody>
      </p:sp>
      <p:pic>
        <p:nvPicPr>
          <p:cNvPr id="27" name="Picture 26">
            <a:extLst>
              <a:ext uri="{FF2B5EF4-FFF2-40B4-BE49-F238E27FC236}">
                <a16:creationId xmlns:a16="http://schemas.microsoft.com/office/drawing/2014/main" id="{4E395E2C-CBC1-DCE1-F18B-16B3CC08C3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120" y="770526"/>
            <a:ext cx="3336861" cy="2224574"/>
          </a:xfrm>
          <a:prstGeom prst="rect">
            <a:avLst/>
          </a:prstGeom>
        </p:spPr>
      </p:pic>
      <p:pic>
        <p:nvPicPr>
          <p:cNvPr id="9" name="Picture 8">
            <a:extLst>
              <a:ext uri="{FF2B5EF4-FFF2-40B4-BE49-F238E27FC236}">
                <a16:creationId xmlns:a16="http://schemas.microsoft.com/office/drawing/2014/main" id="{8CBE0D89-CCE7-006E-CD33-DD90B9A888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56021" y="769583"/>
            <a:ext cx="3336859" cy="2224573"/>
          </a:xfrm>
          <a:prstGeom prst="rect">
            <a:avLst/>
          </a:prstGeom>
        </p:spPr>
      </p:pic>
      <p:pic>
        <p:nvPicPr>
          <p:cNvPr id="12" name="Picture 11">
            <a:extLst>
              <a:ext uri="{FF2B5EF4-FFF2-40B4-BE49-F238E27FC236}">
                <a16:creationId xmlns:a16="http://schemas.microsoft.com/office/drawing/2014/main" id="{619AEC72-9959-14B0-006F-803CFA6C14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120" y="3070264"/>
            <a:ext cx="1632204" cy="1088136"/>
          </a:xfrm>
          <a:prstGeom prst="rect">
            <a:avLst/>
          </a:prstGeom>
        </p:spPr>
      </p:pic>
      <p:pic>
        <p:nvPicPr>
          <p:cNvPr id="13" name="Picture 12">
            <a:extLst>
              <a:ext uri="{FF2B5EF4-FFF2-40B4-BE49-F238E27FC236}">
                <a16:creationId xmlns:a16="http://schemas.microsoft.com/office/drawing/2014/main" id="{4C16BA3E-AA9B-10AF-5668-9E4D27D38A9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65339" y="3071398"/>
            <a:ext cx="1628802" cy="1085868"/>
          </a:xfrm>
          <a:prstGeom prst="rect">
            <a:avLst/>
          </a:prstGeom>
        </p:spPr>
      </p:pic>
      <p:pic>
        <p:nvPicPr>
          <p:cNvPr id="14" name="Picture 13">
            <a:extLst>
              <a:ext uri="{FF2B5EF4-FFF2-40B4-BE49-F238E27FC236}">
                <a16:creationId xmlns:a16="http://schemas.microsoft.com/office/drawing/2014/main" id="{3D18D764-D82C-E3E2-7B53-B1DABE783D2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61307" y="3070264"/>
            <a:ext cx="1632204" cy="1088136"/>
          </a:xfrm>
          <a:prstGeom prst="rect">
            <a:avLst/>
          </a:prstGeom>
        </p:spPr>
      </p:pic>
      <p:pic>
        <p:nvPicPr>
          <p:cNvPr id="16" name="Picture 15">
            <a:extLst>
              <a:ext uri="{FF2B5EF4-FFF2-40B4-BE49-F238E27FC236}">
                <a16:creationId xmlns:a16="http://schemas.microsoft.com/office/drawing/2014/main" id="{2F86CA2F-AF6A-C83A-62E4-E2D928FB812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60678" y="3070264"/>
            <a:ext cx="1632204" cy="1088136"/>
          </a:xfrm>
          <a:prstGeom prst="rect">
            <a:avLst/>
          </a:prstGeom>
        </p:spPr>
      </p:pic>
      <p:pic>
        <p:nvPicPr>
          <p:cNvPr id="10" name="Picture 9">
            <a:extLst>
              <a:ext uri="{FF2B5EF4-FFF2-40B4-BE49-F238E27FC236}">
                <a16:creationId xmlns:a16="http://schemas.microsoft.com/office/drawing/2014/main" id="{132FED1D-F660-F5B3-AEDD-47ABEB51379D}"/>
              </a:ext>
            </a:extLst>
          </p:cNvPr>
          <p:cNvPicPr>
            <a:picLocks noChangeAspect="1"/>
          </p:cNvPicPr>
          <p:nvPr/>
        </p:nvPicPr>
        <p:blipFill>
          <a:blip r:embed="rId9">
            <a:extLst>
              <a:ext uri="{28A0092B-C50C-407E-A947-70E740481C1C}">
                <a14:useLocalDpi xmlns:a14="http://schemas.microsoft.com/office/drawing/2010/main" val="0"/>
              </a:ext>
            </a:extLst>
          </a:blip>
          <a:srcRect t="6405" b="6405"/>
          <a:stretch/>
        </p:blipFill>
        <p:spPr>
          <a:xfrm>
            <a:off x="76549" y="8055973"/>
            <a:ext cx="760557" cy="995693"/>
          </a:xfrm>
          <a:prstGeom prst="rect">
            <a:avLst/>
          </a:prstGeom>
        </p:spPr>
      </p:pic>
      <p:sp>
        <p:nvSpPr>
          <p:cNvPr id="8" name="TextBox 7">
            <a:extLst>
              <a:ext uri="{FF2B5EF4-FFF2-40B4-BE49-F238E27FC236}">
                <a16:creationId xmlns:a16="http://schemas.microsoft.com/office/drawing/2014/main" id="{26EDC72C-235F-8631-A800-E3AB585E569B}"/>
              </a:ext>
            </a:extLst>
          </p:cNvPr>
          <p:cNvSpPr txBox="1"/>
          <p:nvPr/>
        </p:nvSpPr>
        <p:spPr>
          <a:xfrm>
            <a:off x="2077184" y="2802417"/>
            <a:ext cx="2703634" cy="461665"/>
          </a:xfrm>
          <a:prstGeom prst="rect">
            <a:avLst/>
          </a:prstGeom>
          <a:solidFill>
            <a:srgbClr val="DD1931"/>
          </a:solidFill>
        </p:spPr>
        <p:txBody>
          <a:bodyPr wrap="square" rtlCol="0" anchor="ctr">
            <a:spAutoFit/>
          </a:bodyPr>
          <a:lstStyle/>
          <a:p>
            <a:pPr algn="ctr"/>
            <a:r>
              <a:rPr lang="en-US" sz="2400" dirty="0">
                <a:solidFill>
                  <a:schemeClr val="bg1"/>
                </a:solidFill>
                <a:latin typeface="Aptos" panose="020B0004020202020204" pitchFamily="34" charset="0"/>
              </a:rPr>
              <a:t>111 CIRCLE DRIVE</a:t>
            </a:r>
          </a:p>
        </p:txBody>
      </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200" dirty="0">
            <a:latin typeface="Calisto MT" panose="02040603050505030304" pitchFamily="18"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128</TotalTime>
  <Words>268</Words>
  <Application>Microsoft Office PowerPoint</Application>
  <PresentationFormat>Letter Paper (8.5x11 in)</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17</cp:revision>
  <dcterms:created xsi:type="dcterms:W3CDTF">2023-09-13T16:27:49Z</dcterms:created>
  <dcterms:modified xsi:type="dcterms:W3CDTF">2025-06-25T16:07:39Z</dcterms:modified>
</cp:coreProperties>
</file>