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402" y="-111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1/6/2022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kwishneff@mattoneillteam.com" TargetMode="External"/><Relationship Id="rId7"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3352" b="7796"/>
          <a:stretch/>
        </p:blipFill>
        <p:spPr bwMode="auto">
          <a:xfrm>
            <a:off x="0" y="-2"/>
            <a:ext cx="8229600" cy="4326162"/>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0" y="4879913"/>
            <a:ext cx="6225702" cy="2992155"/>
          </a:xfrm>
        </p:spPr>
        <p:txBody>
          <a:bodyPr anchor="ctr">
            <a:noAutofit/>
          </a:bodyPr>
          <a:lstStyle/>
          <a:p>
            <a:r>
              <a:rPr lang="en-US" sz="1050" dirty="0">
                <a:solidFill>
                  <a:schemeClr val="bg2">
                    <a:lumMod val="25000"/>
                  </a:schemeClr>
                </a:solidFill>
                <a:latin typeface="Palatino Linotype" panose="02040502050505030304" pitchFamily="18" charset="0"/>
                <a:cs typeface="Times New Roman" panose="02020603050405020304" pitchFamily="18" charset="0"/>
              </a:rPr>
              <a:t>Situated in the new Azalea Ridge section of Summer's Corner, this practically brand new construction home in pristine condition shows like a model! The two story residence welcomes you with a spacious, covered front porch. The inviting and open living space offers light laminate floors, a custom-built electric fireplace with herringbone surround in the living room, a dining area, and a chef's kitchen with breakfast bar seating at the center island, subway tile backsplash, stainless steel appliances, quartz countertops, white cabinets, and a walk-in pantry. The first level has a bedroom and a full bath as well. On the second level, you'll find a spacious loft area...perfect for a media room, a second living room, or whatever suits your needs. The owner's retreat features a huge walk-in closet and an </a:t>
            </a:r>
            <a:r>
              <a:rPr lang="en-US" sz="1050" dirty="0" err="1">
                <a:solidFill>
                  <a:schemeClr val="bg2">
                    <a:lumMod val="25000"/>
                  </a:schemeClr>
                </a:solidFill>
                <a:latin typeface="Palatino Linotype" panose="02040502050505030304" pitchFamily="18" charset="0"/>
                <a:cs typeface="Times New Roman" panose="02020603050405020304" pitchFamily="18" charset="0"/>
              </a:rPr>
              <a:t>en</a:t>
            </a:r>
            <a:r>
              <a:rPr lang="en-US" sz="1050" dirty="0">
                <a:solidFill>
                  <a:schemeClr val="bg2">
                    <a:lumMod val="25000"/>
                  </a:schemeClr>
                </a:solidFill>
                <a:latin typeface="Palatino Linotype" panose="02040502050505030304" pitchFamily="18" charset="0"/>
                <a:cs typeface="Times New Roman" panose="02020603050405020304" pitchFamily="18" charset="0"/>
              </a:rPr>
              <a:t>-suite bath with a dual vanity and a huge frameless step-in shower with a rain shower </a:t>
            </a:r>
            <a:r>
              <a:rPr lang="en-US" sz="1050" dirty="0" err="1">
                <a:solidFill>
                  <a:schemeClr val="bg2">
                    <a:lumMod val="25000"/>
                  </a:schemeClr>
                </a:solidFill>
                <a:latin typeface="Palatino Linotype" panose="02040502050505030304" pitchFamily="18" charset="0"/>
                <a:cs typeface="Times New Roman" panose="02020603050405020304" pitchFamily="18" charset="0"/>
              </a:rPr>
              <a:t>shower</a:t>
            </a:r>
            <a:r>
              <a:rPr lang="en-US" sz="1050" dirty="0">
                <a:solidFill>
                  <a:schemeClr val="bg2">
                    <a:lumMod val="25000"/>
                  </a:schemeClr>
                </a:solidFill>
                <a:latin typeface="Palatino Linotype" panose="02040502050505030304" pitchFamily="18" charset="0"/>
                <a:cs typeface="Times New Roman" panose="02020603050405020304" pitchFamily="18" charset="0"/>
              </a:rPr>
              <a:t> head. There are two additional bedrooms, a full bath, and a laundry room on the second level as well. A full, covered screened-in porch looks over the fenced-in backyard and to the detached two car garage. Summer's Corner has a pool, a dog park, multiple green spaces, parks with fire pits, ponds with lit fountains, walking trails, a children's library, farmers markets multiple times a year, food trucks on Wednesdays, a gardening club, and schools. This lovely community is also home to Buffalo Lake, a 95 acre freshwater lake where you can kayak and canoe, fish for largemouth bass, crappie, catfish, and bluegill, spot beautiful waterbirds like ospreys and ibises, take in views from the dock, or enjoy activities at the open air pavilion. Don't miss your opportunity to live in this stunning home and fantastic community!</a:t>
            </a:r>
          </a:p>
          <a:p>
            <a:r>
              <a:rPr lang="en-US" sz="1050" i="1" u="sng" dirty="0">
                <a:solidFill>
                  <a:schemeClr val="bg2">
                    <a:lumMod val="25000"/>
                  </a:schemeClr>
                </a:solidFill>
                <a:latin typeface="Palatino Linotype" panose="02040502050505030304" pitchFamily="18" charset="0"/>
              </a:rPr>
              <a:t>Additional features include:</a:t>
            </a:r>
          </a:p>
        </p:txBody>
      </p:sp>
      <p:sp>
        <p:nvSpPr>
          <p:cNvPr id="9" name="Rectangle 8"/>
          <p:cNvSpPr/>
          <p:nvPr/>
        </p:nvSpPr>
        <p:spPr>
          <a:xfrm>
            <a:off x="0" y="9771017"/>
            <a:ext cx="8229600" cy="2873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57" dirty="0">
                <a:solidFill>
                  <a:schemeClr val="tx1"/>
                </a:solidFill>
                <a:latin typeface="Palatino Linotype" panose="02040502050505030304" pitchFamily="18" charset="0"/>
              </a:rPr>
              <a:t>Katie </a:t>
            </a:r>
            <a:r>
              <a:rPr lang="en-US" sz="1257" dirty="0" err="1">
                <a:solidFill>
                  <a:schemeClr val="tx1"/>
                </a:solidFill>
                <a:latin typeface="Palatino Linotype" panose="02040502050505030304" pitchFamily="18" charset="0"/>
              </a:rPr>
              <a:t>Wishneff</a:t>
            </a:r>
            <a:r>
              <a:rPr lang="en-US" sz="1257" dirty="0">
                <a:solidFill>
                  <a:schemeClr val="tx1"/>
                </a:solidFill>
                <a:latin typeface="Palatino Linotype" panose="02040502050505030304" pitchFamily="18" charset="0"/>
              </a:rPr>
              <a:t>   </a:t>
            </a:r>
            <a:r>
              <a:rPr lang="en-US" sz="1257" dirty="0">
                <a:solidFill>
                  <a:schemeClr val="tx1"/>
                </a:solidFill>
                <a:latin typeface="Palatino Linotype" panose="02040502050505030304" pitchFamily="18" charset="0"/>
                <a:hlinkClick r:id="rId3"/>
              </a:rPr>
              <a:t>kwishneff@mattoneillteam.com</a:t>
            </a:r>
            <a:r>
              <a:rPr lang="en-US" sz="1257" dirty="0">
                <a:solidFill>
                  <a:schemeClr val="tx1"/>
                </a:solidFill>
                <a:latin typeface="Palatino Linotype" panose="02040502050505030304" pitchFamily="18" charset="0"/>
              </a:rPr>
              <a:t>   843-870-8784</a:t>
            </a:r>
            <a:endParaRPr lang="en-US" sz="1257" u="sng" dirty="0">
              <a:solidFill>
                <a:schemeClr val="tx1"/>
              </a:solidFill>
              <a:latin typeface="Palatino Linotype" panose="02040502050505030304" pitchFamily="18" charset="0"/>
            </a:endParaRPr>
          </a:p>
        </p:txBody>
      </p:sp>
      <p:sp>
        <p:nvSpPr>
          <p:cNvPr id="4" name="Rectangle 3"/>
          <p:cNvSpPr/>
          <p:nvPr/>
        </p:nvSpPr>
        <p:spPr>
          <a:xfrm>
            <a:off x="0" y="3711727"/>
            <a:ext cx="8229600" cy="919231"/>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solidFill>
                  <a:schemeClr val="bg2">
                    <a:lumMod val="50000"/>
                  </a:schemeClr>
                </a:solidFill>
                <a:latin typeface="Palatino Linotype" panose="02040502050505030304" pitchFamily="18" charset="0"/>
              </a:rPr>
              <a:t>111 Country Gate Lane</a:t>
            </a:r>
          </a:p>
          <a:p>
            <a:pPr algn="ctr"/>
            <a:r>
              <a:rPr lang="en-US" sz="1571" dirty="0">
                <a:solidFill>
                  <a:schemeClr val="bg2">
                    <a:lumMod val="50000"/>
                  </a:schemeClr>
                </a:solidFill>
                <a:latin typeface="Palatino Linotype" panose="02040502050505030304" pitchFamily="18" charset="0"/>
              </a:rPr>
              <a:t>Summers Corner ~ Summerville, SC 29485 ~ MLS# 22000061 ~ $450,000</a:t>
            </a:r>
            <a:endParaRPr lang="en-US" sz="1571" i="1" dirty="0">
              <a:solidFill>
                <a:schemeClr val="bg2">
                  <a:lumMod val="50000"/>
                </a:schemeClr>
              </a:solidFill>
              <a:latin typeface="Palatino Linotype" panose="02040502050505030304" pitchFamily="18" charset="0"/>
            </a:endParaRPr>
          </a:p>
        </p:txBody>
      </p:sp>
      <p:sp>
        <p:nvSpPr>
          <p:cNvPr id="5" name="Rectangle 4"/>
          <p:cNvSpPr/>
          <p:nvPr/>
        </p:nvSpPr>
        <p:spPr>
          <a:xfrm>
            <a:off x="8349344" y="709104"/>
            <a:ext cx="3053443" cy="1107996"/>
          </a:xfrm>
          <a:prstGeom prst="rect">
            <a:avLst/>
          </a:prstGeom>
          <a:noFill/>
        </p:spPr>
        <p:txBody>
          <a:bodyPr wrap="square">
            <a:spAutoFit/>
          </a:bodyPr>
          <a:lstStyle/>
          <a:p>
            <a:pPr algn="ctr"/>
            <a:r>
              <a:rPr lang="en-US" sz="2200" b="1" dirty="0">
                <a:ln w="3175">
                  <a:noFill/>
                </a:ln>
                <a:solidFill>
                  <a:schemeClr val="bg1"/>
                </a:solidFill>
                <a:effectLst>
                  <a:outerShdw blurRad="50800" dist="38100" dir="5400000" algn="t" rotWithShape="0">
                    <a:prstClr val="black">
                      <a:alpha val="40000"/>
                    </a:prstClr>
                  </a:outerShdw>
                  <a:reflection blurRad="6350" stA="60000" endA="900" endPos="58000" dir="5400000" sy="-100000" algn="bl" rotWithShape="0"/>
                </a:effectLst>
                <a:latin typeface="Palatino Linotype" panose="02040502050505030304" pitchFamily="18" charset="0"/>
                <a:cs typeface="Times New Roman" panose="02020603050405020304" pitchFamily="18" charset="0"/>
              </a:rPr>
              <a:t>	Price Reduced</a:t>
            </a:r>
          </a:p>
          <a:p>
            <a:pPr algn="ctr"/>
            <a:r>
              <a:rPr lang="en-US" sz="2200" b="1" dirty="0">
                <a:ln w="3175">
                  <a:noFill/>
                </a:ln>
                <a:solidFill>
                  <a:schemeClr val="bg1"/>
                </a:solidFill>
                <a:effectLst>
                  <a:outerShdw blurRad="50800" dist="38100" dir="5400000" algn="t" rotWithShape="0">
                    <a:prstClr val="black">
                      <a:alpha val="40000"/>
                    </a:prstClr>
                  </a:outerShdw>
                  <a:reflection blurRad="6350" stA="60000" endA="900" endPos="58000" dir="5400000" sy="-100000" algn="bl" rotWithShape="0"/>
                </a:effectLst>
                <a:latin typeface="Palatino Linotype" panose="02040502050505030304" pitchFamily="18" charset="0"/>
                <a:cs typeface="Times New Roman" panose="02020603050405020304" pitchFamily="18" charset="0"/>
              </a:rPr>
              <a:t>For Quick Sale</a:t>
            </a:r>
          </a:p>
        </p:txBody>
      </p:sp>
      <p:pic>
        <p:nvPicPr>
          <p:cNvPr id="6" name="Picture 5"/>
          <p:cNvPicPr>
            <a:picLocks/>
          </p:cNvPicPr>
          <p:nvPr/>
        </p:nvPicPr>
        <p:blipFill>
          <a:blip r:embed="rId4" cstate="print">
            <a:extLst>
              <a:ext uri="{28A0092B-C50C-407E-A947-70E740481C1C}">
                <a14:useLocalDpi xmlns:a14="http://schemas.microsoft.com/office/drawing/2010/main" val="0"/>
              </a:ext>
            </a:extLst>
          </a:blip>
          <a:srcRect/>
          <a:stretch/>
        </p:blipFill>
        <p:spPr>
          <a:xfrm>
            <a:off x="6217920" y="8135825"/>
            <a:ext cx="2011680" cy="1341993"/>
          </a:xfrm>
          <a:prstGeom prst="rect">
            <a:avLst/>
          </a:prstGeom>
        </p:spPr>
      </p:pic>
      <p:pic>
        <p:nvPicPr>
          <p:cNvPr id="14" name="Picture 13"/>
          <p:cNvPicPr>
            <a:picLocks/>
          </p:cNvPicPr>
          <p:nvPr/>
        </p:nvPicPr>
        <p:blipFill>
          <a:blip r:embed="rId5" cstate="print">
            <a:extLst>
              <a:ext uri="{28A0092B-C50C-407E-A947-70E740481C1C}">
                <a14:useLocalDpi xmlns:a14="http://schemas.microsoft.com/office/drawing/2010/main" val="0"/>
              </a:ext>
            </a:extLst>
          </a:blip>
          <a:srcRect/>
          <a:stretch/>
        </p:blipFill>
        <p:spPr>
          <a:xfrm>
            <a:off x="6217920" y="4894716"/>
            <a:ext cx="2011680" cy="1341993"/>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rcRect/>
          <a:stretch/>
        </p:blipFill>
        <p:spPr>
          <a:xfrm>
            <a:off x="6217920" y="6513957"/>
            <a:ext cx="2011680" cy="1344621"/>
          </a:xfrm>
          <a:prstGeom prst="rect">
            <a:avLst/>
          </a:prstGeom>
        </p:spPr>
      </p:pic>
      <p:sp>
        <p:nvSpPr>
          <p:cNvPr id="2" name="Rectangle 1"/>
          <p:cNvSpPr/>
          <p:nvPr/>
        </p:nvSpPr>
        <p:spPr>
          <a:xfrm>
            <a:off x="8349343" y="1859232"/>
            <a:ext cx="2694969" cy="370422"/>
          </a:xfrm>
          <a:prstGeom prst="rect">
            <a:avLst/>
          </a:prstGeom>
        </p:spPr>
        <p:txBody>
          <a:bodyPr wrap="none">
            <a:spAutoFit/>
          </a:bodyPr>
          <a:lstStyle/>
          <a:p>
            <a:r>
              <a:rPr lang="en-US" sz="1807" dirty="0"/>
              <a:t>Open House Saturday 12-3</a:t>
            </a:r>
          </a:p>
        </p:txBody>
      </p:sp>
      <p:sp>
        <p:nvSpPr>
          <p:cNvPr id="19" name="Rectangle 18"/>
          <p:cNvSpPr/>
          <p:nvPr/>
        </p:nvSpPr>
        <p:spPr>
          <a:xfrm>
            <a:off x="0" y="-2"/>
            <a:ext cx="6106207" cy="479234"/>
          </a:xfrm>
          <a:prstGeom prst="rect">
            <a:avLst/>
          </a:prstGeom>
          <a:noFill/>
        </p:spPr>
        <p:txBody>
          <a:bodyPr wrap="square">
            <a:spAutoFit/>
          </a:bodyPr>
          <a:lstStyle/>
          <a:p>
            <a:r>
              <a:rPr lang="en-US" sz="2514" b="1" i="1" dirty="0">
                <a:ln w="3175">
                  <a:noFill/>
                </a:ln>
                <a:solidFill>
                  <a:schemeClr val="bg1"/>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Shows Like A Model</a:t>
            </a:r>
          </a:p>
        </p:txBody>
      </p:sp>
      <p:sp>
        <p:nvSpPr>
          <p:cNvPr id="12" name="Rectangle 11">
            <a:extLst>
              <a:ext uri="{FF2B5EF4-FFF2-40B4-BE49-F238E27FC236}">
                <a16:creationId xmlns:a16="http://schemas.microsoft.com/office/drawing/2014/main" id="{0614247D-26DF-42B7-94A7-3D206C979827}"/>
              </a:ext>
            </a:extLst>
          </p:cNvPr>
          <p:cNvSpPr/>
          <p:nvPr/>
        </p:nvSpPr>
        <p:spPr>
          <a:xfrm>
            <a:off x="8458200" y="9056908"/>
            <a:ext cx="2165978" cy="292388"/>
          </a:xfrm>
          <a:prstGeom prst="rect">
            <a:avLst/>
          </a:prstGeom>
        </p:spPr>
        <p:txBody>
          <a:bodyPr wrap="none">
            <a:spAutoFit/>
          </a:bodyPr>
          <a:lstStyle/>
          <a:p>
            <a:r>
              <a:rPr lang="en-US" sz="1300" b="1" i="1" dirty="0">
                <a:solidFill>
                  <a:schemeClr val="bg2">
                    <a:lumMod val="25000"/>
                  </a:schemeClr>
                </a:solidFill>
                <a:latin typeface="Palatino Linotype" panose="02040502050505030304" pitchFamily="18" charset="0"/>
              </a:rPr>
              <a:t>Book your showing today!</a:t>
            </a:r>
          </a:p>
        </p:txBody>
      </p:sp>
      <p:pic>
        <p:nvPicPr>
          <p:cNvPr id="21" name="Picture 20" descr="A close up of a logo&#10;&#10;Description automatically generated">
            <a:extLst>
              <a:ext uri="{FF2B5EF4-FFF2-40B4-BE49-F238E27FC236}">
                <a16:creationId xmlns:a16="http://schemas.microsoft.com/office/drawing/2014/main" id="{237765BB-55F5-490F-B750-3D580053EC6C}"/>
              </a:ext>
            </a:extLst>
          </p:cNvPr>
          <p:cNvPicPr>
            <a:picLocks noChangeAspect="1"/>
          </p:cNvPicPr>
          <p:nvPr/>
        </p:nvPicPr>
        <p:blipFill>
          <a:blip r:embed="rId7" cstate="print">
            <a:lum bright="70000" contrast="-70000"/>
            <a:extLst>
              <a:ext uri="{28A0092B-C50C-407E-A947-70E740481C1C}">
                <a14:useLocalDpi xmlns:a14="http://schemas.microsoft.com/office/drawing/2010/main" val="0"/>
              </a:ext>
            </a:extLst>
          </a:blip>
          <a:stretch>
            <a:fillRect/>
          </a:stretch>
        </p:blipFill>
        <p:spPr>
          <a:xfrm>
            <a:off x="6293926" y="2836979"/>
            <a:ext cx="1828800" cy="909457"/>
          </a:xfrm>
          <a:prstGeom prst="rect">
            <a:avLst/>
          </a:prstGeom>
          <a:effectLst>
            <a:outerShdw blurRad="50800" dist="38100" dir="2700000" algn="tl" rotWithShape="0">
              <a:prstClr val="black">
                <a:alpha val="40000"/>
              </a:prstClr>
            </a:outerShdw>
          </a:effectLst>
        </p:spPr>
      </p:pic>
      <p:sp>
        <p:nvSpPr>
          <p:cNvPr id="15" name="Subtitle 2">
            <a:extLst>
              <a:ext uri="{FF2B5EF4-FFF2-40B4-BE49-F238E27FC236}">
                <a16:creationId xmlns:a16="http://schemas.microsoft.com/office/drawing/2014/main" id="{9A4F1369-256B-4CC5-A84C-8E3B068C38D7}"/>
              </a:ext>
            </a:extLst>
          </p:cNvPr>
          <p:cNvSpPr txBox="1">
            <a:spLocks/>
          </p:cNvSpPr>
          <p:nvPr/>
        </p:nvSpPr>
        <p:spPr>
          <a:xfrm>
            <a:off x="0" y="8001000"/>
            <a:ext cx="6217920" cy="1491622"/>
          </a:xfrm>
          <a:prstGeom prst="rect">
            <a:avLst/>
          </a:prstGeom>
        </p:spPr>
        <p:txBody>
          <a:bodyPr vert="horz" lIns="117564" tIns="58782" rIns="117564" bIns="58782" numCol="2" rtlCol="0" anchor="t">
            <a:noAutofit/>
          </a:bodyPr>
          <a:lstStyle>
            <a:lvl1pPr marL="0" indent="0" algn="ctr" defTabSz="923703" rtl="0" eaLnBrk="1" latinLnBrk="0" hangingPunct="1">
              <a:spcBef>
                <a:spcPct val="20000"/>
              </a:spcBef>
              <a:buFont typeface="Arial" pitchFamily="34" charset="0"/>
              <a:buNone/>
              <a:defRPr sz="3221" kern="1200">
                <a:solidFill>
                  <a:schemeClr val="tx1">
                    <a:tint val="75000"/>
                  </a:schemeClr>
                </a:solidFill>
                <a:latin typeface="+mn-lt"/>
                <a:ea typeface="+mn-ea"/>
                <a:cs typeface="+mn-cs"/>
              </a:defRPr>
            </a:lvl1pPr>
            <a:lvl2pPr marL="461852" indent="0" algn="ctr" defTabSz="923703" rtl="0" eaLnBrk="1" latinLnBrk="0" hangingPunct="1">
              <a:spcBef>
                <a:spcPct val="20000"/>
              </a:spcBef>
              <a:buFont typeface="Arial" pitchFamily="34" charset="0"/>
              <a:buNone/>
              <a:defRPr sz="2829" kern="1200">
                <a:solidFill>
                  <a:schemeClr val="tx1">
                    <a:tint val="75000"/>
                  </a:schemeClr>
                </a:solidFill>
                <a:latin typeface="+mn-lt"/>
                <a:ea typeface="+mn-ea"/>
                <a:cs typeface="+mn-cs"/>
              </a:defRPr>
            </a:lvl2pPr>
            <a:lvl3pPr marL="923703" indent="0" algn="ctr" defTabSz="923703" rtl="0" eaLnBrk="1" latinLnBrk="0" hangingPunct="1">
              <a:spcBef>
                <a:spcPct val="20000"/>
              </a:spcBef>
              <a:buFont typeface="Arial" pitchFamily="34" charset="0"/>
              <a:buNone/>
              <a:defRPr sz="2436" kern="1200">
                <a:solidFill>
                  <a:schemeClr val="tx1">
                    <a:tint val="75000"/>
                  </a:schemeClr>
                </a:solidFill>
                <a:latin typeface="+mn-lt"/>
                <a:ea typeface="+mn-ea"/>
                <a:cs typeface="+mn-cs"/>
              </a:defRPr>
            </a:lvl3pPr>
            <a:lvl4pPr marL="1385555" indent="0" algn="ctr" defTabSz="923703" rtl="0" eaLnBrk="1" latinLnBrk="0" hangingPunct="1">
              <a:spcBef>
                <a:spcPct val="20000"/>
              </a:spcBef>
              <a:buFont typeface="Arial" pitchFamily="34" charset="0"/>
              <a:buNone/>
              <a:defRPr sz="2043" kern="1200">
                <a:solidFill>
                  <a:schemeClr val="tx1">
                    <a:tint val="75000"/>
                  </a:schemeClr>
                </a:solidFill>
                <a:latin typeface="+mn-lt"/>
                <a:ea typeface="+mn-ea"/>
                <a:cs typeface="+mn-cs"/>
              </a:defRPr>
            </a:lvl4pPr>
            <a:lvl5pPr marL="1847407" indent="0" algn="ctr" defTabSz="923703" rtl="0" eaLnBrk="1" latinLnBrk="0" hangingPunct="1">
              <a:spcBef>
                <a:spcPct val="20000"/>
              </a:spcBef>
              <a:buFont typeface="Arial" pitchFamily="34" charset="0"/>
              <a:buNone/>
              <a:defRPr sz="2043" kern="1200">
                <a:solidFill>
                  <a:schemeClr val="tx1">
                    <a:tint val="75000"/>
                  </a:schemeClr>
                </a:solidFill>
                <a:latin typeface="+mn-lt"/>
                <a:ea typeface="+mn-ea"/>
                <a:cs typeface="+mn-cs"/>
              </a:defRPr>
            </a:lvl5pPr>
            <a:lvl6pPr marL="2309259" indent="0" algn="ctr" defTabSz="923703" rtl="0" eaLnBrk="1" latinLnBrk="0" hangingPunct="1">
              <a:spcBef>
                <a:spcPct val="20000"/>
              </a:spcBef>
              <a:buFont typeface="Arial" pitchFamily="34" charset="0"/>
              <a:buNone/>
              <a:defRPr sz="2043" kern="1200">
                <a:solidFill>
                  <a:schemeClr val="tx1">
                    <a:tint val="75000"/>
                  </a:schemeClr>
                </a:solidFill>
                <a:latin typeface="+mn-lt"/>
                <a:ea typeface="+mn-ea"/>
                <a:cs typeface="+mn-cs"/>
              </a:defRPr>
            </a:lvl6pPr>
            <a:lvl7pPr marL="2771110" indent="0" algn="ctr" defTabSz="923703" rtl="0" eaLnBrk="1" latinLnBrk="0" hangingPunct="1">
              <a:spcBef>
                <a:spcPct val="20000"/>
              </a:spcBef>
              <a:buFont typeface="Arial" pitchFamily="34" charset="0"/>
              <a:buNone/>
              <a:defRPr sz="2043" kern="1200">
                <a:solidFill>
                  <a:schemeClr val="tx1">
                    <a:tint val="75000"/>
                  </a:schemeClr>
                </a:solidFill>
                <a:latin typeface="+mn-lt"/>
                <a:ea typeface="+mn-ea"/>
                <a:cs typeface="+mn-cs"/>
              </a:defRPr>
            </a:lvl7pPr>
            <a:lvl8pPr marL="3232962" indent="0" algn="ctr" defTabSz="923703" rtl="0" eaLnBrk="1" latinLnBrk="0" hangingPunct="1">
              <a:spcBef>
                <a:spcPct val="20000"/>
              </a:spcBef>
              <a:buFont typeface="Arial" pitchFamily="34" charset="0"/>
              <a:buNone/>
              <a:defRPr sz="2043" kern="1200">
                <a:solidFill>
                  <a:schemeClr val="tx1">
                    <a:tint val="75000"/>
                  </a:schemeClr>
                </a:solidFill>
                <a:latin typeface="+mn-lt"/>
                <a:ea typeface="+mn-ea"/>
                <a:cs typeface="+mn-cs"/>
              </a:defRPr>
            </a:lvl8pPr>
            <a:lvl9pPr marL="3694814" indent="0" algn="ctr" defTabSz="923703" rtl="0" eaLnBrk="1" latinLnBrk="0" hangingPunct="1">
              <a:spcBef>
                <a:spcPct val="20000"/>
              </a:spcBef>
              <a:buFont typeface="Arial" pitchFamily="34" charset="0"/>
              <a:buNone/>
              <a:defRPr sz="2043" kern="1200">
                <a:solidFill>
                  <a:schemeClr val="tx1">
                    <a:tint val="75000"/>
                  </a:schemeClr>
                </a:solidFill>
                <a:latin typeface="+mn-lt"/>
                <a:ea typeface="+mn-ea"/>
                <a:cs typeface="+mn-cs"/>
              </a:defRPr>
            </a:lvl9pPr>
          </a:lstStyle>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Upgraded all toilets - American Champion and Gerber Avalanche</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Six foot Privacy Fence</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Whole house air purifier</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Whole house generator (Generac)</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Screened in porch with storm door</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Custom fireplace</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Custom king stair treads</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Upgraded the railing for extra security</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Air purifier built in upstairs in attic</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Gutters front and back</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Open concept plan</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Buffalo lake with open air pavilion</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High end amenity center slated to be built as well as Publix Supermarket</a:t>
            </a:r>
            <a:endParaRPr lang="en-US" sz="1050" i="1" u="sng" dirty="0">
              <a:solidFill>
                <a:schemeClr val="bg2">
                  <a:lumMod val="25000"/>
                </a:schemeClr>
              </a:solidFill>
              <a:latin typeface="Palatino Linotype" panose="02040502050505030304" pitchFamily="18" charset="0"/>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497</TotalTime>
  <Words>454</Words>
  <Application>Microsoft Office PowerPoint</Application>
  <PresentationFormat>Custom</PresentationFormat>
  <Paragraphs>23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73</cp:revision>
  <dcterms:created xsi:type="dcterms:W3CDTF">2006-08-16T00:00:00Z</dcterms:created>
  <dcterms:modified xsi:type="dcterms:W3CDTF">2022-01-06T13:46:33Z</dcterms:modified>
</cp:coreProperties>
</file>