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7"/>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2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72062" y="591397"/>
            <a:ext cx="1573054"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0046" y="591397"/>
            <a:ext cx="4584858"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9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3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0044" y="3441277"/>
            <a:ext cx="3078956"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66160" y="3441277"/>
            <a:ext cx="3078957"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2802"/>
            <a:ext cx="740664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5" y="2251499"/>
            <a:ext cx="363759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0525" y="3189817"/>
            <a:ext cx="363759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60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5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2707482"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544" y="400475"/>
            <a:ext cx="4600576"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2104815"/>
            <a:ext cx="2707482"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2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0"/>
            <a:ext cx="493776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3059" y="898737"/>
            <a:ext cx="493776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3059" y="7872096"/>
            <a:ext cx="493776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50"/>
            <a:ext cx="192024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7/19/2023</a:t>
            </a:fld>
            <a:endParaRPr lang="en-US"/>
          </a:p>
        </p:txBody>
      </p:sp>
      <p:sp>
        <p:nvSpPr>
          <p:cNvPr id="5" name="Footer Placeholder 4"/>
          <p:cNvSpPr>
            <a:spLocks noGrp="1"/>
          </p:cNvSpPr>
          <p:nvPr>
            <p:ph type="ftr" sz="quarter" idx="3"/>
          </p:nvPr>
        </p:nvSpPr>
        <p:spPr>
          <a:xfrm>
            <a:off x="2811780" y="9322650"/>
            <a:ext cx="260604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50"/>
            <a:ext cx="192024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04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charlestonvirtualhomes.com/20230184/"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tx2">
                <a:lumMod val="50000"/>
                <a:alpha val="0"/>
              </a:schemeClr>
            </a:gs>
          </a:gsLst>
          <a:lin ang="108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31543" y="481856"/>
            <a:ext cx="6575929" cy="4384778"/>
          </a:xfrm>
          <a:prstGeom prst="rect">
            <a:avLst/>
          </a:prstGeom>
          <a:ln>
            <a:noFill/>
          </a:ln>
          <a:effectLst>
            <a:softEdge rad="112500"/>
          </a:effectLst>
        </p:spPr>
      </p:pic>
      <p:sp>
        <p:nvSpPr>
          <p:cNvPr id="2" name="Title 1"/>
          <p:cNvSpPr>
            <a:spLocks noGrp="1"/>
          </p:cNvSpPr>
          <p:nvPr>
            <p:ph type="ctrTitle"/>
          </p:nvPr>
        </p:nvSpPr>
        <p:spPr>
          <a:xfrm>
            <a:off x="1609417" y="3717086"/>
            <a:ext cx="6620183" cy="1174788"/>
          </a:xfrm>
        </p:spPr>
        <p:txBody>
          <a:bodyPr anchor="ctr">
            <a:noAutofit/>
          </a:bodyPr>
          <a:lstStyle/>
          <a:p>
            <a:r>
              <a:rPr lang="en-US" sz="2800" b="1" dirty="0">
                <a:ln w="3175">
                  <a:solidFill>
                    <a:sysClr val="windowText" lastClr="000000"/>
                  </a:solidFill>
                </a:ln>
                <a:solidFill>
                  <a:srgbClr val="FFFFFF"/>
                </a:solidFill>
                <a:effectLst>
                  <a:outerShdw blurRad="38100" dist="38100" dir="2700000" algn="tl">
                    <a:srgbClr val="000000">
                      <a:alpha val="43137"/>
                    </a:srgbClr>
                  </a:outerShdw>
                </a:effectLst>
                <a:latin typeface="Century Gothic" panose="020B0502020202020204" pitchFamily="34" charset="0"/>
              </a:rPr>
              <a:t>111 Starling Street</a:t>
            </a:r>
            <a:br>
              <a:rPr lang="en-US" sz="2800" b="1" dirty="0">
                <a:ln w="3175">
                  <a:solidFill>
                    <a:sysClr val="windowText" lastClr="000000"/>
                  </a:solidFill>
                </a:ln>
                <a:solidFill>
                  <a:srgbClr val="FFFFFF"/>
                </a:solidFill>
                <a:effectLst>
                  <a:outerShdw blurRad="38100" dist="38100" dir="2700000" algn="tl">
                    <a:srgbClr val="000000">
                      <a:alpha val="43137"/>
                    </a:srgbClr>
                  </a:outerShdw>
                </a:effectLst>
                <a:latin typeface="Century Gothic" panose="020B0502020202020204" pitchFamily="34" charset="0"/>
              </a:rPr>
            </a:br>
            <a:r>
              <a:rPr lang="en-US" sz="1800" b="1" dirty="0">
                <a:ln w="3175">
                  <a:solidFill>
                    <a:sysClr val="windowText" lastClr="000000"/>
                  </a:solidFill>
                </a:ln>
                <a:solidFill>
                  <a:srgbClr val="FFFFFF"/>
                </a:solidFill>
                <a:effectLst>
                  <a:outerShdw blurRad="38100" dist="38100" dir="2700000" algn="tl">
                    <a:srgbClr val="000000">
                      <a:alpha val="43137"/>
                    </a:srgbClr>
                  </a:outerShdw>
                </a:effectLst>
                <a:latin typeface="Century Gothic" panose="020B0502020202020204" pitchFamily="34" charset="0"/>
              </a:rPr>
              <a:t>The Ponds | Summerville| MLS# 23016210 | $535,000</a:t>
            </a:r>
            <a:endParaRPr lang="en-US" sz="1800" b="1" i="1" dirty="0">
              <a:ln w="3175">
                <a:solidFill>
                  <a:sysClr val="windowText" lastClr="000000"/>
                </a:solidFill>
              </a:ln>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626642" y="4800601"/>
            <a:ext cx="6585732" cy="4198132"/>
          </a:xfrm>
        </p:spPr>
        <p:txBody>
          <a:bodyPr anchor="ctr">
            <a:noAutofit/>
          </a:bodyPr>
          <a:lstStyle/>
          <a:p>
            <a:r>
              <a:rPr lang="en-US" sz="1020" dirty="0">
                <a:solidFill>
                  <a:schemeClr val="tx1"/>
                </a:solidFill>
                <a:latin typeface="Century Gothic" panose="020B0502020202020204" pitchFamily="34" charset="0"/>
              </a:rPr>
              <a:t>Welcome Home to The Ponds. If you've been searching for the perfect home in Summerville with everything on your wish list, in a convenient location, then your search is over. The Ponds offers amenities and a community that will enhance your family's lifestyle. With Lowcountry living offerings at its finest, this neighborhood features a beautiful Amenities Center, a community garden, a dog park, playgrounds, an amphitheater, a boat/kayak launch, miles of walking trails, and a YMCA. This 3000 sq foot home offers 5BRs and 3.5BAs. Situated on a corner lot and with parking in the rear, there is plenty of space in the front for socializing with neighbors, or watching the seasonal golf-cart parades. The fenced in backyard provides a space for the kids to enjoy playing with all their new friends.</a:t>
            </a:r>
          </a:p>
          <a:p>
            <a:r>
              <a:rPr lang="en-US" sz="1020" dirty="0">
                <a:solidFill>
                  <a:schemeClr val="tx1"/>
                </a:solidFill>
                <a:latin typeface="Century Gothic" panose="020B0502020202020204" pitchFamily="34" charset="0"/>
              </a:rPr>
              <a:t>This home is light, bright, and airy, boasting tons of natural light from all the windows. The open floor plan is perfect for entertaining guests and family gatherings. The downstairs office is currently being used as a bedroom but is a wonderful flex space for the crafter or for someone who works from home. There is also a FROG space (the 5th bedroom) with a full bathroom, perfect for older teens or could be used as an in-law suite, has its own set of stairs &amp; is private/separate from the rest of the bedrooms in the home. This beautiful &amp; large home has tons of upgrades and is move in ready. The kitchen features granite countertops, a large island, stainless steel appliances, a gas stove, and beams with white cabinetry. The homeowner's suite boasts 2 walk-in closets, a tray ceiling, and an </a:t>
            </a:r>
            <a:r>
              <a:rPr lang="en-US" sz="1020" dirty="0" err="1">
                <a:solidFill>
                  <a:schemeClr val="tx1"/>
                </a:solidFill>
                <a:latin typeface="Century Gothic" panose="020B0502020202020204" pitchFamily="34" charset="0"/>
              </a:rPr>
              <a:t>en</a:t>
            </a:r>
            <a:r>
              <a:rPr lang="en-US" sz="1020" dirty="0">
                <a:solidFill>
                  <a:schemeClr val="tx1"/>
                </a:solidFill>
                <a:latin typeface="Century Gothic" panose="020B0502020202020204" pitchFamily="34" charset="0"/>
              </a:rPr>
              <a:t>-suite with a full tile shower and dual showerheads. The 3 secondary bedrooms have double door closets. The screened in porch offers a private and comfortable outdoor space for cooler evenings and shade in the summer. The seller has kept this home in immaculate condition. Pride of homeownership will be evident as you walk through and discover just how darling this house is. Bonus? This home &amp; community are located in the award-winning, highly sought after Dorchester District Two School District. Don't miss out! Schedule your showing today!</a:t>
            </a:r>
          </a:p>
          <a:p>
            <a:endParaRPr lang="en-US" sz="1020" dirty="0">
              <a:solidFill>
                <a:schemeClr val="tx1"/>
              </a:solidFill>
              <a:latin typeface="Century Gothic" panose="020B0502020202020204" pitchFamily="34" charset="0"/>
              <a:hlinkClick r:id="rId3"/>
            </a:endParaRPr>
          </a:p>
          <a:p>
            <a:r>
              <a:rPr lang="en-US" sz="1020" dirty="0">
                <a:solidFill>
                  <a:schemeClr val="tx1"/>
                </a:solidFill>
                <a:latin typeface="Century Gothic" panose="020B0502020202020204" pitchFamily="34" charset="0"/>
                <a:hlinkClick r:id="rId3"/>
              </a:rPr>
              <a:t>Take a Virtual Tour</a:t>
            </a:r>
            <a:endParaRPr lang="en-US" sz="1020" dirty="0">
              <a:solidFill>
                <a:schemeClr val="tx1"/>
              </a:solidFill>
              <a:latin typeface="Century Gothic" panose="020B0502020202020204"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63" y="1134828"/>
            <a:ext cx="1599689" cy="1066837"/>
          </a:xfrm>
          <a:prstGeom prst="rect">
            <a:avLst/>
          </a:prstGeom>
          <a:ln>
            <a:noFill/>
          </a:ln>
          <a:effectLst>
            <a:softEdge rad="112500"/>
          </a:effectLst>
        </p:spPr>
      </p:pic>
      <p:sp>
        <p:nvSpPr>
          <p:cNvPr id="20" name="Rectangle 19"/>
          <p:cNvSpPr/>
          <p:nvPr/>
        </p:nvSpPr>
        <p:spPr>
          <a:xfrm>
            <a:off x="8001001" y="1101166"/>
            <a:ext cx="6028281" cy="830997"/>
          </a:xfrm>
          <a:prstGeom prst="rect">
            <a:avLst/>
          </a:prstGeom>
        </p:spPr>
        <p:txBody>
          <a:bodyPr wrap="square">
            <a:spAutoFit/>
          </a:bodyPr>
          <a:lstStyle/>
          <a:p>
            <a:pPr algn="ctr"/>
            <a:r>
              <a:rPr lang="en-US" sz="2400" b="1" i="1" dirty="0">
                <a:solidFill>
                  <a:srgbClr val="FFFF00"/>
                </a:solidFill>
                <a:effectLst>
                  <a:outerShdw blurRad="38100" dist="38100" dir="2700000" algn="tl">
                    <a:srgbClr val="000000">
                      <a:alpha val="75000"/>
                    </a:srgbClr>
                  </a:outerShdw>
                </a:effectLst>
                <a:latin typeface="Century Gothic" panose="020B0502020202020204" pitchFamily="34" charset="0"/>
              </a:rPr>
              <a:t>$1,000 Buyer's Agent Bonus</a:t>
            </a:r>
          </a:p>
          <a:p>
            <a:pPr algn="ctr"/>
            <a:r>
              <a:rPr lang="en-US" sz="2400" i="1" dirty="0">
                <a:solidFill>
                  <a:srgbClr val="FFFF00"/>
                </a:solidFill>
                <a:effectLst>
                  <a:outerShdw blurRad="38100" dist="38100" dir="2700000" algn="tl">
                    <a:srgbClr val="000000">
                      <a:alpha val="75000"/>
                    </a:srgbClr>
                  </a:outerShdw>
                </a:effectLst>
                <a:latin typeface="Century Gothic" panose="020B0502020202020204" pitchFamily="34" charset="0"/>
              </a:rPr>
              <a:t> </a:t>
            </a:r>
            <a:r>
              <a:rPr lang="en-US" sz="1800" b="1" i="1" dirty="0">
                <a:solidFill>
                  <a:srgbClr val="FFFF00"/>
                </a:solidFill>
                <a:effectLst>
                  <a:outerShdw blurRad="38100" dist="38100" dir="2700000" algn="tl">
                    <a:srgbClr val="000000">
                      <a:alpha val="75000"/>
                    </a:srgbClr>
                  </a:outerShdw>
                </a:effectLst>
                <a:latin typeface="Century Gothic" panose="020B0502020202020204" pitchFamily="34" charset="0"/>
              </a:rPr>
              <a:t>For Ratified Contract That Can Close By 9/27/2019</a:t>
            </a:r>
            <a:endParaRPr lang="en-US" sz="2400" b="1" i="1" dirty="0">
              <a:solidFill>
                <a:srgbClr val="FFFF00"/>
              </a:solidFill>
              <a:effectLst>
                <a:outerShdw blurRad="38100" dist="38100" dir="2700000" algn="tl">
                  <a:srgbClr val="000000">
                    <a:alpha val="75000"/>
                  </a:srgbClr>
                </a:outerShdw>
              </a:effectLst>
              <a:latin typeface="Century Gothic" panose="020B0502020202020204" pitchFamily="34" charset="0"/>
            </a:endParaRPr>
          </a:p>
        </p:txBody>
      </p:sp>
      <p:sp>
        <p:nvSpPr>
          <p:cNvPr id="18" name="Rectangle 17"/>
          <p:cNvSpPr/>
          <p:nvPr/>
        </p:nvSpPr>
        <p:spPr>
          <a:xfrm>
            <a:off x="228600" y="9335869"/>
            <a:ext cx="2286000" cy="569387"/>
          </a:xfrm>
          <a:prstGeom prst="rect">
            <a:avLst/>
          </a:prstGeom>
        </p:spPr>
        <p:txBody>
          <a:bodyPr wrap="square" anchor="ctr">
            <a:spAutoFit/>
          </a:bodyPr>
          <a:lstStyle/>
          <a:p>
            <a:r>
              <a:rPr lang="en-US" sz="1100" b="1" dirty="0">
                <a:solidFill>
                  <a:schemeClr val="tx2">
                    <a:lumMod val="75000"/>
                  </a:schemeClr>
                </a:solidFill>
                <a:latin typeface="Century Gothic" panose="020B0502020202020204" pitchFamily="34" charset="0"/>
              </a:rPr>
              <a:t>Tammy Thompson</a:t>
            </a:r>
          </a:p>
          <a:p>
            <a:r>
              <a:rPr lang="en-US" sz="1000" dirty="0">
                <a:solidFill>
                  <a:schemeClr val="tx2">
                    <a:lumMod val="75000"/>
                  </a:schemeClr>
                </a:solidFill>
                <a:latin typeface="Century Gothic" panose="020B0502020202020204" pitchFamily="34" charset="0"/>
              </a:rPr>
              <a:t>843-412-1856</a:t>
            </a:r>
          </a:p>
          <a:p>
            <a:r>
              <a:rPr lang="en-US" sz="1000" dirty="0">
                <a:solidFill>
                  <a:schemeClr val="tx2">
                    <a:lumMod val="75000"/>
                  </a:schemeClr>
                </a:solidFill>
                <a:latin typeface="Century Gothic" panose="020B0502020202020204" pitchFamily="34" charset="0"/>
              </a:rPr>
              <a:t>tammylthompson@live.com</a:t>
            </a:r>
            <a:endParaRPr lang="en-US" sz="700" dirty="0">
              <a:solidFill>
                <a:schemeClr val="tx2">
                  <a:lumMod val="75000"/>
                </a:schemeClr>
              </a:solidFill>
              <a:latin typeface="Century Gothic" panose="020B0502020202020204" pitchFamily="34"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295" y="9069366"/>
            <a:ext cx="546502" cy="647707"/>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72256" y="9315763"/>
            <a:ext cx="1085089" cy="60959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82" y="2684"/>
            <a:ext cx="1602164" cy="1068317"/>
          </a:xfrm>
          <a:prstGeom prst="rect">
            <a:avLst/>
          </a:prstGeom>
          <a:ln>
            <a:noFill/>
          </a:ln>
          <a:effectLst>
            <a:softEdge rad="112500"/>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415" y="2263554"/>
            <a:ext cx="1608813" cy="1072935"/>
          </a:xfrm>
          <a:prstGeom prst="rect">
            <a:avLst/>
          </a:prstGeom>
          <a:ln>
            <a:noFill/>
          </a:ln>
          <a:effectLst>
            <a:softEdge rad="112500"/>
          </a:effec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878" y="7930418"/>
            <a:ext cx="1601891" cy="1068315"/>
          </a:xfrm>
          <a:prstGeom prst="rect">
            <a:avLst/>
          </a:prstGeom>
          <a:ln>
            <a:noFill/>
          </a:ln>
          <a:effectLst>
            <a:softEdge rad="112500"/>
          </a:effec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5661018"/>
            <a:ext cx="1611642" cy="1074428"/>
          </a:xfrm>
          <a:prstGeom prst="rect">
            <a:avLst/>
          </a:prstGeom>
          <a:ln>
            <a:noFill/>
          </a:ln>
          <a:effectLst>
            <a:softEdge rad="112500"/>
          </a:effectLst>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732" y="4530533"/>
            <a:ext cx="1603301" cy="1069056"/>
          </a:xfrm>
          <a:prstGeom prst="rect">
            <a:avLst/>
          </a:prstGeom>
          <a:ln>
            <a:noFill/>
          </a:ln>
          <a:effectLst>
            <a:softEdge rad="112500"/>
          </a:effectLst>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166" y="6796875"/>
            <a:ext cx="1603309" cy="1069055"/>
          </a:xfrm>
          <a:prstGeom prst="rect">
            <a:avLst/>
          </a:prstGeom>
          <a:ln>
            <a:noFill/>
          </a:ln>
          <a:effectLst>
            <a:softEdge rad="112500"/>
          </a:effectLst>
        </p:spPr>
      </p:pic>
      <p:sp>
        <p:nvSpPr>
          <p:cNvPr id="31" name="Rectangle 30"/>
          <p:cNvSpPr/>
          <p:nvPr/>
        </p:nvSpPr>
        <p:spPr>
          <a:xfrm>
            <a:off x="1608857" y="1"/>
            <a:ext cx="6620743" cy="492443"/>
          </a:xfrm>
          <a:prstGeom prst="rect">
            <a:avLst/>
          </a:prstGeom>
        </p:spPr>
        <p:txBody>
          <a:bodyPr wrap="square">
            <a:spAutoFit/>
          </a:bodyPr>
          <a:lstStyle/>
          <a:p>
            <a:pPr algn="ctr"/>
            <a:r>
              <a:rPr lang="en-US" sz="2600" b="1" i="1" dirty="0">
                <a:ln w="3175">
                  <a:solidFill>
                    <a:schemeClr val="tx1"/>
                  </a:solidFill>
                </a:ln>
                <a:solidFill>
                  <a:srgbClr val="FFFF00"/>
                </a:solidFill>
                <a:effectLst>
                  <a:outerShdw blurRad="38100" dist="38100" dir="2700000" algn="tl">
                    <a:srgbClr val="000000">
                      <a:alpha val="75000"/>
                    </a:srgbClr>
                  </a:outerShdw>
                </a:effectLst>
                <a:latin typeface="Century Gothic" panose="020B0502020202020204" pitchFamily="34" charset="0"/>
              </a:rPr>
              <a:t>OPEN HOUSE SATURDAY 11AM-1PM</a:t>
            </a:r>
            <a:endParaRPr lang="en-US" sz="2600" dirty="0">
              <a:ln w="3175">
                <a:solidFill>
                  <a:schemeClr val="tx1"/>
                </a:solidFill>
              </a:ln>
              <a:solidFill>
                <a:srgbClr val="FFFF00"/>
              </a:solidFill>
              <a:effectLst>
                <a:outerShdw blurRad="38100" dist="38100" dir="2700000" algn="tl">
                  <a:srgbClr val="000000">
                    <a:alpha val="75000"/>
                  </a:srgbClr>
                </a:outerShdw>
              </a:effectLst>
              <a:latin typeface="Century Gothic" panose="020B0502020202020204" pitchFamily="34" charset="0"/>
            </a:endParaRPr>
          </a:p>
        </p:txBody>
      </p:sp>
      <p:sp>
        <p:nvSpPr>
          <p:cNvPr id="6" name="Rectangle 5"/>
          <p:cNvSpPr/>
          <p:nvPr/>
        </p:nvSpPr>
        <p:spPr>
          <a:xfrm>
            <a:off x="5638800" y="9343563"/>
            <a:ext cx="2362200" cy="553998"/>
          </a:xfrm>
          <a:prstGeom prst="rect">
            <a:avLst/>
          </a:prstGeom>
        </p:spPr>
        <p:txBody>
          <a:bodyPr wrap="square">
            <a:spAutoFit/>
          </a:bodyPr>
          <a:lstStyle/>
          <a:p>
            <a:pPr algn="r"/>
            <a:r>
              <a:rPr lang="en-US" sz="1000" dirty="0">
                <a:solidFill>
                  <a:schemeClr val="tx2">
                    <a:lumMod val="75000"/>
                  </a:schemeClr>
                </a:solidFill>
                <a:latin typeface="Century Gothic" panose="020B0502020202020204" pitchFamily="34" charset="0"/>
              </a:rPr>
              <a:t>Coldwell Banker Realty, Downtown</a:t>
            </a:r>
          </a:p>
          <a:p>
            <a:pPr algn="r"/>
            <a:r>
              <a:rPr lang="en-US" sz="1000" dirty="0">
                <a:solidFill>
                  <a:schemeClr val="tx2">
                    <a:lumMod val="75000"/>
                  </a:schemeClr>
                </a:solidFill>
                <a:latin typeface="Century Gothic" panose="020B0502020202020204" pitchFamily="34" charset="0"/>
              </a:rPr>
              <a:t>55 Broad Street</a:t>
            </a:r>
          </a:p>
          <a:p>
            <a:pPr algn="r"/>
            <a:r>
              <a:rPr lang="en-US" sz="1000">
                <a:solidFill>
                  <a:schemeClr val="tx2">
                    <a:lumMod val="75000"/>
                  </a:schemeClr>
                </a:solidFill>
                <a:latin typeface="Century Gothic" panose="020B0502020202020204" pitchFamily="34" charset="0"/>
              </a:rPr>
              <a:t>Charleston, SC 29401</a:t>
            </a:r>
            <a:endParaRPr lang="en-US" sz="1000" dirty="0">
              <a:solidFill>
                <a:schemeClr val="tx2">
                  <a:lumMod val="75000"/>
                </a:schemeClr>
              </a:solidFill>
              <a:latin typeface="Century Gothic" panose="020B0502020202020204" pitchFamily="34" charset="0"/>
            </a:endParaRPr>
          </a:p>
        </p:txBody>
      </p:sp>
      <p:pic>
        <p:nvPicPr>
          <p:cNvPr id="23" name="Picture 22">
            <a:extLst>
              <a:ext uri="{FF2B5EF4-FFF2-40B4-BE49-F238E27FC236}">
                <a16:creationId xmlns:a16="http://schemas.microsoft.com/office/drawing/2014/main" id="{763A8A3D-1C30-4C6E-BE3E-08D7CCF0029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027" y="3398381"/>
            <a:ext cx="1602475" cy="1068317"/>
          </a:xfrm>
          <a:prstGeom prst="rect">
            <a:avLst/>
          </a:prstGeom>
          <a:ln>
            <a:noFill/>
          </a:ln>
          <a:effectLst>
            <a:softEdge rad="112500"/>
          </a:effectLst>
        </p:spPr>
      </p:pic>
    </p:spTree>
    <p:extLst>
      <p:ext uri="{BB962C8B-B14F-4D97-AF65-F5344CB8AC3E}">
        <p14:creationId xmlns:p14="http://schemas.microsoft.com/office/powerpoint/2010/main" val="32526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TotalTime>
  <Words>471</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111 Starling Street The Ponds | Summerville| MLS# 23016210 | $535,000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2601 Coral Vine Ct Seaside Farms Mt Pleasant MLS# 1412872 $475,000</dc:title>
  <dc:creator>CVH360</dc:creator>
  <cp:lastModifiedBy>A. Thomas Price</cp:lastModifiedBy>
  <cp:revision>46</cp:revision>
  <dcterms:created xsi:type="dcterms:W3CDTF">2006-08-16T00:00:00Z</dcterms:created>
  <dcterms:modified xsi:type="dcterms:W3CDTF">2023-07-20T01:16:01Z</dcterms:modified>
</cp:coreProperties>
</file>