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69696"/>
    <a:srgbClr val="C0C0C0"/>
    <a:srgbClr val="B2B2B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5" d="100"/>
          <a:sy n="75" d="100"/>
        </p:scale>
        <p:origin x="-2160" y="145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7/15/2014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7/15/2014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7/15/2014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7/15/2014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7/15/2014</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p:cNvSpPr/>
          <p:nvPr/>
        </p:nvSpPr>
        <p:spPr>
          <a:xfrm>
            <a:off x="0" y="7696200"/>
            <a:ext cx="7772400" cy="2362200"/>
          </a:xfrm>
          <a:prstGeom prst="rect">
            <a:avLst/>
          </a:prstGeom>
          <a:blipFill dpi="0" rotWithShape="1">
            <a:blip r:embed="rId2"/>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p:nvPicPr>
        <p:blipFill rotWithShape="1">
          <a:blip r:embed="rId3">
            <a:extLst>
              <a:ext uri="{28A0092B-C50C-407E-A947-70E740481C1C}">
                <a14:useLocalDpi xmlns:a14="http://schemas.microsoft.com/office/drawing/2010/main" val="0"/>
              </a:ext>
            </a:extLst>
          </a:blip>
          <a:srcRect l="1025" t="19339" b="18952"/>
          <a:stretch/>
        </p:blipFill>
        <p:spPr>
          <a:xfrm>
            <a:off x="0" y="4357020"/>
            <a:ext cx="2941321" cy="1434180"/>
          </a:xfrm>
          <a:prstGeom prst="rect">
            <a:avLst/>
          </a:prstGeom>
          <a:ln>
            <a:solidFill>
              <a:schemeClr val="bg1"/>
            </a:solidFill>
          </a:ln>
        </p:spPr>
      </p:pic>
      <p:sp>
        <p:nvSpPr>
          <p:cNvPr id="3" name="Subtitle 2"/>
          <p:cNvSpPr>
            <a:spLocks noGrp="1"/>
          </p:cNvSpPr>
          <p:nvPr>
            <p:ph type="subTitle" idx="1"/>
          </p:nvPr>
        </p:nvSpPr>
        <p:spPr>
          <a:xfrm>
            <a:off x="0" y="5826545"/>
            <a:ext cx="7772400" cy="1808926"/>
          </a:xfrm>
        </p:spPr>
        <p:txBody>
          <a:bodyPr anchor="ctr">
            <a:normAutofit/>
          </a:bodyPr>
          <a:lstStyle/>
          <a:p>
            <a:r>
              <a:rPr lang="en-US" sz="1400" dirty="0"/>
              <a:t>Under New Ownership. Class A office space with Park West Blvd. signage and access. An elevator is in the building with a well appointed entrance and foyer. The second floor is move in ready up to 2,816 square feet and the two first floor suites of 1,351 and 1,462 square feet are under construction and will be finished to office standard. The Landlord is willing to modify the building to accommodate the right tenant/use. Parking is directly out the main entrance with the ability for tenants to walk to breakfast, lunch and dinner as well as the grocery store and various professional and medical services. This is one of the nicest office buildings in northern Mount Pleasant. The NNN Expenses are estimated at </a:t>
            </a:r>
            <a:r>
              <a:rPr lang="en-US" sz="1400" dirty="0" smtClean="0"/>
              <a:t>$5.27 </a:t>
            </a:r>
            <a:r>
              <a:rPr lang="en-US" sz="1400" dirty="0"/>
              <a:t>per square foot.</a:t>
            </a:r>
          </a:p>
        </p:txBody>
      </p:sp>
      <p:pic>
        <p:nvPicPr>
          <p:cNvPr id="1027" name="Picture 3"/>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8001000" y="7543800"/>
            <a:ext cx="2987040" cy="603504"/>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10"/>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837730" y="7696200"/>
            <a:ext cx="3934670" cy="2362200"/>
          </a:xfrm>
          <a:prstGeom prst="rect">
            <a:avLst/>
          </a:prstGeom>
        </p:spPr>
      </p:pic>
      <p:sp>
        <p:nvSpPr>
          <p:cNvPr id="8" name="Rectangle 7"/>
          <p:cNvSpPr/>
          <p:nvPr/>
        </p:nvSpPr>
        <p:spPr>
          <a:xfrm>
            <a:off x="30480" y="7815471"/>
            <a:ext cx="3558988" cy="2123658"/>
          </a:xfrm>
          <a:prstGeom prst="rect">
            <a:avLst/>
          </a:prstGeom>
        </p:spPr>
        <p:txBody>
          <a:bodyPr wrap="none">
            <a:spAutoFit/>
          </a:bodyPr>
          <a:lstStyle/>
          <a:p>
            <a:pPr fontAlgn="base"/>
            <a:r>
              <a:rPr lang="en-US" sz="1200" dirty="0">
                <a:solidFill>
                  <a:schemeClr val="bg1"/>
                </a:solidFill>
                <a:effectLst>
                  <a:outerShdw blurRad="38100" dist="38100" dir="2700000" algn="tl">
                    <a:srgbClr val="000000">
                      <a:alpha val="43137"/>
                    </a:srgbClr>
                  </a:outerShdw>
                </a:effectLst>
                <a:latin typeface="Eras Demi ITC" panose="020B0805030504020804" pitchFamily="34" charset="0"/>
              </a:rPr>
              <a:t>Address: 1124 PARK WEST BLVD</a:t>
            </a:r>
          </a:p>
          <a:p>
            <a:pPr fontAlgn="base"/>
            <a:r>
              <a:rPr lang="en-US" sz="1200" dirty="0">
                <a:solidFill>
                  <a:schemeClr val="bg1"/>
                </a:solidFill>
                <a:effectLst>
                  <a:outerShdw blurRad="38100" dist="38100" dir="2700000" algn="tl">
                    <a:srgbClr val="000000">
                      <a:alpha val="43137"/>
                    </a:srgbClr>
                  </a:outerShdw>
                </a:effectLst>
                <a:latin typeface="Eras Demi ITC" panose="020B0805030504020804" pitchFamily="34" charset="0"/>
              </a:rPr>
              <a:t>Area: </a:t>
            </a:r>
            <a:r>
              <a:rPr lang="en-US" sz="1200" dirty="0" smtClean="0">
                <a:solidFill>
                  <a:schemeClr val="bg1"/>
                </a:solidFill>
                <a:effectLst>
                  <a:outerShdw blurRad="38100" dist="38100" dir="2700000" algn="tl">
                    <a:srgbClr val="000000">
                      <a:alpha val="43137"/>
                    </a:srgbClr>
                  </a:outerShdw>
                </a:effectLst>
                <a:latin typeface="Eras Demi ITC" panose="020B0805030504020804" pitchFamily="34" charset="0"/>
              </a:rPr>
              <a:t>CHS-</a:t>
            </a:r>
            <a:r>
              <a:rPr lang="en-US" sz="1200" dirty="0" err="1" smtClean="0">
                <a:solidFill>
                  <a:schemeClr val="bg1"/>
                </a:solidFill>
                <a:effectLst>
                  <a:outerShdw blurRad="38100" dist="38100" dir="2700000" algn="tl">
                    <a:srgbClr val="000000">
                      <a:alpha val="43137"/>
                    </a:srgbClr>
                  </a:outerShdw>
                </a:effectLst>
                <a:latin typeface="Eras Demi ITC" panose="020B0805030504020804" pitchFamily="34" charset="0"/>
              </a:rPr>
              <a:t>Mt.Pleasant</a:t>
            </a:r>
            <a:r>
              <a:rPr lang="en-US" sz="1200" dirty="0" smtClean="0">
                <a:solidFill>
                  <a:schemeClr val="bg1"/>
                </a:solidFill>
                <a:effectLst>
                  <a:outerShdw blurRad="38100" dist="38100" dir="2700000" algn="tl">
                    <a:srgbClr val="000000">
                      <a:alpha val="43137"/>
                    </a:srgbClr>
                  </a:outerShdw>
                </a:effectLst>
                <a:latin typeface="Eras Demi ITC" panose="020B0805030504020804" pitchFamily="34" charset="0"/>
              </a:rPr>
              <a:t> </a:t>
            </a:r>
            <a:r>
              <a:rPr lang="en-US" sz="1200" dirty="0">
                <a:solidFill>
                  <a:schemeClr val="bg1"/>
                </a:solidFill>
                <a:effectLst>
                  <a:outerShdw blurRad="38100" dist="38100" dir="2700000" algn="tl">
                    <a:srgbClr val="000000">
                      <a:alpha val="43137"/>
                    </a:srgbClr>
                  </a:outerShdw>
                </a:effectLst>
                <a:latin typeface="Eras Demi ITC" panose="020B0805030504020804" pitchFamily="34" charset="0"/>
              </a:rPr>
              <a:t>North of IOP Connector</a:t>
            </a:r>
          </a:p>
          <a:p>
            <a:pPr fontAlgn="base"/>
            <a:r>
              <a:rPr lang="en-US" sz="1200" dirty="0">
                <a:solidFill>
                  <a:schemeClr val="bg1"/>
                </a:solidFill>
                <a:effectLst>
                  <a:outerShdw blurRad="38100" dist="38100" dir="2700000" algn="tl">
                    <a:srgbClr val="000000">
                      <a:alpha val="43137"/>
                    </a:srgbClr>
                  </a:outerShdw>
                </a:effectLst>
                <a:latin typeface="Eras Demi ITC" panose="020B0805030504020804" pitchFamily="34" charset="0"/>
              </a:rPr>
              <a:t>Building Square Feet: 6492</a:t>
            </a:r>
          </a:p>
          <a:p>
            <a:pPr fontAlgn="base"/>
            <a:r>
              <a:rPr lang="en-US" sz="1200" dirty="0">
                <a:solidFill>
                  <a:schemeClr val="bg1"/>
                </a:solidFill>
                <a:effectLst>
                  <a:outerShdw blurRad="38100" dist="38100" dir="2700000" algn="tl">
                    <a:srgbClr val="000000">
                      <a:alpha val="43137"/>
                    </a:srgbClr>
                  </a:outerShdw>
                </a:effectLst>
                <a:latin typeface="Eras Demi ITC" panose="020B0805030504020804" pitchFamily="34" charset="0"/>
              </a:rPr>
              <a:t>Category: details</a:t>
            </a:r>
          </a:p>
          <a:p>
            <a:pPr fontAlgn="base"/>
            <a:r>
              <a:rPr lang="en-US" sz="1200" dirty="0">
                <a:solidFill>
                  <a:schemeClr val="bg1"/>
                </a:solidFill>
                <a:effectLst>
                  <a:outerShdw blurRad="38100" dist="38100" dir="2700000" algn="tl">
                    <a:srgbClr val="000000">
                      <a:alpha val="43137"/>
                    </a:srgbClr>
                  </a:outerShdw>
                </a:effectLst>
                <a:latin typeface="Eras Demi ITC" panose="020B0805030504020804" pitchFamily="34" charset="0"/>
              </a:rPr>
              <a:t>City: MOUNT PLEASANT</a:t>
            </a:r>
          </a:p>
          <a:p>
            <a:pPr fontAlgn="base"/>
            <a:r>
              <a:rPr lang="en-US" sz="1200" dirty="0">
                <a:solidFill>
                  <a:schemeClr val="bg1"/>
                </a:solidFill>
                <a:effectLst>
                  <a:outerShdw blurRad="38100" dist="38100" dir="2700000" algn="tl">
                    <a:srgbClr val="000000">
                      <a:alpha val="43137"/>
                    </a:srgbClr>
                  </a:outerShdw>
                </a:effectLst>
                <a:latin typeface="Eras Demi ITC" panose="020B0805030504020804" pitchFamily="34" charset="0"/>
              </a:rPr>
              <a:t>County: Charleston</a:t>
            </a:r>
          </a:p>
          <a:p>
            <a:pPr fontAlgn="base"/>
            <a:r>
              <a:rPr lang="en-US" sz="1200" dirty="0">
                <a:solidFill>
                  <a:schemeClr val="bg1"/>
                </a:solidFill>
                <a:effectLst>
                  <a:outerShdw blurRad="38100" dist="38100" dir="2700000" algn="tl">
                    <a:srgbClr val="000000">
                      <a:alpha val="43137"/>
                    </a:srgbClr>
                  </a:outerShdw>
                </a:effectLst>
                <a:latin typeface="Eras Demi ITC" panose="020B0805030504020804" pitchFamily="34" charset="0"/>
              </a:rPr>
              <a:t>Listing ID: 1328861</a:t>
            </a:r>
          </a:p>
          <a:p>
            <a:pPr fontAlgn="base"/>
            <a:r>
              <a:rPr lang="en-US" sz="1200" dirty="0">
                <a:solidFill>
                  <a:schemeClr val="bg1"/>
                </a:solidFill>
                <a:effectLst>
                  <a:outerShdw blurRad="38100" dist="38100" dir="2700000" algn="tl">
                    <a:srgbClr val="000000">
                      <a:alpha val="43137"/>
                    </a:srgbClr>
                  </a:outerShdw>
                </a:effectLst>
                <a:latin typeface="Eras Demi ITC" panose="020B0805030504020804" pitchFamily="34" charset="0"/>
              </a:rPr>
              <a:t>Listing Price: $22</a:t>
            </a:r>
          </a:p>
          <a:p>
            <a:pPr fontAlgn="base"/>
            <a:r>
              <a:rPr lang="en-US" sz="1200" dirty="0">
                <a:solidFill>
                  <a:schemeClr val="bg1"/>
                </a:solidFill>
                <a:effectLst>
                  <a:outerShdw blurRad="38100" dist="38100" dir="2700000" algn="tl">
                    <a:srgbClr val="000000">
                      <a:alpha val="43137"/>
                    </a:srgbClr>
                  </a:outerShdw>
                </a:effectLst>
                <a:latin typeface="Eras Demi ITC" panose="020B0805030504020804" pitchFamily="34" charset="0"/>
              </a:rPr>
              <a:t>Max Contiguous </a:t>
            </a:r>
            <a:r>
              <a:rPr lang="en-US" sz="1200" dirty="0" err="1">
                <a:solidFill>
                  <a:schemeClr val="bg1"/>
                </a:solidFill>
                <a:effectLst>
                  <a:outerShdw blurRad="38100" dist="38100" dir="2700000" algn="tl">
                    <a:srgbClr val="000000">
                      <a:alpha val="43137"/>
                    </a:srgbClr>
                  </a:outerShdw>
                </a:effectLst>
                <a:latin typeface="Eras Demi ITC" panose="020B0805030504020804" pitchFamily="34" charset="0"/>
              </a:rPr>
              <a:t>SqFt</a:t>
            </a:r>
            <a:r>
              <a:rPr lang="en-US" sz="1200" dirty="0">
                <a:solidFill>
                  <a:schemeClr val="bg1"/>
                </a:solidFill>
                <a:effectLst>
                  <a:outerShdw blurRad="38100" dist="38100" dir="2700000" algn="tl">
                    <a:srgbClr val="000000">
                      <a:alpha val="43137"/>
                    </a:srgbClr>
                  </a:outerShdw>
                </a:effectLst>
                <a:latin typeface="Eras Demi ITC" panose="020B0805030504020804" pitchFamily="34" charset="0"/>
              </a:rPr>
              <a:t>: 3561</a:t>
            </a:r>
          </a:p>
          <a:p>
            <a:pPr fontAlgn="base"/>
            <a:r>
              <a:rPr lang="en-US" sz="1200" dirty="0">
                <a:solidFill>
                  <a:schemeClr val="bg1"/>
                </a:solidFill>
                <a:effectLst>
                  <a:outerShdw blurRad="38100" dist="38100" dir="2700000" algn="tl">
                    <a:srgbClr val="000000">
                      <a:alpha val="43137"/>
                    </a:srgbClr>
                  </a:outerShdw>
                </a:effectLst>
                <a:latin typeface="Eras Demi ITC" panose="020B0805030504020804" pitchFamily="34" charset="0"/>
              </a:rPr>
              <a:t>Minimum Div. </a:t>
            </a:r>
            <a:r>
              <a:rPr lang="en-US" sz="1200" dirty="0" err="1">
                <a:solidFill>
                  <a:schemeClr val="bg1"/>
                </a:solidFill>
                <a:effectLst>
                  <a:outerShdw blurRad="38100" dist="38100" dir="2700000" algn="tl">
                    <a:srgbClr val="000000">
                      <a:alpha val="43137"/>
                    </a:srgbClr>
                  </a:outerShdw>
                </a:effectLst>
                <a:latin typeface="Eras Demi ITC" panose="020B0805030504020804" pitchFamily="34" charset="0"/>
              </a:rPr>
              <a:t>SqFt</a:t>
            </a:r>
            <a:r>
              <a:rPr lang="en-US" sz="1200" dirty="0">
                <a:solidFill>
                  <a:schemeClr val="bg1"/>
                </a:solidFill>
                <a:effectLst>
                  <a:outerShdw blurRad="38100" dist="38100" dir="2700000" algn="tl">
                    <a:srgbClr val="000000">
                      <a:alpha val="43137"/>
                    </a:srgbClr>
                  </a:outerShdw>
                </a:effectLst>
                <a:latin typeface="Eras Demi ITC" panose="020B0805030504020804" pitchFamily="34" charset="0"/>
              </a:rPr>
              <a:t>: 895</a:t>
            </a:r>
          </a:p>
          <a:p>
            <a:pPr fontAlgn="base"/>
            <a:r>
              <a:rPr lang="en-US" sz="1200" dirty="0">
                <a:solidFill>
                  <a:schemeClr val="bg1"/>
                </a:solidFill>
                <a:effectLst>
                  <a:outerShdw blurRad="38100" dist="38100" dir="2700000" algn="tl">
                    <a:srgbClr val="000000">
                      <a:alpha val="43137"/>
                    </a:srgbClr>
                  </a:outerShdw>
                </a:effectLst>
                <a:latin typeface="Eras Demi ITC" panose="020B0805030504020804" pitchFamily="34" charset="0"/>
              </a:rPr>
              <a:t>Office Class: A</a:t>
            </a:r>
            <a:endParaRPr lang="en-US" sz="800" dirty="0">
              <a:solidFill>
                <a:schemeClr val="bg1"/>
              </a:solidFill>
              <a:effectLst>
                <a:outerShdw blurRad="38100" dist="38100" dir="2700000" algn="tl">
                  <a:srgbClr val="000000">
                    <a:alpha val="43137"/>
                  </a:srgbClr>
                </a:outerShdw>
              </a:effectLst>
              <a:latin typeface="Eras Demi ITC" panose="020B0805030504020804" pitchFamily="34" charset="0"/>
            </a:endParaRPr>
          </a:p>
        </p:txBody>
      </p:sp>
      <p:sp>
        <p:nvSpPr>
          <p:cNvPr id="13" name="Rectangle 12"/>
          <p:cNvSpPr/>
          <p:nvPr/>
        </p:nvSpPr>
        <p:spPr>
          <a:xfrm>
            <a:off x="0" y="7635472"/>
            <a:ext cx="7772400" cy="60728"/>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860159" y="4357020"/>
            <a:ext cx="1912240" cy="1434180"/>
          </a:xfrm>
          <a:prstGeom prst="rect">
            <a:avLst/>
          </a:prstGeom>
          <a:ln>
            <a:solidFill>
              <a:schemeClr val="bg1"/>
            </a:solidFill>
          </a:ln>
        </p:spPr>
      </p:pic>
      <p:pic>
        <p:nvPicPr>
          <p:cNvPr id="6" name="Picture 5"/>
          <p:cNvPicPr>
            <a:picLocks noChangeAspect="1"/>
          </p:cNvPicPr>
          <p:nvPr/>
        </p:nvPicPr>
        <p:blipFill rotWithShape="1">
          <a:blip r:embed="rId7">
            <a:extLst>
              <a:ext uri="{28A0092B-C50C-407E-A947-70E740481C1C}">
                <a14:useLocalDpi xmlns:a14="http://schemas.microsoft.com/office/drawing/2010/main" val="0"/>
              </a:ext>
            </a:extLst>
          </a:blip>
          <a:srcRect t="11466" b="15452"/>
          <a:stretch/>
        </p:blipFill>
        <p:spPr>
          <a:xfrm>
            <a:off x="4966825" y="2743200"/>
            <a:ext cx="2805574" cy="1568946"/>
          </a:xfrm>
          <a:prstGeom prst="rect">
            <a:avLst/>
          </a:prstGeom>
          <a:ln>
            <a:solidFill>
              <a:schemeClr val="bg1"/>
            </a:solidFill>
          </a:ln>
        </p:spPr>
      </p:pic>
      <p:pic>
        <p:nvPicPr>
          <p:cNvPr id="7" name="Picture 6"/>
          <p:cNvPicPr>
            <a:picLocks noChangeAspect="1"/>
          </p:cNvPicPr>
          <p:nvPr/>
        </p:nvPicPr>
        <p:blipFill rotWithShape="1">
          <a:blip r:embed="rId8">
            <a:extLst>
              <a:ext uri="{28A0092B-C50C-407E-A947-70E740481C1C}">
                <a14:useLocalDpi xmlns:a14="http://schemas.microsoft.com/office/drawing/2010/main" val="0"/>
              </a:ext>
            </a:extLst>
          </a:blip>
          <a:srcRect l="4800" t="27626" r="4300" b="20647"/>
          <a:stretch/>
        </p:blipFill>
        <p:spPr>
          <a:xfrm>
            <a:off x="2957724" y="4352517"/>
            <a:ext cx="2886032" cy="1438683"/>
          </a:xfrm>
          <a:prstGeom prst="rect">
            <a:avLst/>
          </a:prstGeom>
          <a:ln>
            <a:solidFill>
              <a:schemeClr val="bg1"/>
            </a:solidFill>
          </a:ln>
        </p:spPr>
      </p:pic>
      <p:pic>
        <p:nvPicPr>
          <p:cNvPr id="14" name="Picture 13"/>
          <p:cNvPicPr>
            <a:picLocks noChangeAspect="1"/>
          </p:cNvPicPr>
          <p:nvPr/>
        </p:nvPicPr>
        <p:blipFill rotWithShape="1">
          <a:blip r:embed="rId9">
            <a:extLst>
              <a:ext uri="{28A0092B-C50C-407E-A947-70E740481C1C}">
                <a14:useLocalDpi xmlns:a14="http://schemas.microsoft.com/office/drawing/2010/main" val="0"/>
              </a:ext>
            </a:extLst>
          </a:blip>
          <a:srcRect l="4220" t="4595" r="3347" b="3867"/>
          <a:stretch/>
        </p:blipFill>
        <p:spPr>
          <a:xfrm>
            <a:off x="4966824" y="609600"/>
            <a:ext cx="2805575" cy="2104181"/>
          </a:xfrm>
          <a:prstGeom prst="rect">
            <a:avLst/>
          </a:prstGeom>
          <a:ln>
            <a:solidFill>
              <a:schemeClr val="bg1"/>
            </a:solidFill>
          </a:ln>
        </p:spPr>
      </p:pic>
      <p:pic>
        <p:nvPicPr>
          <p:cNvPr id="15" name="Picture 14"/>
          <p:cNvPicPr>
            <a:picLocks noChangeAspect="1"/>
          </p:cNvPicPr>
          <p:nvPr/>
        </p:nvPicPr>
        <p:blipFill rotWithShape="1">
          <a:blip r:embed="rId10">
            <a:extLst>
              <a:ext uri="{28A0092B-C50C-407E-A947-70E740481C1C}">
                <a14:useLocalDpi xmlns:a14="http://schemas.microsoft.com/office/drawing/2010/main" val="0"/>
              </a:ext>
            </a:extLst>
          </a:blip>
          <a:srcRect l="1961" t="2700" r="2765" b="2645"/>
          <a:stretch/>
        </p:blipFill>
        <p:spPr>
          <a:xfrm>
            <a:off x="0" y="609600"/>
            <a:ext cx="4936728" cy="3702546"/>
          </a:xfrm>
          <a:prstGeom prst="rect">
            <a:avLst/>
          </a:prstGeom>
          <a:ln>
            <a:solidFill>
              <a:schemeClr val="bg1"/>
            </a:solidFill>
          </a:ln>
        </p:spPr>
      </p:pic>
      <p:sp>
        <p:nvSpPr>
          <p:cNvPr id="10" name="Rectangle 9"/>
          <p:cNvSpPr/>
          <p:nvPr/>
        </p:nvSpPr>
        <p:spPr>
          <a:xfrm>
            <a:off x="0" y="-21336"/>
            <a:ext cx="7772400" cy="630936"/>
          </a:xfrm>
          <a:prstGeom prst="rect">
            <a:avLst/>
          </a:prstGeom>
          <a:solidFill>
            <a:srgbClr val="B2B2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5805065" y="-21336"/>
            <a:ext cx="1969008" cy="445008"/>
          </a:xfrm>
          <a:prstGeom prst="rect">
            <a:avLst/>
          </a:prstGeom>
          <a:ln>
            <a:noFill/>
          </a:ln>
          <a:effectLst>
            <a:softEdge rad="25400"/>
          </a:effectLst>
        </p:spPr>
      </p:pic>
      <p:sp>
        <p:nvSpPr>
          <p:cNvPr id="2" name="Title 1"/>
          <p:cNvSpPr>
            <a:spLocks noGrp="1"/>
          </p:cNvSpPr>
          <p:nvPr>
            <p:ph type="ctrTitle"/>
          </p:nvPr>
        </p:nvSpPr>
        <p:spPr>
          <a:xfrm>
            <a:off x="0" y="-21336"/>
            <a:ext cx="5102102" cy="630936"/>
          </a:xfrm>
        </p:spPr>
        <p:txBody>
          <a:bodyPr anchor="ctr">
            <a:noAutofit/>
          </a:bodyPr>
          <a:lstStyle/>
          <a:p>
            <a:r>
              <a:rPr lang="en-US" sz="2000" dirty="0" smtClean="0">
                <a:solidFill>
                  <a:schemeClr val="bg1"/>
                </a:solidFill>
                <a:effectLst>
                  <a:outerShdw blurRad="38100" dist="38100" dir="2700000" algn="tl">
                    <a:srgbClr val="000000">
                      <a:alpha val="43137"/>
                    </a:srgbClr>
                  </a:outerShdw>
                </a:effectLst>
                <a:latin typeface="Eras Demi ITC" panose="020B0805030504020804" pitchFamily="34" charset="0"/>
              </a:rPr>
              <a:t>CLASS A OFFICE SPACE IN PARK WEST</a:t>
            </a:r>
            <a:endParaRPr lang="en-US" sz="2000" dirty="0">
              <a:solidFill>
                <a:schemeClr val="bg1"/>
              </a:solidFill>
              <a:effectLst>
                <a:outerShdw blurRad="38100" dist="38100" dir="2700000" algn="tl">
                  <a:srgbClr val="000000">
                    <a:alpha val="43137"/>
                  </a:srgbClr>
                </a:outerShdw>
              </a:effectLst>
              <a:latin typeface="Eras Demi ITC" panose="020B0805030504020804" pitchFamily="34" charset="0"/>
            </a:endParaRPr>
          </a:p>
        </p:txBody>
      </p:sp>
    </p:spTree>
    <p:extLst>
      <p:ext uri="{BB962C8B-B14F-4D97-AF65-F5344CB8AC3E}">
        <p14:creationId xmlns:p14="http://schemas.microsoft.com/office/powerpoint/2010/main" val="307041821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86</TotalTime>
  <Words>197</Words>
  <Application>Microsoft Office PowerPoint</Application>
  <PresentationFormat>Custom</PresentationFormat>
  <Paragraphs>13</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CLASS A OFFICE SPACE IN PARK WEST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Turnkey Investment Property 100% Occupied</dc:title>
  <dc:creator>CVH360</dc:creator>
  <cp:lastModifiedBy>atp1313@gmail.com</cp:lastModifiedBy>
  <cp:revision>15</cp:revision>
  <dcterms:created xsi:type="dcterms:W3CDTF">2006-08-16T00:00:00Z</dcterms:created>
  <dcterms:modified xsi:type="dcterms:W3CDTF">2014-07-16T02:06:57Z</dcterms:modified>
</cp:coreProperties>
</file>