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326A"/>
    <a:srgbClr val="FF7575"/>
    <a:srgbClr val="F582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438" y="5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5/23/2024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5/23/2024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5/23/2024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5/23/2024</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hyperlink" Target="https://virtualrealtyllc.gofullframe.com/bt/1124_Twitchell_St.html" TargetMode="Externa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1582"/>
            <a:ext cx="8229600" cy="608979"/>
          </a:xfrm>
        </p:spPr>
        <p:txBody>
          <a:bodyPr anchor="ctr">
            <a:noAutofit/>
          </a:bodyPr>
          <a:lstStyle/>
          <a:p>
            <a:r>
              <a:rPr lang="en-US" sz="2400" b="1" dirty="0">
                <a:solidFill>
                  <a:srgbClr val="1E326A"/>
                </a:solidFill>
                <a:latin typeface="Franklin Gothic ATF" panose="020B0503060602040204" pitchFamily="34" charset="0"/>
              </a:rPr>
              <a:t>Hot New Listing and Open House</a:t>
            </a:r>
            <a:br>
              <a:rPr lang="en-US" sz="2400" b="1" dirty="0">
                <a:solidFill>
                  <a:srgbClr val="1E326A"/>
                </a:solidFill>
                <a:latin typeface="Franklin Gothic ATF" panose="020B0503060602040204" pitchFamily="34" charset="0"/>
              </a:rPr>
            </a:br>
            <a:r>
              <a:rPr lang="en-US" sz="2000" b="1" dirty="0">
                <a:solidFill>
                  <a:srgbClr val="1E326A"/>
                </a:solidFill>
                <a:latin typeface="Franklin Gothic ATF" panose="020B0503060602040204" pitchFamily="34" charset="0"/>
              </a:rPr>
              <a:t>Sunday 5/26 11AM-2PM</a:t>
            </a:r>
            <a:endParaRPr lang="en-US" sz="1800" i="1" dirty="0">
              <a:solidFill>
                <a:srgbClr val="1E326A"/>
              </a:solidFill>
              <a:latin typeface="Franklin Gothic ATF" panose="020B0503060602040204" pitchFamily="34" charset="0"/>
            </a:endParaRPr>
          </a:p>
        </p:txBody>
      </p:sp>
      <p:sp>
        <p:nvSpPr>
          <p:cNvPr id="3" name="Subtitle 2"/>
          <p:cNvSpPr>
            <a:spLocks noGrp="1"/>
          </p:cNvSpPr>
          <p:nvPr>
            <p:ph type="subTitle" idx="1"/>
          </p:nvPr>
        </p:nvSpPr>
        <p:spPr>
          <a:xfrm>
            <a:off x="85417" y="4715082"/>
            <a:ext cx="8058766" cy="4220566"/>
          </a:xfrm>
        </p:spPr>
        <p:txBody>
          <a:bodyPr anchor="ctr">
            <a:noAutofit/>
          </a:bodyPr>
          <a:lstStyle/>
          <a:p>
            <a:pPr>
              <a:lnSpc>
                <a:spcPct val="100000"/>
              </a:lnSpc>
              <a:spcBef>
                <a:spcPts val="0"/>
              </a:spcBef>
            </a:pPr>
            <a:r>
              <a:rPr lang="en-US" sz="1400" dirty="0">
                <a:solidFill>
                  <a:srgbClr val="1E326A"/>
                </a:solidFill>
                <a:latin typeface="Franklin Gothic ATF" panose="020B0503060602040204" pitchFamily="34" charset="0"/>
              </a:rPr>
              <a:t>Aggressively priced new listing in Swygert’s Landing is H-O-T like the summer weather coming our way! This is one heck of a charmer with double porches, and the finishes and floorplan make this a WINNER! Wood floors throughout the main level, trendy finishes and fixtures and a great open floor plan are sure to please. Set on a prime lot, there is only one neighbor, a huge open green space beside the home, and views of a park like setting from the front porches.  Awesome kitchen- super spacious with quarts, bright white cabinets galore, and stainless appliances. The owners will love their huge suite with two additional bedrooms and laundry room all upstairs. The front bedroom has access to the upper level porch. Fully fenced yard and an easy walk to the neighborhood amenities (pool, playground, and huge pond)  This is a stunning home in a very popular community. When the new CCSD elementary school is finished, residents are a mere golf cart away with a connection straight from the neighborhood.  </a:t>
            </a:r>
          </a:p>
          <a:p>
            <a:pPr>
              <a:lnSpc>
                <a:spcPct val="100000"/>
              </a:lnSpc>
              <a:spcBef>
                <a:spcPts val="0"/>
              </a:spcBef>
            </a:pPr>
            <a:endParaRPr lang="en-US" sz="1400" dirty="0">
              <a:solidFill>
                <a:srgbClr val="1E326A"/>
              </a:solidFill>
              <a:latin typeface="Franklin Gothic ATF" panose="020B0503060602040204" pitchFamily="34" charset="0"/>
            </a:endParaRPr>
          </a:p>
          <a:p>
            <a:pPr>
              <a:lnSpc>
                <a:spcPct val="100000"/>
              </a:lnSpc>
              <a:spcBef>
                <a:spcPts val="0"/>
              </a:spcBef>
            </a:pPr>
            <a:r>
              <a:rPr lang="en-US" sz="1400" dirty="0">
                <a:solidFill>
                  <a:srgbClr val="1E326A"/>
                </a:solidFill>
                <a:latin typeface="Franklin Gothic ATF" panose="020B0503060602040204" pitchFamily="34" charset="0"/>
              </a:rPr>
              <a:t>Busy this holiday weekend? Send your buyers to the Open House Sunday!!!! </a:t>
            </a:r>
          </a:p>
          <a:p>
            <a:pPr>
              <a:lnSpc>
                <a:spcPct val="100000"/>
              </a:lnSpc>
              <a:spcBef>
                <a:spcPts val="0"/>
              </a:spcBef>
            </a:pPr>
            <a:r>
              <a:rPr lang="en-US" sz="1400" dirty="0">
                <a:solidFill>
                  <a:srgbClr val="1E326A"/>
                </a:solidFill>
                <a:latin typeface="Franklin Gothic ATF" panose="020B0503060602040204" pitchFamily="34" charset="0"/>
              </a:rPr>
              <a:t>Call Ellen with any questions (843)300-8530</a:t>
            </a:r>
          </a:p>
          <a:p>
            <a:pPr>
              <a:lnSpc>
                <a:spcPct val="100000"/>
              </a:lnSpc>
              <a:spcBef>
                <a:spcPts val="0"/>
              </a:spcBef>
            </a:pPr>
            <a:endParaRPr lang="en-US" sz="1400" dirty="0">
              <a:solidFill>
                <a:srgbClr val="1E326A"/>
              </a:solidFill>
              <a:latin typeface="Franklin Gothic ATF" panose="020B0503060602040204" pitchFamily="34" charset="0"/>
              <a:hlinkClick r:id="rId2"/>
            </a:endParaRPr>
          </a:p>
          <a:p>
            <a:pPr>
              <a:lnSpc>
                <a:spcPct val="100000"/>
              </a:lnSpc>
              <a:spcBef>
                <a:spcPts val="0"/>
              </a:spcBef>
            </a:pPr>
            <a:r>
              <a:rPr lang="en-US" sz="1400" dirty="0">
                <a:solidFill>
                  <a:srgbClr val="1E326A"/>
                </a:solidFill>
                <a:latin typeface="Franklin Gothic ATF" panose="020B0503060602040204" pitchFamily="34" charset="0"/>
                <a:hlinkClick r:id="rId2"/>
              </a:rPr>
              <a:t>Virtual Tour</a:t>
            </a:r>
            <a:endParaRPr lang="en-US" sz="1400" dirty="0">
              <a:solidFill>
                <a:srgbClr val="1E326A"/>
              </a:solidFill>
              <a:latin typeface="Franklin Gothic ATF" panose="020B0503060602040204" pitchFamily="34" charset="0"/>
            </a:endParaRPr>
          </a:p>
        </p:txBody>
      </p:sp>
      <p:sp>
        <p:nvSpPr>
          <p:cNvPr id="15" name="Rectangle 14"/>
          <p:cNvSpPr/>
          <p:nvPr/>
        </p:nvSpPr>
        <p:spPr>
          <a:xfrm>
            <a:off x="1858429" y="3414509"/>
            <a:ext cx="4512742" cy="1231106"/>
          </a:xfrm>
          <a:prstGeom prst="rect">
            <a:avLst/>
          </a:prstGeom>
        </p:spPr>
        <p:txBody>
          <a:bodyPr wrap="square">
            <a:spAutoFit/>
          </a:bodyPr>
          <a:lstStyle/>
          <a:p>
            <a:pPr algn="ctr"/>
            <a:r>
              <a:rPr lang="pl-PL" sz="2000" b="1" dirty="0">
                <a:solidFill>
                  <a:srgbClr val="FF7575"/>
                </a:solidFill>
                <a:latin typeface="Franklin Gothic ATF" panose="020B0503060602040204" pitchFamily="34" charset="0"/>
              </a:rPr>
              <a:t>1124 Twitchell Street</a:t>
            </a:r>
          </a:p>
          <a:p>
            <a:pPr algn="ctr"/>
            <a:r>
              <a:rPr lang="en-US" dirty="0" err="1">
                <a:solidFill>
                  <a:srgbClr val="FF7575"/>
                </a:solidFill>
                <a:latin typeface="Franklin Gothic ATF" panose="020B0503060602040204" pitchFamily="34" charset="0"/>
              </a:rPr>
              <a:t>Swygerts</a:t>
            </a:r>
            <a:r>
              <a:rPr lang="en-US" dirty="0">
                <a:solidFill>
                  <a:srgbClr val="FF7575"/>
                </a:solidFill>
                <a:latin typeface="Franklin Gothic ATF" panose="020B0503060602040204" pitchFamily="34" charset="0"/>
              </a:rPr>
              <a:t> Landing</a:t>
            </a:r>
          </a:p>
          <a:p>
            <a:pPr algn="ctr"/>
            <a:r>
              <a:rPr lang="en-US" dirty="0">
                <a:solidFill>
                  <a:srgbClr val="FF7575"/>
                </a:solidFill>
                <a:latin typeface="Franklin Gothic ATF" panose="020B0503060602040204" pitchFamily="34" charset="0"/>
              </a:rPr>
              <a:t>Johns Island, SC 29455</a:t>
            </a:r>
          </a:p>
          <a:p>
            <a:pPr algn="ctr"/>
            <a:r>
              <a:rPr lang="en-US" dirty="0">
                <a:solidFill>
                  <a:srgbClr val="FF7575"/>
                </a:solidFill>
                <a:latin typeface="Franklin Gothic ATF" panose="020B0503060602040204" pitchFamily="34" charset="0"/>
              </a:rPr>
              <a:t>MLS# 24013044 | $529,900</a:t>
            </a:r>
          </a:p>
        </p:txBody>
      </p:sp>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ATF" panose="020B0503060602040204" pitchFamily="34" charset="0"/>
              </a:rPr>
              <a:t>Ellen O'Neil</a:t>
            </a:r>
          </a:p>
          <a:p>
            <a:pPr algn="ctr"/>
            <a:r>
              <a:rPr lang="en-US" sz="1200" dirty="0">
                <a:latin typeface="Franklin Gothic ATF" panose="020B0503060602040204" pitchFamily="34" charset="0"/>
              </a:rPr>
              <a:t>Broker/Owner, ABR, e-PRO, CNE</a:t>
            </a:r>
          </a:p>
          <a:p>
            <a:pPr algn="ctr"/>
            <a:r>
              <a:rPr lang="en-US" sz="1200" dirty="0">
                <a:latin typeface="Franklin Gothic ATF" panose="020B0503060602040204" pitchFamily="34" charset="0"/>
              </a:rPr>
              <a:t>Charleston Realtor of Distinction</a:t>
            </a:r>
          </a:p>
          <a:p>
            <a:pPr algn="ctr"/>
            <a:r>
              <a:rPr lang="en-US" sz="1200" dirty="0">
                <a:latin typeface="Franklin Gothic ATF" panose="020B0503060602040204" pitchFamily="34" charset="0"/>
              </a:rPr>
              <a:t>(843) 300-8530</a:t>
            </a:r>
          </a:p>
          <a:p>
            <a:pPr algn="ctr"/>
            <a:r>
              <a:rPr lang="en-US" sz="1200" dirty="0">
                <a:latin typeface="Franklin Gothic ATF" panose="020B0503060602040204" pitchFamily="34" charset="0"/>
              </a:rPr>
              <a:t>www.EllenONeilProperties.com</a:t>
            </a:r>
            <a:endParaRPr lang="en-US" dirty="0">
              <a:latin typeface="Franklin Gothic ATF" panose="020B050306060204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4" name="Picture 13"/>
          <p:cNvPicPr>
            <a:picLocks noChangeAspect="1"/>
          </p:cNvPicPr>
          <p:nvPr/>
        </p:nvPicPr>
        <p:blipFill>
          <a:blip r:embed="rId5">
            <a:extLst>
              <a:ext uri="{28A0092B-C50C-407E-A947-70E740481C1C}">
                <a14:useLocalDpi xmlns:a14="http://schemas.microsoft.com/office/drawing/2010/main" val="0"/>
              </a:ext>
            </a:extLst>
          </a:blip>
          <a:srcRect/>
          <a:stretch/>
        </p:blipFill>
        <p:spPr>
          <a:xfrm>
            <a:off x="2275368" y="647604"/>
            <a:ext cx="3678865" cy="2448744"/>
          </a:xfrm>
          <a:prstGeom prst="rect">
            <a:avLst/>
          </a:prstGeom>
        </p:spPr>
      </p:pic>
      <p:pic>
        <p:nvPicPr>
          <p:cNvPr id="21" name="Picture 20">
            <a:extLst>
              <a:ext uri="{FF2B5EF4-FFF2-40B4-BE49-F238E27FC236}">
                <a16:creationId xmlns:a16="http://schemas.microsoft.com/office/drawing/2014/main" id="{AA0C36E2-B6DF-4D7E-91C2-7AE193A50970}"/>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907013" y="3495052"/>
            <a:ext cx="1024128" cy="1024128"/>
          </a:xfrm>
          <a:prstGeom prst="rect">
            <a:avLst/>
          </a:prstGeom>
          <a:ln>
            <a:noFill/>
          </a:ln>
          <a:effectLst/>
        </p:spPr>
      </p:pic>
      <p:sp>
        <p:nvSpPr>
          <p:cNvPr id="5" name="Rectangle 4">
            <a:extLst>
              <a:ext uri="{FF2B5EF4-FFF2-40B4-BE49-F238E27FC236}">
                <a16:creationId xmlns:a16="http://schemas.microsoft.com/office/drawing/2014/main" id="{E7454892-5DFC-CD4D-F677-6F96DD608AA6}"/>
              </a:ext>
            </a:extLst>
          </p:cNvPr>
          <p:cNvSpPr/>
          <p:nvPr/>
        </p:nvSpPr>
        <p:spPr>
          <a:xfrm>
            <a:off x="8588852" y="3321225"/>
            <a:ext cx="1660451" cy="261610"/>
          </a:xfrm>
          <a:prstGeom prst="rect">
            <a:avLst/>
          </a:prstGeom>
        </p:spPr>
        <p:txBody>
          <a:bodyPr wrap="square">
            <a:spAutoFit/>
          </a:bodyPr>
          <a:lstStyle/>
          <a:p>
            <a:pPr algn="ctr"/>
            <a:r>
              <a:rPr lang="en-US" sz="1050" i="1" dirty="0">
                <a:latin typeface="Franklin Gothic ATF" panose="020B0503060602040204" pitchFamily="34" charset="0"/>
              </a:rPr>
              <a:t>Video Tour</a:t>
            </a:r>
          </a:p>
        </p:txBody>
      </p:sp>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324725" y="2098826"/>
            <a:ext cx="1645920" cy="1095565"/>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324725" y="3549192"/>
            <a:ext cx="1645920" cy="1095565"/>
          </a:xfrm>
          <a:prstGeom prst="rect">
            <a:avLst/>
          </a:prstGeom>
          <a:ln>
            <a:noFill/>
          </a:ln>
          <a:effectLst/>
        </p:spPr>
      </p:pic>
      <p:pic>
        <p:nvPicPr>
          <p:cNvPr id="18" name="Picture 17">
            <a:extLst>
              <a:ext uri="{FF2B5EF4-FFF2-40B4-BE49-F238E27FC236}">
                <a16:creationId xmlns:a16="http://schemas.microsoft.com/office/drawing/2014/main" id="{CF70C3F9-2C80-72F7-130C-554550DD6653}"/>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324725" y="648461"/>
            <a:ext cx="1645920" cy="1095565"/>
          </a:xfrm>
          <a:prstGeom prst="rect">
            <a:avLst/>
          </a:prstGeom>
          <a:ln>
            <a:noFill/>
          </a:ln>
          <a:effectLst/>
        </p:spPr>
      </p:pic>
      <p:pic>
        <p:nvPicPr>
          <p:cNvPr id="4" name="Picture 3">
            <a:extLst>
              <a:ext uri="{FF2B5EF4-FFF2-40B4-BE49-F238E27FC236}">
                <a16:creationId xmlns:a16="http://schemas.microsoft.com/office/drawing/2014/main" id="{503E7039-F2FE-5100-EFC7-27B34ABE0AD3}"/>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258954" y="648461"/>
            <a:ext cx="1645920" cy="1095565"/>
          </a:xfrm>
          <a:prstGeom prst="rect">
            <a:avLst/>
          </a:prstGeom>
          <a:ln>
            <a:noFill/>
          </a:ln>
          <a:effectLst/>
        </p:spPr>
      </p:pic>
      <p:pic>
        <p:nvPicPr>
          <p:cNvPr id="6" name="Picture 5">
            <a:extLst>
              <a:ext uri="{FF2B5EF4-FFF2-40B4-BE49-F238E27FC236}">
                <a16:creationId xmlns:a16="http://schemas.microsoft.com/office/drawing/2014/main" id="{FA46EE7E-58C9-24AC-DAA7-6043514F54EC}"/>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258955" y="2098826"/>
            <a:ext cx="1645920" cy="1095565"/>
          </a:xfrm>
          <a:prstGeom prst="rect">
            <a:avLst/>
          </a:prstGeom>
          <a:ln>
            <a:noFill/>
          </a:ln>
          <a:effectLst/>
        </p:spPr>
      </p:pic>
      <p:pic>
        <p:nvPicPr>
          <p:cNvPr id="7" name="Picture 6">
            <a:extLst>
              <a:ext uri="{FF2B5EF4-FFF2-40B4-BE49-F238E27FC236}">
                <a16:creationId xmlns:a16="http://schemas.microsoft.com/office/drawing/2014/main" id="{1712C9B1-2991-698E-FFCB-C7030D273D16}"/>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6258955" y="3549192"/>
            <a:ext cx="1645920" cy="1095565"/>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1918</TotalTime>
  <Words>267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ATF</vt:lpstr>
      <vt:lpstr>Office Theme</vt:lpstr>
      <vt:lpstr>Hot New Listing and Open House Sunday 5/26 11AM-2PM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106</cp:revision>
  <dcterms:created xsi:type="dcterms:W3CDTF">2016-07-16T19:46:25Z</dcterms:created>
  <dcterms:modified xsi:type="dcterms:W3CDTF">2024-05-23T14:01:32Z</dcterms:modified>
</cp:coreProperties>
</file>