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5486400" type="B5JIS"/>
  <p:notesSz cx="6858000" cy="9144000"/>
  <p:defaultTextStyle>
    <a:defPPr>
      <a:defRPr lang="en-US"/>
    </a:defPPr>
    <a:lvl1pPr marL="0" algn="l" defTabSz="694935" rtl="0" eaLnBrk="1" latinLnBrk="0" hangingPunct="1">
      <a:defRPr sz="1400" kern="1200">
        <a:solidFill>
          <a:schemeClr val="tx1"/>
        </a:solidFill>
        <a:latin typeface="+mn-lt"/>
        <a:ea typeface="+mn-ea"/>
        <a:cs typeface="+mn-cs"/>
      </a:defRPr>
    </a:lvl1pPr>
    <a:lvl2pPr marL="347467" algn="l" defTabSz="694935" rtl="0" eaLnBrk="1" latinLnBrk="0" hangingPunct="1">
      <a:defRPr sz="1400" kern="1200">
        <a:solidFill>
          <a:schemeClr val="tx1"/>
        </a:solidFill>
        <a:latin typeface="+mn-lt"/>
        <a:ea typeface="+mn-ea"/>
        <a:cs typeface="+mn-cs"/>
      </a:defRPr>
    </a:lvl2pPr>
    <a:lvl3pPr marL="694935" algn="l" defTabSz="694935" rtl="0" eaLnBrk="1" latinLnBrk="0" hangingPunct="1">
      <a:defRPr sz="1400" kern="1200">
        <a:solidFill>
          <a:schemeClr val="tx1"/>
        </a:solidFill>
        <a:latin typeface="+mn-lt"/>
        <a:ea typeface="+mn-ea"/>
        <a:cs typeface="+mn-cs"/>
      </a:defRPr>
    </a:lvl3pPr>
    <a:lvl4pPr marL="1042402" algn="l" defTabSz="694935" rtl="0" eaLnBrk="1" latinLnBrk="0" hangingPunct="1">
      <a:defRPr sz="1400" kern="1200">
        <a:solidFill>
          <a:schemeClr val="tx1"/>
        </a:solidFill>
        <a:latin typeface="+mn-lt"/>
        <a:ea typeface="+mn-ea"/>
        <a:cs typeface="+mn-cs"/>
      </a:defRPr>
    </a:lvl4pPr>
    <a:lvl5pPr marL="1389870" algn="l" defTabSz="694935" rtl="0" eaLnBrk="1" latinLnBrk="0" hangingPunct="1">
      <a:defRPr sz="1400" kern="1200">
        <a:solidFill>
          <a:schemeClr val="tx1"/>
        </a:solidFill>
        <a:latin typeface="+mn-lt"/>
        <a:ea typeface="+mn-ea"/>
        <a:cs typeface="+mn-cs"/>
      </a:defRPr>
    </a:lvl5pPr>
    <a:lvl6pPr marL="1737337" algn="l" defTabSz="694935" rtl="0" eaLnBrk="1" latinLnBrk="0" hangingPunct="1">
      <a:defRPr sz="1400" kern="1200">
        <a:solidFill>
          <a:schemeClr val="tx1"/>
        </a:solidFill>
        <a:latin typeface="+mn-lt"/>
        <a:ea typeface="+mn-ea"/>
        <a:cs typeface="+mn-cs"/>
      </a:defRPr>
    </a:lvl6pPr>
    <a:lvl7pPr marL="2084804" algn="l" defTabSz="694935" rtl="0" eaLnBrk="1" latinLnBrk="0" hangingPunct="1">
      <a:defRPr sz="1400" kern="1200">
        <a:solidFill>
          <a:schemeClr val="tx1"/>
        </a:solidFill>
        <a:latin typeface="+mn-lt"/>
        <a:ea typeface="+mn-ea"/>
        <a:cs typeface="+mn-cs"/>
      </a:defRPr>
    </a:lvl7pPr>
    <a:lvl8pPr marL="2432272" algn="l" defTabSz="694935" rtl="0" eaLnBrk="1" latinLnBrk="0" hangingPunct="1">
      <a:defRPr sz="1400" kern="1200">
        <a:solidFill>
          <a:schemeClr val="tx1"/>
        </a:solidFill>
        <a:latin typeface="+mn-lt"/>
        <a:ea typeface="+mn-ea"/>
        <a:cs typeface="+mn-cs"/>
      </a:defRPr>
    </a:lvl8pPr>
    <a:lvl9pPr marL="2779739" algn="l" defTabSz="694935"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30" autoAdjust="0"/>
    <p:restoredTop sz="94660"/>
  </p:normalViewPr>
  <p:slideViewPr>
    <p:cSldViewPr>
      <p:cViewPr varScale="1">
        <p:scale>
          <a:sx n="104" d="100"/>
          <a:sy n="104" d="100"/>
        </p:scale>
        <p:origin x="1961" y="137"/>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5" y="1097280"/>
            <a:ext cx="6583680" cy="14630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2618"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6/19/2024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2665358"/>
            <a:ext cx="5120640" cy="1402080"/>
          </a:xfrm>
        </p:spPr>
        <p:txBody>
          <a:bodyPr/>
          <a:lstStyle>
            <a:lvl1pPr marL="0" indent="0" algn="ctr">
              <a:buNone/>
              <a:defRPr>
                <a:solidFill>
                  <a:schemeClr val="tx1"/>
                </a:solidFill>
              </a:defRPr>
            </a:lvl1pPr>
            <a:lvl2pPr marL="249403" indent="0" algn="ctr">
              <a:buNone/>
            </a:lvl2pPr>
            <a:lvl3pPr marL="498805" indent="0" algn="ctr">
              <a:buNone/>
            </a:lvl3pPr>
            <a:lvl4pPr marL="748208" indent="0" algn="ctr">
              <a:buNone/>
            </a:lvl4pPr>
            <a:lvl5pPr marL="997610" indent="0" algn="ctr">
              <a:buNone/>
            </a:lvl5pPr>
            <a:lvl6pPr marL="1247013" indent="0" algn="ctr">
              <a:buNone/>
            </a:lvl6pPr>
            <a:lvl7pPr marL="1496416" indent="0" algn="ctr">
              <a:buNone/>
            </a:lvl7pPr>
            <a:lvl8pPr marL="1745818" indent="0" algn="ctr">
              <a:buNone/>
            </a:lvl8pPr>
            <a:lvl9pPr marL="1995221"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2"/>
            <a:ext cx="1645920" cy="4681220"/>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219712"/>
            <a:ext cx="4815840" cy="468122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487680"/>
            <a:ext cx="5669280" cy="14630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2618"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2006229"/>
            <a:ext cx="5669280" cy="1207769"/>
          </a:xfrm>
        </p:spPr>
        <p:txBody>
          <a:bodyPr anchor="t"/>
          <a:lstStyle>
            <a:lvl1pPr marL="39904" indent="0" algn="l">
              <a:buNone/>
              <a:defRPr sz="1091">
                <a:solidFill>
                  <a:schemeClr val="tx1"/>
                </a:solidFill>
              </a:defRPr>
            </a:lvl1pPr>
            <a:lvl2pPr>
              <a:buNone/>
              <a:defRPr sz="982">
                <a:solidFill>
                  <a:schemeClr val="tx1">
                    <a:tint val="75000"/>
                  </a:schemeClr>
                </a:solidFill>
              </a:defRPr>
            </a:lvl2pPr>
            <a:lvl3pPr>
              <a:buNone/>
              <a:defRPr sz="873">
                <a:solidFill>
                  <a:schemeClr val="tx1">
                    <a:tint val="75000"/>
                  </a:schemeClr>
                </a:solidFill>
              </a:defRPr>
            </a:lvl3pPr>
            <a:lvl4pPr>
              <a:buNone/>
              <a:defRPr sz="764">
                <a:solidFill>
                  <a:schemeClr val="tx1">
                    <a:tint val="75000"/>
                  </a:schemeClr>
                </a:solidFill>
              </a:defRPr>
            </a:lvl4pPr>
            <a:lvl5pPr>
              <a:buNone/>
              <a:defRPr sz="764">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5133342"/>
            <a:ext cx="609600" cy="292100"/>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1280162"/>
            <a:ext cx="3230880" cy="3620770"/>
          </a:xfrm>
        </p:spPr>
        <p:txBody>
          <a:bodyPr/>
          <a:lstStyle>
            <a:lvl1pPr>
              <a:defRPr sz="1418"/>
            </a:lvl1pPr>
            <a:lvl2pPr>
              <a:defRPr sz="1309"/>
            </a:lvl2pPr>
            <a:lvl3pPr>
              <a:defRPr sz="1091"/>
            </a:lvl3pPr>
            <a:lvl4pPr>
              <a:defRPr sz="982"/>
            </a:lvl4pPr>
            <a:lvl5pPr>
              <a:defRPr sz="982"/>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1280162"/>
            <a:ext cx="3230880" cy="3620770"/>
          </a:xfrm>
        </p:spPr>
        <p:txBody>
          <a:bodyPr/>
          <a:lstStyle>
            <a:lvl1pPr>
              <a:defRPr sz="1418"/>
            </a:lvl1pPr>
            <a:lvl2pPr>
              <a:defRPr sz="1309"/>
            </a:lvl2pPr>
            <a:lvl3pPr>
              <a:defRPr sz="1091"/>
            </a:lvl3pPr>
            <a:lvl4pPr>
              <a:defRPr sz="982"/>
            </a:lvl4pPr>
            <a:lvl5pPr>
              <a:defRPr sz="982"/>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218440"/>
            <a:ext cx="6583680" cy="914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1" y="1228091"/>
            <a:ext cx="3232149" cy="600710"/>
          </a:xfrm>
        </p:spPr>
        <p:txBody>
          <a:bodyPr anchor="ctr"/>
          <a:lstStyle>
            <a:lvl1pPr marL="0" indent="0">
              <a:buNone/>
              <a:defRPr sz="1309" b="0" cap="all" baseline="0">
                <a:solidFill>
                  <a:schemeClr val="tx1"/>
                </a:solidFill>
              </a:defRPr>
            </a:lvl1pPr>
            <a:lvl2pPr>
              <a:buNone/>
              <a:defRPr sz="1091" b="1"/>
            </a:lvl2pPr>
            <a:lvl3pPr>
              <a:buNone/>
              <a:defRPr sz="982" b="1"/>
            </a:lvl3pPr>
            <a:lvl4pPr>
              <a:buNone/>
              <a:defRPr sz="873" b="1"/>
            </a:lvl4pPr>
            <a:lvl5pPr>
              <a:buNone/>
              <a:defRPr sz="873"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1" y="1228091"/>
            <a:ext cx="3233420" cy="600710"/>
          </a:xfrm>
        </p:spPr>
        <p:txBody>
          <a:bodyPr anchor="ctr"/>
          <a:lstStyle>
            <a:lvl1pPr marL="0" indent="0">
              <a:buNone/>
              <a:defRPr sz="1309" b="0" cap="all" baseline="0">
                <a:solidFill>
                  <a:schemeClr val="tx1"/>
                </a:solidFill>
              </a:defRPr>
            </a:lvl1pPr>
            <a:lvl2pPr>
              <a:buNone/>
              <a:defRPr sz="1091" b="1"/>
            </a:lvl2pPr>
            <a:lvl3pPr>
              <a:buNone/>
              <a:defRPr sz="982" b="1"/>
            </a:lvl3pPr>
            <a:lvl4pPr>
              <a:buNone/>
              <a:defRPr sz="873" b="1"/>
            </a:lvl4pPr>
            <a:lvl5pPr>
              <a:buNone/>
              <a:defRPr sz="873"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1" y="1889762"/>
            <a:ext cx="3232149" cy="3011170"/>
          </a:xfrm>
        </p:spPr>
        <p:txBody>
          <a:bodyPr/>
          <a:lstStyle>
            <a:lvl1pPr>
              <a:defRPr sz="1309"/>
            </a:lvl1pPr>
            <a:lvl2pPr>
              <a:defRPr sz="1091"/>
            </a:lvl2pPr>
            <a:lvl3pPr>
              <a:defRPr sz="982"/>
            </a:lvl3pPr>
            <a:lvl4pPr>
              <a:defRPr sz="873"/>
            </a:lvl4pPr>
            <a:lvl5pPr>
              <a:defRPr sz="873"/>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1" y="1889762"/>
            <a:ext cx="3233420" cy="3011170"/>
          </a:xfrm>
        </p:spPr>
        <p:txBody>
          <a:bodyPr/>
          <a:lstStyle>
            <a:lvl1pPr>
              <a:defRPr sz="1309"/>
            </a:lvl1pPr>
            <a:lvl2pPr>
              <a:defRPr sz="1091"/>
            </a:lvl2pPr>
            <a:lvl3pPr>
              <a:defRPr sz="982"/>
            </a:lvl3pPr>
            <a:lvl4pPr>
              <a:defRPr sz="873"/>
            </a:lvl4pPr>
            <a:lvl5pPr>
              <a:defRPr sz="873"/>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1" cy="929640"/>
          </a:xfrm>
        </p:spPr>
        <p:txBody>
          <a:bodyPr vert="horz" anchor="b">
            <a:normAutofit/>
            <a:sp3d prstMaterial="softEdge"/>
          </a:bodyPr>
          <a:lstStyle>
            <a:lvl1pPr algn="l">
              <a:buNone/>
              <a:defRPr sz="1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1219202"/>
            <a:ext cx="2406651" cy="3681730"/>
          </a:xfrm>
        </p:spPr>
        <p:txBody>
          <a:bodyPr/>
          <a:lstStyle>
            <a:lvl1pPr marL="0" indent="0">
              <a:buNone/>
              <a:defRPr sz="764"/>
            </a:lvl1pPr>
            <a:lvl2pPr>
              <a:buNone/>
              <a:defRPr sz="655"/>
            </a:lvl2pPr>
            <a:lvl3pPr>
              <a:buNone/>
              <a:defRPr sz="546"/>
            </a:lvl3pPr>
            <a:lvl4pPr>
              <a:buNone/>
              <a:defRPr sz="491"/>
            </a:lvl4pPr>
            <a:lvl5pPr>
              <a:buNone/>
              <a:defRPr sz="491"/>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39" y="218440"/>
            <a:ext cx="4089401" cy="4682491"/>
          </a:xfrm>
        </p:spPr>
        <p:txBody>
          <a:bodyPr/>
          <a:lstStyle>
            <a:lvl1pPr>
              <a:defRPr sz="1418"/>
            </a:lvl1pPr>
            <a:lvl2pPr>
              <a:defRPr sz="1309"/>
            </a:lvl2pPr>
            <a:lvl3pPr>
              <a:defRPr sz="1200"/>
            </a:lvl3pPr>
            <a:lvl4pPr>
              <a:defRPr sz="1091"/>
            </a:lvl4pPr>
            <a:lvl5pPr>
              <a:defRPr sz="982"/>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487680"/>
            <a:ext cx="4389120" cy="417830"/>
          </a:xfrm>
        </p:spPr>
        <p:txBody>
          <a:bodyPr lIns="45720" rIns="45720" bIns="0" anchor="b">
            <a:sp3d prstMaterial="softEdge"/>
          </a:bodyPr>
          <a:lstStyle>
            <a:lvl1pPr algn="ctr">
              <a:buNone/>
              <a:defRPr sz="1091" b="1"/>
            </a:lvl1pPr>
          </a:lstStyle>
          <a:p>
            <a:r>
              <a:rPr kumimoji="0" lang="en-US"/>
              <a:t>Click to edit Master title style</a:t>
            </a:r>
          </a:p>
        </p:txBody>
      </p:sp>
      <p:sp>
        <p:nvSpPr>
          <p:cNvPr id="3" name="Picture Placeholder 2"/>
          <p:cNvSpPr>
            <a:spLocks noGrp="1"/>
          </p:cNvSpPr>
          <p:nvPr>
            <p:ph type="pic" idx="1"/>
          </p:nvPr>
        </p:nvSpPr>
        <p:spPr>
          <a:xfrm>
            <a:off x="1463040" y="1465580"/>
            <a:ext cx="4389120" cy="31699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1746"/>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933429"/>
            <a:ext cx="4389120" cy="424282"/>
          </a:xfrm>
        </p:spPr>
        <p:txBody>
          <a:bodyPr lIns="45720" tIns="45720" rIns="45720" anchor="t"/>
          <a:lstStyle>
            <a:lvl1pPr marL="0" indent="0" algn="ctr">
              <a:buNone/>
              <a:defRPr sz="764"/>
            </a:lvl1pPr>
            <a:lvl2pPr>
              <a:defRPr sz="655"/>
            </a:lvl2pPr>
            <a:lvl3pPr>
              <a:defRPr sz="546"/>
            </a:lvl3pPr>
            <a:lvl4pPr>
              <a:defRPr sz="491"/>
            </a:lvl4pPr>
            <a:lvl5pPr>
              <a:defRPr sz="491"/>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219710"/>
            <a:ext cx="6583680" cy="914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1280160"/>
            <a:ext cx="6583680" cy="376732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5133342"/>
            <a:ext cx="1706880" cy="292100"/>
          </a:xfrm>
          <a:prstGeom prst="rect">
            <a:avLst/>
          </a:prstGeom>
        </p:spPr>
        <p:txBody>
          <a:bodyPr vert="horz" anchor="b"/>
          <a:lstStyle>
            <a:lvl1pPr algn="l" eaLnBrk="1" latinLnBrk="0" hangingPunct="1">
              <a:defRPr kumimoji="0" sz="655">
                <a:solidFill>
                  <a:schemeClr val="tx1">
                    <a:shade val="50000"/>
                  </a:schemeClr>
                </a:solidFill>
              </a:defRPr>
            </a:lvl1pPr>
          </a:lstStyle>
          <a:p>
            <a:fld id="{1D8BD707-D9CF-40AE-B4C6-C98DA3205C09}" type="datetimeFigureOut">
              <a:rPr lang="en-US" smtClean="0"/>
              <a:pPr/>
              <a:t>6/19/2024</a:t>
            </a:fld>
            <a:endParaRPr lang="en-US"/>
          </a:p>
        </p:txBody>
      </p:sp>
      <p:sp>
        <p:nvSpPr>
          <p:cNvPr id="3" name="Footer Placeholder 2"/>
          <p:cNvSpPr>
            <a:spLocks noGrp="1"/>
          </p:cNvSpPr>
          <p:nvPr>
            <p:ph type="ftr" sz="quarter" idx="3"/>
          </p:nvPr>
        </p:nvSpPr>
        <p:spPr>
          <a:xfrm>
            <a:off x="2499360" y="5133342"/>
            <a:ext cx="2316480" cy="292100"/>
          </a:xfrm>
          <a:prstGeom prst="rect">
            <a:avLst/>
          </a:prstGeom>
        </p:spPr>
        <p:txBody>
          <a:bodyPr vert="horz" anchor="b"/>
          <a:lstStyle>
            <a:lvl1pPr algn="ctr" eaLnBrk="1" latinLnBrk="0" hangingPunct="1">
              <a:defRPr kumimoji="0" sz="655">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5133342"/>
            <a:ext cx="609600" cy="292100"/>
          </a:xfrm>
          <a:prstGeom prst="rect">
            <a:avLst/>
          </a:prstGeom>
        </p:spPr>
        <p:txBody>
          <a:bodyPr vert="horz" lIns="0" rIns="0" anchor="b"/>
          <a:lstStyle>
            <a:lvl1pPr algn="r" eaLnBrk="1" latinLnBrk="0" hangingPunct="1">
              <a:defRPr kumimoji="0" sz="655">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2237"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299283" indent="-224462" algn="l" rtl="0" eaLnBrk="1" latinLnBrk="0" hangingPunct="1">
        <a:spcBef>
          <a:spcPct val="20000"/>
        </a:spcBef>
        <a:buClr>
          <a:schemeClr val="tx1">
            <a:shade val="95000"/>
          </a:schemeClr>
        </a:buClr>
        <a:buSzPct val="65000"/>
        <a:buFont typeface="Wingdings 2"/>
        <a:buChar char=""/>
        <a:defRPr kumimoji="0" sz="1527" kern="1200">
          <a:solidFill>
            <a:schemeClr val="tx1"/>
          </a:solidFill>
          <a:latin typeface="+mn-lt"/>
          <a:ea typeface="+mn-ea"/>
          <a:cs typeface="+mn-cs"/>
        </a:defRPr>
      </a:lvl1pPr>
      <a:lvl2pPr marL="473865" indent="-154630" algn="l" rtl="0" eaLnBrk="1" latinLnBrk="0" hangingPunct="1">
        <a:spcBef>
          <a:spcPct val="20000"/>
        </a:spcBef>
        <a:buClr>
          <a:schemeClr val="tx1"/>
        </a:buClr>
        <a:buSzPct val="80000"/>
        <a:buFont typeface="Wingdings 2"/>
        <a:buChar char=""/>
        <a:defRPr kumimoji="0" sz="1309" kern="1200">
          <a:solidFill>
            <a:schemeClr val="tx1"/>
          </a:solidFill>
          <a:latin typeface="+mn-lt"/>
          <a:ea typeface="+mn-ea"/>
          <a:cs typeface="+mn-cs"/>
        </a:defRPr>
      </a:lvl2pPr>
      <a:lvl3pPr marL="618518" indent="-124701" algn="l" rtl="0" eaLnBrk="1" latinLnBrk="0" hangingPunct="1">
        <a:spcBef>
          <a:spcPct val="20000"/>
        </a:spcBef>
        <a:buClr>
          <a:schemeClr val="tx1"/>
        </a:buClr>
        <a:buSzPct val="95000"/>
        <a:buFont typeface="Wingdings"/>
        <a:buChar char=""/>
        <a:defRPr kumimoji="0" sz="1200" kern="1200">
          <a:solidFill>
            <a:schemeClr val="tx1"/>
          </a:solidFill>
          <a:latin typeface="+mn-lt"/>
          <a:ea typeface="+mn-ea"/>
          <a:cs typeface="+mn-cs"/>
        </a:defRPr>
      </a:lvl3pPr>
      <a:lvl4pPr marL="738232" indent="-99761" algn="l" rtl="0" eaLnBrk="1" latinLnBrk="0" hangingPunct="1">
        <a:spcBef>
          <a:spcPct val="20000"/>
        </a:spcBef>
        <a:buClr>
          <a:schemeClr val="tx1"/>
        </a:buClr>
        <a:buSzPct val="100000"/>
        <a:buFont typeface="Wingdings 3"/>
        <a:buChar char=""/>
        <a:defRPr kumimoji="0" sz="1091" kern="1200">
          <a:solidFill>
            <a:schemeClr val="tx1"/>
          </a:solidFill>
          <a:latin typeface="+mn-lt"/>
          <a:ea typeface="+mn-ea"/>
          <a:cs typeface="+mn-cs"/>
        </a:defRPr>
      </a:lvl4pPr>
      <a:lvl5pPr marL="842981" indent="-99761" algn="l" rtl="0" eaLnBrk="1" latinLnBrk="0" hangingPunct="1">
        <a:spcBef>
          <a:spcPct val="20000"/>
        </a:spcBef>
        <a:buClr>
          <a:schemeClr val="tx1"/>
        </a:buClr>
        <a:buFont typeface="Wingdings 2"/>
        <a:buChar char=""/>
        <a:defRPr kumimoji="0" sz="1091" kern="1200">
          <a:solidFill>
            <a:schemeClr val="tx1"/>
          </a:solidFill>
          <a:latin typeface="+mn-lt"/>
          <a:ea typeface="+mn-ea"/>
          <a:cs typeface="+mn-cs"/>
        </a:defRPr>
      </a:lvl5pPr>
      <a:lvl6pPr marL="962694" indent="-99761" algn="l" rtl="0" eaLnBrk="1" latinLnBrk="0" hangingPunct="1">
        <a:spcBef>
          <a:spcPct val="20000"/>
        </a:spcBef>
        <a:buClr>
          <a:schemeClr val="tx1"/>
        </a:buClr>
        <a:buFont typeface="Wingdings 3"/>
        <a:buChar char=""/>
        <a:defRPr kumimoji="0" sz="982" kern="1200">
          <a:solidFill>
            <a:schemeClr val="tx1"/>
          </a:solidFill>
          <a:latin typeface="+mn-lt"/>
          <a:ea typeface="+mn-ea"/>
          <a:cs typeface="+mn-cs"/>
        </a:defRPr>
      </a:lvl6pPr>
      <a:lvl7pPr marL="1072431" indent="-99761" algn="l" rtl="0" eaLnBrk="1" latinLnBrk="0" hangingPunct="1">
        <a:spcBef>
          <a:spcPct val="20000"/>
        </a:spcBef>
        <a:buClr>
          <a:schemeClr val="tx1"/>
        </a:buClr>
        <a:buFont typeface="Wingdings 2"/>
        <a:buChar char=""/>
        <a:defRPr kumimoji="0" sz="873" kern="1200">
          <a:solidFill>
            <a:schemeClr val="tx1"/>
          </a:solidFill>
          <a:latin typeface="+mn-lt"/>
          <a:ea typeface="+mn-ea"/>
          <a:cs typeface="+mn-cs"/>
        </a:defRPr>
      </a:lvl7pPr>
      <a:lvl8pPr marL="1182168" indent="-99761" algn="l" rtl="0" eaLnBrk="1" latinLnBrk="0" hangingPunct="1">
        <a:spcBef>
          <a:spcPct val="20000"/>
        </a:spcBef>
        <a:buClr>
          <a:schemeClr val="tx1"/>
        </a:buClr>
        <a:buFont typeface="Wingdings 2"/>
        <a:buChar char=""/>
        <a:defRPr kumimoji="0" sz="764" kern="1200">
          <a:solidFill>
            <a:schemeClr val="tx1"/>
          </a:solidFill>
          <a:latin typeface="+mn-lt"/>
          <a:ea typeface="+mn-ea"/>
          <a:cs typeface="+mn-cs"/>
        </a:defRPr>
      </a:lvl8pPr>
      <a:lvl9pPr marL="1291905" indent="-99761" algn="l" rtl="0" eaLnBrk="1" latinLnBrk="0" hangingPunct="1">
        <a:spcBef>
          <a:spcPct val="20000"/>
        </a:spcBef>
        <a:buClr>
          <a:schemeClr val="tx1"/>
        </a:buClr>
        <a:buFont typeface="Wingdings 2"/>
        <a:buChar char=""/>
        <a:defRPr kumimoji="0" sz="764"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249403" algn="l" rtl="0" eaLnBrk="1" latinLnBrk="0" hangingPunct="1">
        <a:defRPr kumimoji="0" kern="1200">
          <a:solidFill>
            <a:schemeClr val="tx1"/>
          </a:solidFill>
          <a:latin typeface="+mn-lt"/>
          <a:ea typeface="+mn-ea"/>
          <a:cs typeface="+mn-cs"/>
        </a:defRPr>
      </a:lvl2pPr>
      <a:lvl3pPr marL="498805" algn="l" rtl="0" eaLnBrk="1" latinLnBrk="0" hangingPunct="1">
        <a:defRPr kumimoji="0" kern="1200">
          <a:solidFill>
            <a:schemeClr val="tx1"/>
          </a:solidFill>
          <a:latin typeface="+mn-lt"/>
          <a:ea typeface="+mn-ea"/>
          <a:cs typeface="+mn-cs"/>
        </a:defRPr>
      </a:lvl3pPr>
      <a:lvl4pPr marL="748208" algn="l" rtl="0" eaLnBrk="1" latinLnBrk="0" hangingPunct="1">
        <a:defRPr kumimoji="0" kern="1200">
          <a:solidFill>
            <a:schemeClr val="tx1"/>
          </a:solidFill>
          <a:latin typeface="+mn-lt"/>
          <a:ea typeface="+mn-ea"/>
          <a:cs typeface="+mn-cs"/>
        </a:defRPr>
      </a:lvl4pPr>
      <a:lvl5pPr marL="997610" algn="l" rtl="0" eaLnBrk="1" latinLnBrk="0" hangingPunct="1">
        <a:defRPr kumimoji="0" kern="1200">
          <a:solidFill>
            <a:schemeClr val="tx1"/>
          </a:solidFill>
          <a:latin typeface="+mn-lt"/>
          <a:ea typeface="+mn-ea"/>
          <a:cs typeface="+mn-cs"/>
        </a:defRPr>
      </a:lvl5pPr>
      <a:lvl6pPr marL="1247013" algn="l" rtl="0" eaLnBrk="1" latinLnBrk="0" hangingPunct="1">
        <a:defRPr kumimoji="0" kern="1200">
          <a:solidFill>
            <a:schemeClr val="tx1"/>
          </a:solidFill>
          <a:latin typeface="+mn-lt"/>
          <a:ea typeface="+mn-ea"/>
          <a:cs typeface="+mn-cs"/>
        </a:defRPr>
      </a:lvl6pPr>
      <a:lvl7pPr marL="1496416" algn="l" rtl="0" eaLnBrk="1" latinLnBrk="0" hangingPunct="1">
        <a:defRPr kumimoji="0" kern="1200">
          <a:solidFill>
            <a:schemeClr val="tx1"/>
          </a:solidFill>
          <a:latin typeface="+mn-lt"/>
          <a:ea typeface="+mn-ea"/>
          <a:cs typeface="+mn-cs"/>
        </a:defRPr>
      </a:lvl7pPr>
      <a:lvl8pPr marL="1745818" algn="l" rtl="0" eaLnBrk="1" latinLnBrk="0" hangingPunct="1">
        <a:defRPr kumimoji="0" kern="1200">
          <a:solidFill>
            <a:schemeClr val="tx1"/>
          </a:solidFill>
          <a:latin typeface="+mn-lt"/>
          <a:ea typeface="+mn-ea"/>
          <a:cs typeface="+mn-cs"/>
        </a:defRPr>
      </a:lvl8pPr>
      <a:lvl9pPr marL="1995221"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3.jpe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http://www.carolinacoastalteam.com/" TargetMode="External"/><Relationship Id="rId10" Type="http://schemas.openxmlformats.org/officeDocument/2006/relationships/image" Target="../media/image8.jpeg"/><Relationship Id="rId4" Type="http://schemas.openxmlformats.org/officeDocument/2006/relationships/hyperlink" Target="mailto:suzi.baldrick@carolinaone.com"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0" y="0"/>
            <a:ext cx="5867400" cy="3295159"/>
          </a:xfrm>
          <a:prstGeom prst="rect">
            <a:avLst/>
          </a:prstGeom>
          <a:ln w="6350">
            <a:noFill/>
          </a:ln>
          <a:effectLst/>
        </p:spPr>
      </p:pic>
      <p:sp>
        <p:nvSpPr>
          <p:cNvPr id="21" name="Rectangle 20"/>
          <p:cNvSpPr/>
          <p:nvPr/>
        </p:nvSpPr>
        <p:spPr>
          <a:xfrm>
            <a:off x="1537856" y="4870569"/>
            <a:ext cx="4239490" cy="615831"/>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4"/>
          </a:p>
        </p:txBody>
      </p:sp>
      <p:sp>
        <p:nvSpPr>
          <p:cNvPr id="2" name="Title 1"/>
          <p:cNvSpPr>
            <a:spLocks noGrp="1"/>
          </p:cNvSpPr>
          <p:nvPr>
            <p:ph type="ctrTitle"/>
          </p:nvPr>
        </p:nvSpPr>
        <p:spPr>
          <a:xfrm>
            <a:off x="0" y="2715137"/>
            <a:ext cx="5867400" cy="569387"/>
          </a:xfrm>
        </p:spPr>
        <p:txBody>
          <a:bodyPr anchor="t">
            <a:noAutofit/>
            <a:scene3d>
              <a:camera prst="orthographicFront"/>
              <a:lightRig rig="soft" dir="t">
                <a:rot lat="0" lon="0" rev="17220000"/>
              </a:lightRig>
            </a:scene3d>
            <a:sp3d prstMaterial="softEdge"/>
          </a:bodyPr>
          <a:lstStyle/>
          <a:p>
            <a:r>
              <a:rPr lang="en-US" sz="1527" cap="none" dirty="0">
                <a:ln w="3175" cmpd="sng">
                  <a:noFill/>
                  <a:prstDash val="solid"/>
                </a:ln>
                <a:solidFill>
                  <a:schemeClr val="bg1"/>
                </a:solidFill>
                <a:effectLst/>
                <a:latin typeface="Century Gothic" panose="020B0502020202020204" pitchFamily="34" charset="0"/>
              </a:rPr>
              <a:t>1125 </a:t>
            </a:r>
            <a:r>
              <a:rPr lang="en-US" sz="1527" cap="none" dirty="0" err="1">
                <a:ln w="3175" cmpd="sng">
                  <a:noFill/>
                  <a:prstDash val="solid"/>
                </a:ln>
                <a:solidFill>
                  <a:schemeClr val="bg1"/>
                </a:solidFill>
                <a:effectLst/>
                <a:latin typeface="Century Gothic" panose="020B0502020202020204" pitchFamily="34" charset="0"/>
              </a:rPr>
              <a:t>Hitchfield</a:t>
            </a:r>
            <a:r>
              <a:rPr lang="en-US" sz="1527" cap="none" dirty="0">
                <a:ln w="3175" cmpd="sng">
                  <a:noFill/>
                  <a:prstDash val="solid"/>
                </a:ln>
                <a:solidFill>
                  <a:schemeClr val="bg1"/>
                </a:solidFill>
                <a:effectLst/>
                <a:latin typeface="Century Gothic" panose="020B0502020202020204" pitchFamily="34" charset="0"/>
              </a:rPr>
              <a:t> Lane</a:t>
            </a:r>
            <a:br>
              <a:rPr lang="en-US" sz="1309" cap="none" dirty="0">
                <a:ln w="10541" cmpd="sng">
                  <a:noFill/>
                  <a:prstDash val="solid"/>
                </a:ln>
                <a:solidFill>
                  <a:schemeClr val="bg1"/>
                </a:solidFill>
                <a:effectLst/>
                <a:latin typeface="Century Gothic" panose="020B0502020202020204" pitchFamily="34" charset="0"/>
              </a:rPr>
            </a:br>
            <a:r>
              <a:rPr lang="en-US" sz="982" cap="none" dirty="0">
                <a:ln w="10541" cmpd="sng">
                  <a:noFill/>
                  <a:prstDash val="solid"/>
                </a:ln>
                <a:solidFill>
                  <a:schemeClr val="bg1"/>
                </a:solidFill>
                <a:effectLst/>
                <a:latin typeface="Century Gothic" panose="020B0502020202020204" pitchFamily="34" charset="0"/>
              </a:rPr>
              <a:t>Cedar Plantation | Awendaw, SC 29429</a:t>
            </a:r>
            <a:br>
              <a:rPr lang="en-US" sz="982" cap="none" dirty="0">
                <a:ln w="10541" cmpd="sng">
                  <a:noFill/>
                  <a:prstDash val="solid"/>
                </a:ln>
                <a:solidFill>
                  <a:schemeClr val="bg1"/>
                </a:solidFill>
                <a:effectLst/>
                <a:latin typeface="Century Gothic" panose="020B0502020202020204" pitchFamily="34" charset="0"/>
              </a:rPr>
            </a:br>
            <a:r>
              <a:rPr lang="en-US" sz="982" cap="none" dirty="0">
                <a:ln w="10541" cmpd="sng">
                  <a:noFill/>
                  <a:prstDash val="solid"/>
                </a:ln>
                <a:solidFill>
                  <a:schemeClr val="bg1"/>
                </a:solidFill>
                <a:effectLst/>
                <a:latin typeface="Century Gothic" panose="020B0502020202020204" pitchFamily="34" charset="0"/>
              </a:rPr>
              <a:t>MLS# 24015516 | $909,400</a:t>
            </a:r>
            <a:endParaRPr lang="en-US" sz="764" i="1" cap="none" dirty="0">
              <a:ln w="10541" cmpd="sng">
                <a:noFill/>
                <a:prstDash val="solid"/>
              </a:ln>
              <a:solidFill>
                <a:schemeClr val="bg1"/>
              </a:solidFill>
              <a:effectLst/>
              <a:highlight>
                <a:srgbClr val="FFFF00"/>
              </a:highligh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4914941"/>
            <a:ext cx="411450" cy="571459"/>
          </a:xfrm>
          <a:prstGeom prst="rect">
            <a:avLst/>
          </a:prstGeom>
        </p:spPr>
      </p:pic>
      <p:sp>
        <p:nvSpPr>
          <p:cNvPr id="17" name="Rectangle 16"/>
          <p:cNvSpPr/>
          <p:nvPr/>
        </p:nvSpPr>
        <p:spPr>
          <a:xfrm>
            <a:off x="1544579" y="4896623"/>
            <a:ext cx="4239490" cy="569387"/>
          </a:xfrm>
          <a:prstGeom prst="rect">
            <a:avLst/>
          </a:prstGeom>
        </p:spPr>
        <p:txBody>
          <a:bodyPr wrap="square">
            <a:spAutoFit/>
          </a:bodyPr>
          <a:lstStyle/>
          <a:p>
            <a:pPr algn="ctr"/>
            <a:r>
              <a:rPr lang="en-US" sz="1000" dirty="0">
                <a:solidFill>
                  <a:srgbClr val="10253F"/>
                </a:solidFill>
                <a:latin typeface="Century Gothic" panose="020B0502020202020204" pitchFamily="34" charset="0"/>
              </a:rPr>
              <a:t>Suzi Baldrick</a:t>
            </a:r>
            <a:br>
              <a:rPr lang="en-US" sz="1000" dirty="0">
                <a:solidFill>
                  <a:srgbClr val="10253F"/>
                </a:solidFill>
                <a:latin typeface="Century Gothic" panose="020B0502020202020204" pitchFamily="34" charset="0"/>
              </a:rPr>
            </a:br>
            <a:r>
              <a:rPr lang="en-US" sz="700" dirty="0">
                <a:solidFill>
                  <a:srgbClr val="10253F"/>
                </a:solidFill>
                <a:latin typeface="Century Gothic" panose="020B0502020202020204" pitchFamily="34" charset="0"/>
              </a:rPr>
              <a:t>Mobile 843-442-3149</a:t>
            </a:r>
          </a:p>
          <a:p>
            <a:pPr algn="ctr"/>
            <a:r>
              <a:rPr lang="en-US" sz="700" dirty="0">
                <a:solidFill>
                  <a:srgbClr val="10253F"/>
                </a:solidFill>
                <a:latin typeface="Century Gothic" panose="020B0502020202020204" pitchFamily="34" charset="0"/>
                <a:hlinkClick r:id="rId4"/>
              </a:rPr>
              <a:t>suzi.baldrick@carolinaone.com</a:t>
            </a:r>
            <a:r>
              <a:rPr lang="en-US" sz="700" dirty="0">
                <a:solidFill>
                  <a:srgbClr val="10253F"/>
                </a:solidFill>
                <a:latin typeface="Century Gothic" panose="020B0502020202020204" pitchFamily="34" charset="0"/>
              </a:rPr>
              <a:t> </a:t>
            </a:r>
          </a:p>
          <a:p>
            <a:pPr algn="ctr"/>
            <a:r>
              <a:rPr lang="en-US" sz="700" dirty="0">
                <a:solidFill>
                  <a:srgbClr val="10253F"/>
                </a:solidFill>
                <a:latin typeface="Century Gothic" panose="020B0502020202020204" pitchFamily="34" charset="0"/>
                <a:hlinkClick r:id="rId5"/>
              </a:rPr>
              <a:t>www.CarolinaCoastalTeam.com</a:t>
            </a:r>
            <a:r>
              <a:rPr lang="en-US" sz="700" dirty="0">
                <a:solidFill>
                  <a:srgbClr val="10253F"/>
                </a:solidFill>
                <a:latin typeface="Century Gothic" panose="020B0502020202020204" pitchFamily="34" charset="0"/>
              </a:rPr>
              <a:t> </a:t>
            </a:r>
          </a:p>
        </p:txBody>
      </p:sp>
      <p:grpSp>
        <p:nvGrpSpPr>
          <p:cNvPr id="24" name="Group 23"/>
          <p:cNvGrpSpPr/>
          <p:nvPr/>
        </p:nvGrpSpPr>
        <p:grpSpPr>
          <a:xfrm>
            <a:off x="6483927" y="4904414"/>
            <a:ext cx="831273" cy="598014"/>
            <a:chOff x="0" y="9037683"/>
            <a:chExt cx="1524000" cy="1096358"/>
          </a:xfrm>
        </p:grpSpPr>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7"/>
              <a:ext cx="1524000" cy="600464"/>
            </a:xfrm>
            <a:prstGeom prst="rect">
              <a:avLst/>
            </a:prstGeom>
          </p:spPr>
          <p:txBody>
            <a:bodyPr wrap="square">
              <a:spAutoFit/>
            </a:bodyPr>
            <a:lstStyle/>
            <a:p>
              <a:pPr algn="ctr"/>
              <a:r>
                <a:rPr lang="en-US" sz="382" dirty="0">
                  <a:solidFill>
                    <a:srgbClr val="10253F"/>
                  </a:solidFill>
                  <a:latin typeface="Century Gothic" panose="020B0502020202020204" pitchFamily="34" charset="0"/>
                </a:rPr>
                <a:t>Carolina Coastal Group</a:t>
              </a:r>
              <a:br>
                <a:rPr lang="en-US" sz="382" dirty="0">
                  <a:solidFill>
                    <a:srgbClr val="10253F"/>
                  </a:solidFill>
                  <a:latin typeface="Century Gothic" panose="020B0502020202020204" pitchFamily="34" charset="0"/>
                </a:rPr>
              </a:br>
              <a:r>
                <a:rPr lang="en-US" sz="382" dirty="0">
                  <a:solidFill>
                    <a:srgbClr val="10253F"/>
                  </a:solidFill>
                  <a:latin typeface="Century Gothic" panose="020B0502020202020204" pitchFamily="34" charset="0"/>
                </a:rPr>
                <a:t>Carolina One Real Estate</a:t>
              </a:r>
            </a:p>
            <a:p>
              <a:pPr algn="ctr"/>
              <a:r>
                <a:rPr lang="en-US" sz="382" dirty="0">
                  <a:solidFill>
                    <a:srgbClr val="10253F"/>
                  </a:solidFill>
                  <a:latin typeface="Century Gothic" panose="020B0502020202020204" pitchFamily="34" charset="0"/>
                </a:rPr>
                <a:t>1503 Palm Blvd</a:t>
              </a:r>
            </a:p>
            <a:p>
              <a:pPr algn="ctr"/>
              <a:r>
                <a:rPr lang="en-US" sz="382" dirty="0">
                  <a:solidFill>
                    <a:srgbClr val="10253F"/>
                  </a:solidFill>
                  <a:latin typeface="Century Gothic" panose="020B0502020202020204" pitchFamily="34" charset="0"/>
                </a:rPr>
                <a:t>Isle of Palms, SC 29451-2280</a:t>
              </a:r>
            </a:p>
          </p:txBody>
        </p:sp>
      </p:grpSp>
      <p:sp>
        <p:nvSpPr>
          <p:cNvPr id="30" name="Rectangle 29"/>
          <p:cNvSpPr/>
          <p:nvPr/>
        </p:nvSpPr>
        <p:spPr>
          <a:xfrm>
            <a:off x="0" y="-83127"/>
            <a:ext cx="5867400" cy="595997"/>
          </a:xfrm>
          <a:prstGeom prst="rect">
            <a:avLst/>
          </a:prstGeom>
          <a:noFill/>
        </p:spPr>
        <p:txBody>
          <a:bodyPr wrap="square">
            <a:spAutoFit/>
          </a:bodyPr>
          <a:lstStyle/>
          <a:p>
            <a:pPr algn="ctr"/>
            <a:r>
              <a:rPr lang="en-US" sz="3273" dirty="0">
                <a:ln w="3175">
                  <a:noFill/>
                </a:ln>
                <a:solidFill>
                  <a:schemeClr val="bg1"/>
                </a:solidFill>
                <a:latin typeface="Rastanty Cortez" panose="02000506000000020003" pitchFamily="2" charset="0"/>
              </a:rPr>
              <a:t>Looking for the perfect escape from the city?</a:t>
            </a:r>
          </a:p>
        </p:txBody>
      </p:sp>
      <p:sp>
        <p:nvSpPr>
          <p:cNvPr id="4" name="Rectangle 3">
            <a:extLst>
              <a:ext uri="{FF2B5EF4-FFF2-40B4-BE49-F238E27FC236}">
                <a16:creationId xmlns:a16="http://schemas.microsoft.com/office/drawing/2014/main" id="{BD5F38D1-3C09-476C-9544-C12C023A5A70}"/>
              </a:ext>
            </a:extLst>
          </p:cNvPr>
          <p:cNvSpPr/>
          <p:nvPr/>
        </p:nvSpPr>
        <p:spPr>
          <a:xfrm>
            <a:off x="7598379" y="1138095"/>
            <a:ext cx="1754006" cy="293798"/>
          </a:xfrm>
          <a:prstGeom prst="rect">
            <a:avLst/>
          </a:prstGeom>
        </p:spPr>
        <p:txBody>
          <a:bodyPr wrap="none">
            <a:spAutoFit/>
          </a:bodyPr>
          <a:lstStyle/>
          <a:p>
            <a:r>
              <a:rPr lang="en-US" sz="1309" b="1" dirty="0">
                <a:ln w="10541" cmpd="sng">
                  <a:noFill/>
                  <a:prstDash val="solid"/>
                </a:ln>
                <a:solidFill>
                  <a:srgbClr val="FF0000"/>
                </a:solidFill>
                <a:effectLst>
                  <a:outerShdw blurRad="50800" dist="38100" dir="2700000" algn="tl" rotWithShape="0">
                    <a:prstClr val="black">
                      <a:alpha val="40000"/>
                    </a:prstClr>
                  </a:outerShdw>
                </a:effectLst>
                <a:highlight>
                  <a:srgbClr val="FFFF00"/>
                </a:highlight>
                <a:latin typeface="Century Gothic" panose="020B0502020202020204" pitchFamily="34" charset="0"/>
              </a:rPr>
              <a:t>OWNER MOTIVATED</a:t>
            </a:r>
            <a:endParaRPr lang="en-US" sz="1309" b="1" dirty="0">
              <a:solidFill>
                <a:srgbClr val="FF0000"/>
              </a:solidFill>
              <a:effectLst>
                <a:outerShdw blurRad="50800" dist="38100" dir="2700000" algn="tl" rotWithShape="0">
                  <a:prstClr val="black">
                    <a:alpha val="40000"/>
                  </a:prstClr>
                </a:outerShdw>
              </a:effectLst>
              <a:highlight>
                <a:srgbClr val="FFFF00"/>
              </a:highlight>
            </a:endParaRPr>
          </a:p>
        </p:txBody>
      </p:sp>
      <p:pic>
        <p:nvPicPr>
          <p:cNvPr id="23" name="Picture 22" descr="A view of the shower&#10;&#10;Description automatically generated">
            <a:extLst>
              <a:ext uri="{FF2B5EF4-FFF2-40B4-BE49-F238E27FC236}">
                <a16:creationId xmlns:a16="http://schemas.microsoft.com/office/drawing/2014/main" id="{FC918EC7-9B26-4E86-98F0-724B68642A7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869054" y="428985"/>
            <a:ext cx="748145" cy="1120817"/>
          </a:xfrm>
          <a:prstGeom prst="rect">
            <a:avLst/>
          </a:prstGeom>
        </p:spPr>
      </p:pic>
      <p:pic>
        <p:nvPicPr>
          <p:cNvPr id="37" name="Picture 36" descr="A picture containing brick, person, floor, painted&#10;&#10;Description automatically generated">
            <a:extLst>
              <a:ext uri="{FF2B5EF4-FFF2-40B4-BE49-F238E27FC236}">
                <a16:creationId xmlns:a16="http://schemas.microsoft.com/office/drawing/2014/main" id="{8004F2E9-8A28-47D6-8391-EAF345A0102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876452" y="2362200"/>
            <a:ext cx="748145" cy="499180"/>
          </a:xfrm>
          <a:prstGeom prst="rect">
            <a:avLst/>
          </a:prstGeom>
        </p:spPr>
      </p:pic>
      <p:pic>
        <p:nvPicPr>
          <p:cNvPr id="5" name="Picture 4" descr="A deck with a white railing and trees in the background&#10;&#10;Description automatically generated">
            <a:extLst>
              <a:ext uri="{FF2B5EF4-FFF2-40B4-BE49-F238E27FC236}">
                <a16:creationId xmlns:a16="http://schemas.microsoft.com/office/drawing/2014/main" id="{EC3234A0-AFDC-DBCC-3D85-CC2AFFCA8F7C}"/>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3923532"/>
            <a:ext cx="1371600" cy="914400"/>
          </a:xfrm>
          <a:prstGeom prst="rect">
            <a:avLst/>
          </a:prstGeom>
        </p:spPr>
      </p:pic>
      <p:pic>
        <p:nvPicPr>
          <p:cNvPr id="8" name="Picture 7" descr="A house surrounded by trees&#10;&#10;Description automatically generated">
            <a:extLst>
              <a:ext uri="{FF2B5EF4-FFF2-40B4-BE49-F238E27FC236}">
                <a16:creationId xmlns:a16="http://schemas.microsoft.com/office/drawing/2014/main" id="{4DC36DAF-3ADE-E9B6-645C-6F6B877A85AB}"/>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116779" y="3124200"/>
            <a:ext cx="1828800" cy="1027258"/>
          </a:xfrm>
          <a:prstGeom prst="rect">
            <a:avLst/>
          </a:prstGeom>
        </p:spPr>
      </p:pic>
      <p:pic>
        <p:nvPicPr>
          <p:cNvPr id="11" name="Picture 10" descr="A room with a wood floor and a ceiling fan&#10;&#10;Description automatically generated">
            <a:extLst>
              <a:ext uri="{FF2B5EF4-FFF2-40B4-BE49-F238E27FC236}">
                <a16:creationId xmlns:a16="http://schemas.microsoft.com/office/drawing/2014/main" id="{552AE7CD-C0B7-72D9-50F9-89146CCCF8A6}"/>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943600" y="1961766"/>
            <a:ext cx="1371600" cy="914400"/>
          </a:xfrm>
          <a:prstGeom prst="rect">
            <a:avLst/>
          </a:prstGeom>
        </p:spPr>
      </p:pic>
      <p:pic>
        <p:nvPicPr>
          <p:cNvPr id="13" name="Picture 12" descr="A bathroom with a tub and cabinets&#10;&#10;Description automatically generated">
            <a:extLst>
              <a:ext uri="{FF2B5EF4-FFF2-40B4-BE49-F238E27FC236}">
                <a16:creationId xmlns:a16="http://schemas.microsoft.com/office/drawing/2014/main" id="{D218F208-15F3-EAEB-75A7-47EE02CFCCED}"/>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943600" y="2942649"/>
            <a:ext cx="1371600" cy="914400"/>
          </a:xfrm>
          <a:prstGeom prst="rect">
            <a:avLst/>
          </a:prstGeom>
        </p:spPr>
      </p:pic>
      <p:pic>
        <p:nvPicPr>
          <p:cNvPr id="19" name="Picture 18" descr="A room with a fireplace and stairs&#10;&#10;Description automatically generated">
            <a:extLst>
              <a:ext uri="{FF2B5EF4-FFF2-40B4-BE49-F238E27FC236}">
                <a16:creationId xmlns:a16="http://schemas.microsoft.com/office/drawing/2014/main" id="{66C0B075-D521-12B1-60DF-B325DD93C877}"/>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3600" y="0"/>
            <a:ext cx="1371600" cy="914400"/>
          </a:xfrm>
          <a:prstGeom prst="rect">
            <a:avLst/>
          </a:prstGeom>
        </p:spPr>
      </p:pic>
      <p:pic>
        <p:nvPicPr>
          <p:cNvPr id="22" name="Picture 21" descr="A kitchen with a large island&#10;&#10;Description automatically generated">
            <a:extLst>
              <a:ext uri="{FF2B5EF4-FFF2-40B4-BE49-F238E27FC236}">
                <a16:creationId xmlns:a16="http://schemas.microsoft.com/office/drawing/2014/main" id="{A43F2533-E284-8702-AFE9-43F252B3F3E6}"/>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43600" y="980883"/>
            <a:ext cx="1371600" cy="914400"/>
          </a:xfrm>
          <a:prstGeom prst="rect">
            <a:avLst/>
          </a:prstGeom>
        </p:spPr>
      </p:pic>
      <p:sp>
        <p:nvSpPr>
          <p:cNvPr id="26" name="TextBox 25">
            <a:extLst>
              <a:ext uri="{FF2B5EF4-FFF2-40B4-BE49-F238E27FC236}">
                <a16:creationId xmlns:a16="http://schemas.microsoft.com/office/drawing/2014/main" id="{6A7C5A89-D42A-B4D4-2609-BFCF872F280D}"/>
              </a:ext>
            </a:extLst>
          </p:cNvPr>
          <p:cNvSpPr txBox="1"/>
          <p:nvPr/>
        </p:nvSpPr>
        <p:spPr>
          <a:xfrm>
            <a:off x="0" y="3381775"/>
            <a:ext cx="5867400" cy="1446550"/>
          </a:xfrm>
          <a:prstGeom prst="rect">
            <a:avLst/>
          </a:prstGeom>
          <a:noFill/>
        </p:spPr>
        <p:txBody>
          <a:bodyPr wrap="square">
            <a:spAutoFit/>
          </a:bodyPr>
          <a:lstStyle/>
          <a:p>
            <a:r>
              <a:rPr lang="en-US" sz="550" dirty="0">
                <a:latin typeface="Century Gothic" panose="020B0502020202020204" pitchFamily="34" charset="0"/>
              </a:rPr>
              <a:t>Charm meets convenience in this custom-built home located in quaint ''Cedar Plantation'' in Awendaw. This quiet coastal town is nestled along the Francis Marion forest offering an abundance of outdoor experiences including the Awendaw Green Barn Jams at Seewee Outpost, Charleston Adventure Forest/Zipline, SC Surf Soccer fields, Buck Hall Recreation Area/boat ramp, Garris Landing Public Boat Ramp, Bulls Island Ferry, Twin Ponds Rifle Range, Center for Birds of Prey, and the town's Annual Blue Crab Festival. As a builder's personal home (by </a:t>
            </a:r>
            <a:r>
              <a:rPr lang="en-US" sz="550" dirty="0" err="1">
                <a:latin typeface="Century Gothic" panose="020B0502020202020204" pitchFamily="34" charset="0"/>
              </a:rPr>
              <a:t>TightLines</a:t>
            </a:r>
            <a:r>
              <a:rPr lang="en-US" sz="550" dirty="0">
                <a:latin typeface="Century Gothic" panose="020B0502020202020204" pitchFamily="34" charset="0"/>
              </a:rPr>
              <a:t> Construction), there are many features that make this property a truly unique home reflecting style and attention to detail.</a:t>
            </a:r>
          </a:p>
          <a:p>
            <a:r>
              <a:rPr lang="en-US" sz="550" dirty="0">
                <a:latin typeface="Century Gothic" panose="020B0502020202020204" pitchFamily="34" charset="0"/>
              </a:rPr>
              <a:t>The exposed rafters tails and metal roof contribute to the architectural character of this amazing Lowcountry abode. Wide-plank European white oak floors, custom high-end trim throughout and freshly painted interior show off a sun-filled open concept living space as you enter. Custom millwork cabinets and appealing backsplash dominate the chef's kitchen with plentiful storage, a gas cooktop surrounded by the butcher block island, stainless steel appliances, and an uninterrupted view of the pond. The focal point of the living room is the functional fireplace complemented by the floor-to-ceiling tile surround. Enjoy the ease of the primary suite on the first floor offering dual closets, dual sinks with a storage tower in between, gorgeous walk-in tiled shower, and large separate tub. Down the short hall is a Murphy door closet under the stairs, powder room, hall closet, laundry room and flex space. Just beyond the sliding glass door is a fabulous deck that steps down to a salt-finished concrete/brick patio large enough for multiple grills and entertaining with the gleaming pond as your backdrop. Catch the delightful breeze with a good book while relaxing on the generous front porch or back deck. Upstairs are two sizable bedrooms as well as a spacious full bathroom off of a small sitting area offering convenience and style for family and guests. The detached garage provides an enormous space, whether it's for your vehicles, workshop, boat, golf cart or your personal gym. If more storage is needed, head up the stairs to 550 square feet of additional unfinished space!</a:t>
            </a:r>
          </a:p>
          <a:p>
            <a:r>
              <a:rPr lang="en-US" sz="550" dirty="0">
                <a:latin typeface="Century Gothic" panose="020B0502020202020204" pitchFamily="34" charset="0"/>
              </a:rPr>
              <a:t>Perfect location for fun year-round with everything the area has to offer - downtown Charleston less than 30 miles away - Isle of Palms beach less than 15 miles away!</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580</TotalTime>
  <Words>497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Rastanty Cortez</vt:lpstr>
      <vt:lpstr>Wingdings</vt:lpstr>
      <vt:lpstr>Wingdings 2</vt:lpstr>
      <vt:lpstr>Wingdings 3</vt:lpstr>
      <vt:lpstr>Apex</vt:lpstr>
      <vt:lpstr>1125 Hitchfield Lane Cedar Plantation | Awendaw, SC 29429 MLS# 24015516 | $909,400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104</cp:revision>
  <dcterms:created xsi:type="dcterms:W3CDTF">2006-08-16T00:00:00Z</dcterms:created>
  <dcterms:modified xsi:type="dcterms:W3CDTF">2024-06-19T13:44:46Z</dcterms:modified>
</cp:coreProperties>
</file>