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</p:sldIdLst>
  <p:sldSz cx="7315200" cy="9144000"/>
  <p:notesSz cx="6858000" cy="9144000"/>
  <p:embeddedFontLst>
    <p:embeddedFont>
      <p:font typeface="Book Antiqua" panose="02040602050305030304" pitchFamily="18" charset="0"/>
      <p:regular r:id="rId3"/>
      <p:bold r:id="rId4"/>
      <p:italic r:id="rId5"/>
      <p:boldItalic r:id="rId6"/>
    </p:embeddedFont>
    <p:embeddedFont>
      <p:font typeface="Century Gothic" panose="020B0502020202020204" pitchFamily="34" charset="0"/>
      <p:regular r:id="rId7"/>
      <p:bold r:id="rId8"/>
      <p:italic r:id="rId9"/>
      <p:boldItalic r:id="rId10"/>
    </p:embeddedFont>
    <p:embeddedFont>
      <p:font typeface="Lucida Sans" panose="020B0602030504020204" pitchFamily="34" charset="0"/>
      <p:regular r:id="rId11"/>
      <p:bold r:id="rId12"/>
      <p:italic r:id="rId13"/>
      <p:boldItalic r:id="rId14"/>
    </p:embeddedFont>
    <p:embeddedFont>
      <p:font typeface="Rastanty Cortez" panose="02000506000000020003" pitchFamily="2" charset="0"/>
      <p:regular r:id="rId15"/>
    </p:embeddedFont>
    <p:embeddedFont>
      <p:font typeface="Wingdings 2" panose="05020102010507070707" pitchFamily="18" charset="2"/>
      <p:regular r:id="rId16"/>
    </p:embeddedFont>
    <p:embeddedFont>
      <p:font typeface="Wingdings 3" panose="05040102010807070707" pitchFamily="18" charset="2"/>
      <p:regular r:id="rId17"/>
    </p:embeddedFont>
  </p:embeddedFontLst>
  <p:defaultTextStyle>
    <a:defPPr>
      <a:defRPr lang="en-US"/>
    </a:defPPr>
    <a:lvl1pPr marL="0" algn="l" defTabSz="69493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7467" algn="l" defTabSz="69493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94935" algn="l" defTabSz="69493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42402" algn="l" defTabSz="69493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89870" algn="l" defTabSz="69493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37337" algn="l" defTabSz="69493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84804" algn="l" defTabSz="69493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32272" algn="l" defTabSz="69493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79739" algn="l" defTabSz="69493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253F"/>
    <a:srgbClr val="79B8F9"/>
    <a:srgbClr val="79B8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330" autoAdjust="0"/>
    <p:restoredTop sz="94660"/>
  </p:normalViewPr>
  <p:slideViewPr>
    <p:cSldViewPr>
      <p:cViewPr varScale="1">
        <p:scale>
          <a:sx n="63" d="100"/>
          <a:sy n="63" d="100"/>
        </p:scale>
        <p:origin x="2902" y="38"/>
      </p:cViewPr>
      <p:guideLst>
        <p:guide orient="horz" pos="2880"/>
        <p:guide pos="230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18" Type="http://schemas.openxmlformats.org/officeDocument/2006/relationships/presProps" Target="presProps.xml"/><Relationship Id="rId3" Type="http://schemas.openxmlformats.org/officeDocument/2006/relationships/font" Target="fonts/font1.fntdata"/><Relationship Id="rId21" Type="http://schemas.openxmlformats.org/officeDocument/2006/relationships/tableStyles" Target="tableStyles.xml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font" Target="fonts/font14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font" Target="fonts/font13.fntdata"/><Relationship Id="rId10" Type="http://schemas.openxmlformats.org/officeDocument/2006/relationships/font" Target="fonts/font8.fntdata"/><Relationship Id="rId19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font" Target="fonts/font1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37625" y="1828800"/>
            <a:ext cx="6583680" cy="24384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363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097280" y="4442263"/>
            <a:ext cx="512064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15680" indent="0" algn="ctr">
              <a:buNone/>
            </a:lvl2pPr>
            <a:lvl3pPr marL="831358" indent="0" algn="ctr">
              <a:buNone/>
            </a:lvl3pPr>
            <a:lvl4pPr marL="1247038" indent="0" algn="ctr">
              <a:buNone/>
            </a:lvl4pPr>
            <a:lvl5pPr marL="1662717" indent="0" algn="ctr">
              <a:buNone/>
            </a:lvl5pPr>
            <a:lvl6pPr marL="2078397" indent="0" algn="ctr">
              <a:buNone/>
            </a:lvl6pPr>
            <a:lvl7pPr marL="2494077" indent="0" algn="ctr">
              <a:buNone/>
            </a:lvl7pPr>
            <a:lvl8pPr marL="2909755" indent="0" algn="ctr">
              <a:buNone/>
            </a:lvl8pPr>
            <a:lvl9pPr marL="3325435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03520" y="366187"/>
            <a:ext cx="1645920" cy="780203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5760" y="366187"/>
            <a:ext cx="4815840" cy="780203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160" y="812800"/>
            <a:ext cx="5669280" cy="24384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363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0160" y="3343716"/>
            <a:ext cx="5669280" cy="2012948"/>
          </a:xfrm>
        </p:spPr>
        <p:txBody>
          <a:bodyPr anchor="t"/>
          <a:lstStyle>
            <a:lvl1pPr marL="66508" indent="0" algn="l">
              <a:buNone/>
              <a:defRPr sz="1818">
                <a:solidFill>
                  <a:schemeClr val="tx1"/>
                </a:solidFill>
              </a:defRPr>
            </a:lvl1pPr>
            <a:lvl2pPr>
              <a:buNone/>
              <a:defRPr sz="1637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455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273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273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39840" y="8555570"/>
            <a:ext cx="609600" cy="486833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60" y="2133603"/>
            <a:ext cx="3230880" cy="6034617"/>
          </a:xfrm>
        </p:spPr>
        <p:txBody>
          <a:bodyPr/>
          <a:lstStyle>
            <a:lvl1pPr>
              <a:defRPr sz="2363"/>
            </a:lvl1pPr>
            <a:lvl2pPr>
              <a:defRPr sz="2182"/>
            </a:lvl2pPr>
            <a:lvl3pPr>
              <a:defRPr sz="1818"/>
            </a:lvl3pPr>
            <a:lvl4pPr>
              <a:defRPr sz="1637"/>
            </a:lvl4pPr>
            <a:lvl5pPr>
              <a:defRPr sz="1637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18560" y="2133603"/>
            <a:ext cx="3230880" cy="6034617"/>
          </a:xfrm>
        </p:spPr>
        <p:txBody>
          <a:bodyPr/>
          <a:lstStyle>
            <a:lvl1pPr>
              <a:defRPr sz="2363"/>
            </a:lvl1pPr>
            <a:lvl2pPr>
              <a:defRPr sz="2182"/>
            </a:lvl2pPr>
            <a:lvl3pPr>
              <a:defRPr sz="1818"/>
            </a:lvl3pPr>
            <a:lvl4pPr>
              <a:defRPr sz="1637"/>
            </a:lvl4pPr>
            <a:lvl5pPr>
              <a:defRPr sz="1637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364067"/>
            <a:ext cx="6583680" cy="1524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2" y="2046819"/>
            <a:ext cx="3232149" cy="1001183"/>
          </a:xfrm>
        </p:spPr>
        <p:txBody>
          <a:bodyPr anchor="ctr"/>
          <a:lstStyle>
            <a:lvl1pPr marL="0" indent="0">
              <a:buNone/>
              <a:defRPr sz="2182" b="0" cap="all" baseline="0">
                <a:solidFill>
                  <a:schemeClr val="tx1"/>
                </a:solidFill>
              </a:defRPr>
            </a:lvl1pPr>
            <a:lvl2pPr>
              <a:buNone/>
              <a:defRPr sz="1818" b="1"/>
            </a:lvl2pPr>
            <a:lvl3pPr>
              <a:buNone/>
              <a:defRPr sz="1637" b="1"/>
            </a:lvl3pPr>
            <a:lvl4pPr>
              <a:buNone/>
              <a:defRPr sz="1455" b="1"/>
            </a:lvl4pPr>
            <a:lvl5pPr>
              <a:buNone/>
              <a:defRPr sz="1455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3716021" y="2046819"/>
            <a:ext cx="3233420" cy="1001183"/>
          </a:xfrm>
        </p:spPr>
        <p:txBody>
          <a:bodyPr anchor="ctr"/>
          <a:lstStyle>
            <a:lvl1pPr marL="0" indent="0">
              <a:buNone/>
              <a:defRPr sz="2182" b="0" cap="all" baseline="0">
                <a:solidFill>
                  <a:schemeClr val="tx1"/>
                </a:solidFill>
              </a:defRPr>
            </a:lvl1pPr>
            <a:lvl2pPr>
              <a:buNone/>
              <a:defRPr sz="1818" b="1"/>
            </a:lvl2pPr>
            <a:lvl3pPr>
              <a:buNone/>
              <a:defRPr sz="1637" b="1"/>
            </a:lvl3pPr>
            <a:lvl4pPr>
              <a:buNone/>
              <a:defRPr sz="1455" b="1"/>
            </a:lvl4pPr>
            <a:lvl5pPr>
              <a:buNone/>
              <a:defRPr sz="1455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65762" y="3149603"/>
            <a:ext cx="3232149" cy="5018617"/>
          </a:xfrm>
        </p:spPr>
        <p:txBody>
          <a:bodyPr/>
          <a:lstStyle>
            <a:lvl1pPr>
              <a:defRPr sz="2182"/>
            </a:lvl1pPr>
            <a:lvl2pPr>
              <a:defRPr sz="1818"/>
            </a:lvl2pPr>
            <a:lvl3pPr>
              <a:defRPr sz="1637"/>
            </a:lvl3pPr>
            <a:lvl4pPr>
              <a:defRPr sz="1455"/>
            </a:lvl4pPr>
            <a:lvl5pPr>
              <a:defRPr sz="1455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16021" y="3149603"/>
            <a:ext cx="3233420" cy="5018617"/>
          </a:xfrm>
        </p:spPr>
        <p:txBody>
          <a:bodyPr/>
          <a:lstStyle>
            <a:lvl1pPr>
              <a:defRPr sz="2182"/>
            </a:lvl1pPr>
            <a:lvl2pPr>
              <a:defRPr sz="1818"/>
            </a:lvl2pPr>
            <a:lvl3pPr>
              <a:defRPr sz="1637"/>
            </a:lvl3pPr>
            <a:lvl4pPr>
              <a:defRPr sz="1455"/>
            </a:lvl4pPr>
            <a:lvl5pPr>
              <a:defRPr sz="1455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2" y="364067"/>
            <a:ext cx="2406651" cy="154940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0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65762" y="2032003"/>
            <a:ext cx="2406651" cy="6136217"/>
          </a:xfrm>
        </p:spPr>
        <p:txBody>
          <a:bodyPr/>
          <a:lstStyle>
            <a:lvl1pPr marL="0" indent="0">
              <a:buNone/>
              <a:defRPr sz="1273"/>
            </a:lvl1pPr>
            <a:lvl2pPr>
              <a:buNone/>
              <a:defRPr sz="1092"/>
            </a:lvl2pPr>
            <a:lvl3pPr>
              <a:buNone/>
              <a:defRPr sz="910"/>
            </a:lvl3pPr>
            <a:lvl4pPr>
              <a:buNone/>
              <a:defRPr sz="818"/>
            </a:lvl4pPr>
            <a:lvl5pPr>
              <a:buNone/>
              <a:defRPr sz="818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860040" y="364067"/>
            <a:ext cx="4089401" cy="7804152"/>
          </a:xfrm>
        </p:spPr>
        <p:txBody>
          <a:bodyPr/>
          <a:lstStyle>
            <a:lvl1pPr>
              <a:defRPr sz="2363"/>
            </a:lvl1pPr>
            <a:lvl2pPr>
              <a:defRPr sz="2182"/>
            </a:lvl2pPr>
            <a:lvl3pPr>
              <a:defRPr sz="2000"/>
            </a:lvl3pPr>
            <a:lvl4pPr>
              <a:defRPr sz="1818"/>
            </a:lvl4pPr>
            <a:lvl5pPr>
              <a:defRPr sz="1637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040" y="812800"/>
            <a:ext cx="4389120" cy="696383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1818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63040" y="2442633"/>
            <a:ext cx="4389120" cy="52832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indent="0" algn="l" rtl="0" eaLnBrk="1" latinLnBrk="0" hangingPunct="1">
              <a:buNone/>
              <a:defRPr sz="291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63040" y="1555715"/>
            <a:ext cx="4389120" cy="707137"/>
          </a:xfrm>
        </p:spPr>
        <p:txBody>
          <a:bodyPr lIns="45720" tIns="45720" rIns="45720" anchor="t"/>
          <a:lstStyle>
            <a:lvl1pPr marL="0" indent="0" algn="ctr">
              <a:buNone/>
              <a:defRPr sz="1273"/>
            </a:lvl1pPr>
            <a:lvl2pPr>
              <a:defRPr sz="1092"/>
            </a:lvl2pPr>
            <a:lvl3pPr>
              <a:defRPr sz="910"/>
            </a:lvl3pPr>
            <a:lvl4pPr>
              <a:defRPr sz="818"/>
            </a:lvl4pPr>
            <a:lvl5pPr>
              <a:defRPr sz="818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65760" y="366183"/>
            <a:ext cx="6583680" cy="1524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65760" y="2133600"/>
            <a:ext cx="6583680" cy="62788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365760" y="8555570"/>
            <a:ext cx="1706880" cy="486833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92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499360" y="8555570"/>
            <a:ext cx="2316480" cy="486833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092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339840" y="8555570"/>
            <a:ext cx="609600" cy="486833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092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728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98815" indent="-374111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545" kern="1200">
          <a:solidFill>
            <a:schemeClr val="tx1"/>
          </a:solidFill>
          <a:latin typeface="+mn-lt"/>
          <a:ea typeface="+mn-ea"/>
          <a:cs typeface="+mn-cs"/>
        </a:defRPr>
      </a:lvl1pPr>
      <a:lvl2pPr marL="789791" indent="-257722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182" kern="1200">
          <a:solidFill>
            <a:schemeClr val="tx1"/>
          </a:solidFill>
          <a:latin typeface="+mn-lt"/>
          <a:ea typeface="+mn-ea"/>
          <a:cs typeface="+mn-cs"/>
        </a:defRPr>
      </a:lvl2pPr>
      <a:lvl3pPr marL="1030884" indent="-207839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30411" indent="-166272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1818" kern="1200">
          <a:solidFill>
            <a:schemeClr val="tx1"/>
          </a:solidFill>
          <a:latin typeface="+mn-lt"/>
          <a:ea typeface="+mn-ea"/>
          <a:cs typeface="+mn-cs"/>
        </a:defRPr>
      </a:lvl4pPr>
      <a:lvl5pPr marL="1404996" indent="-166272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1818" kern="1200">
          <a:solidFill>
            <a:schemeClr val="tx1"/>
          </a:solidFill>
          <a:latin typeface="+mn-lt"/>
          <a:ea typeface="+mn-ea"/>
          <a:cs typeface="+mn-cs"/>
        </a:defRPr>
      </a:lvl5pPr>
      <a:lvl6pPr marL="1604522" indent="-166272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637" kern="1200">
          <a:solidFill>
            <a:schemeClr val="tx1"/>
          </a:solidFill>
          <a:latin typeface="+mn-lt"/>
          <a:ea typeface="+mn-ea"/>
          <a:cs typeface="+mn-cs"/>
        </a:defRPr>
      </a:lvl6pPr>
      <a:lvl7pPr marL="1787421" indent="-166272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55" kern="1200">
          <a:solidFill>
            <a:schemeClr val="tx1"/>
          </a:solidFill>
          <a:latin typeface="+mn-lt"/>
          <a:ea typeface="+mn-ea"/>
          <a:cs typeface="+mn-cs"/>
        </a:defRPr>
      </a:lvl7pPr>
      <a:lvl8pPr marL="1970319" indent="-166272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273" kern="1200">
          <a:solidFill>
            <a:schemeClr val="tx1"/>
          </a:solidFill>
          <a:latin typeface="+mn-lt"/>
          <a:ea typeface="+mn-ea"/>
          <a:cs typeface="+mn-cs"/>
        </a:defRPr>
      </a:lvl8pPr>
      <a:lvl9pPr marL="2153218" indent="-166272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273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1568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83135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24703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66271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07839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49407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90975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3254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3.jpeg"/><Relationship Id="rId7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hyperlink" Target="mailto:suzi.baldrick@carolinaone.com" TargetMode="External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70" r="1751" b="14831"/>
          <a:stretch/>
        </p:blipFill>
        <p:spPr>
          <a:xfrm>
            <a:off x="0" y="-85588"/>
            <a:ext cx="7315200" cy="4161491"/>
          </a:xfrm>
          <a:prstGeom prst="rect">
            <a:avLst/>
          </a:prstGeom>
          <a:ln w="6350">
            <a:noFill/>
          </a:ln>
          <a:effectLst/>
        </p:spPr>
      </p:pic>
      <p:sp>
        <p:nvSpPr>
          <p:cNvPr id="21" name="Rectangle 20"/>
          <p:cNvSpPr/>
          <p:nvPr/>
        </p:nvSpPr>
        <p:spPr>
          <a:xfrm>
            <a:off x="124693" y="8117616"/>
            <a:ext cx="7065817" cy="1026385"/>
          </a:xfrm>
          <a:prstGeom prst="rect">
            <a:avLst/>
          </a:prstGeom>
          <a:noFill/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73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66938"/>
            <a:ext cx="5833488" cy="961004"/>
          </a:xfrm>
        </p:spPr>
        <p:txBody>
          <a:bodyPr anchor="t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/>
          </a:bodyPr>
          <a:lstStyle/>
          <a:p>
            <a:r>
              <a:rPr lang="en-US" sz="2400" cap="none" dirty="0">
                <a:ln w="3175" cmpd="sng">
                  <a:noFill/>
                  <a:prstDash val="solid"/>
                </a:ln>
                <a:solidFill>
                  <a:srgbClr val="10253F"/>
                </a:solidFill>
                <a:effectLst/>
                <a:latin typeface="Century Gothic" panose="020B0502020202020204" pitchFamily="34" charset="0"/>
              </a:rPr>
              <a:t>1125 </a:t>
            </a:r>
            <a:r>
              <a:rPr lang="en-US" sz="2400" cap="none" dirty="0" err="1">
                <a:ln w="3175" cmpd="sng">
                  <a:noFill/>
                  <a:prstDash val="solid"/>
                </a:ln>
                <a:solidFill>
                  <a:srgbClr val="10253F"/>
                </a:solidFill>
                <a:effectLst/>
                <a:latin typeface="Century Gothic" panose="020B0502020202020204" pitchFamily="34" charset="0"/>
              </a:rPr>
              <a:t>Hitchfield</a:t>
            </a:r>
            <a:r>
              <a:rPr lang="en-US" sz="2400" cap="none" dirty="0">
                <a:ln w="3175" cmpd="sng">
                  <a:noFill/>
                  <a:prstDash val="solid"/>
                </a:ln>
                <a:solidFill>
                  <a:srgbClr val="10253F"/>
                </a:solidFill>
                <a:effectLst/>
                <a:latin typeface="Century Gothic" panose="020B0502020202020204" pitchFamily="34" charset="0"/>
              </a:rPr>
              <a:t> Lane</a:t>
            </a:r>
            <a:br>
              <a:rPr lang="en-US" sz="1800" cap="none" dirty="0">
                <a:ln w="10541" cmpd="sng">
                  <a:noFill/>
                  <a:prstDash val="solid"/>
                </a:ln>
                <a:solidFill>
                  <a:srgbClr val="10253F"/>
                </a:solidFill>
                <a:effectLst/>
                <a:latin typeface="Century Gothic" panose="020B0502020202020204" pitchFamily="34" charset="0"/>
              </a:rPr>
            </a:br>
            <a:r>
              <a:rPr lang="en-US" sz="1600" cap="none" dirty="0">
                <a:ln w="10541" cmpd="sng">
                  <a:noFill/>
                  <a:prstDash val="solid"/>
                </a:ln>
                <a:solidFill>
                  <a:srgbClr val="10253F"/>
                </a:solidFill>
                <a:effectLst/>
                <a:latin typeface="Century Gothic" panose="020B0502020202020204" pitchFamily="34" charset="0"/>
              </a:rPr>
              <a:t>Cedar Plantation | Awendaw, SC 29429</a:t>
            </a:r>
            <a:br>
              <a:rPr lang="en-US" sz="1600" cap="none" dirty="0">
                <a:ln w="10541" cmpd="sng">
                  <a:noFill/>
                  <a:prstDash val="solid"/>
                </a:ln>
                <a:solidFill>
                  <a:srgbClr val="10253F"/>
                </a:solidFill>
                <a:effectLst/>
                <a:latin typeface="Century Gothic" panose="020B0502020202020204" pitchFamily="34" charset="0"/>
              </a:rPr>
            </a:br>
            <a:r>
              <a:rPr lang="en-US" sz="1600" cap="none" dirty="0">
                <a:ln w="10541" cmpd="sng">
                  <a:noFill/>
                  <a:prstDash val="solid"/>
                </a:ln>
                <a:solidFill>
                  <a:srgbClr val="10253F"/>
                </a:solidFill>
                <a:effectLst/>
                <a:latin typeface="Century Gothic" panose="020B0502020202020204" pitchFamily="34" charset="0"/>
              </a:rPr>
              <a:t>MLS# 24015516 | $875,000</a:t>
            </a:r>
            <a:endParaRPr lang="en-US" sz="1100" i="1" cap="none" dirty="0">
              <a:ln w="10541" cmpd="sng">
                <a:noFill/>
                <a:prstDash val="solid"/>
              </a:ln>
              <a:solidFill>
                <a:srgbClr val="10253F"/>
              </a:solidFill>
              <a:effectLst/>
              <a:highlight>
                <a:srgbClr val="FFFF00"/>
              </a:highlight>
              <a:latin typeface="Century Gothic" panose="020B0502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8645" y="8176303"/>
            <a:ext cx="685750" cy="952432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847443" y="8298480"/>
            <a:ext cx="3620315" cy="708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67" dirty="0">
                <a:solidFill>
                  <a:srgbClr val="10253F"/>
                </a:solidFill>
                <a:latin typeface="Century Gothic" panose="020B0502020202020204" pitchFamily="34" charset="0"/>
              </a:rPr>
              <a:t>Suzi Baldrick</a:t>
            </a:r>
            <a:br>
              <a:rPr lang="en-US" sz="1667" dirty="0">
                <a:solidFill>
                  <a:srgbClr val="10253F"/>
                </a:solidFill>
                <a:latin typeface="Century Gothic" panose="020B0502020202020204" pitchFamily="34" charset="0"/>
              </a:rPr>
            </a:br>
            <a:r>
              <a:rPr lang="en-US" sz="1167" dirty="0">
                <a:solidFill>
                  <a:srgbClr val="10253F"/>
                </a:solidFill>
                <a:latin typeface="Century Gothic" panose="020B0502020202020204" pitchFamily="34" charset="0"/>
              </a:rPr>
              <a:t>Mobile 843-442-3149</a:t>
            </a:r>
          </a:p>
          <a:p>
            <a:pPr algn="ctr"/>
            <a:r>
              <a:rPr lang="en-US" sz="1167" dirty="0">
                <a:solidFill>
                  <a:srgbClr val="10253F"/>
                </a:solidFill>
                <a:latin typeface="Century Gothic" panose="020B0502020202020204" pitchFamily="34" charset="0"/>
                <a:hlinkClick r:id="rId4"/>
              </a:rPr>
              <a:t>suzi.baldrick@carolinaone.com</a:t>
            </a:r>
            <a:r>
              <a:rPr lang="en-US" sz="1167" dirty="0">
                <a:solidFill>
                  <a:srgbClr val="10253F"/>
                </a:solidFill>
                <a:latin typeface="Century Gothic" panose="020B0502020202020204" pitchFamily="34" charset="0"/>
              </a:rPr>
              <a:t> 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5890953" y="8233887"/>
            <a:ext cx="1385455" cy="837265"/>
            <a:chOff x="0" y="9037683"/>
            <a:chExt cx="1524000" cy="920991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491" y="9037683"/>
              <a:ext cx="665018" cy="45720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0" y="9533577"/>
              <a:ext cx="1524000" cy="4250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637" dirty="0">
                  <a:solidFill>
                    <a:srgbClr val="10253F"/>
                  </a:solidFill>
                  <a:latin typeface="Century Gothic" panose="020B0502020202020204" pitchFamily="34" charset="0"/>
                </a:rPr>
                <a:t>Carolina One Real Estate</a:t>
              </a:r>
            </a:p>
            <a:p>
              <a:pPr algn="ctr"/>
              <a:r>
                <a:rPr lang="en-US" sz="637" dirty="0">
                  <a:solidFill>
                    <a:srgbClr val="10253F"/>
                  </a:solidFill>
                  <a:latin typeface="Century Gothic" panose="020B0502020202020204" pitchFamily="34" charset="0"/>
                </a:rPr>
                <a:t>1503 Palm Blvd</a:t>
              </a:r>
            </a:p>
            <a:p>
              <a:pPr algn="ctr"/>
              <a:r>
                <a:rPr lang="en-US" sz="637" dirty="0">
                  <a:solidFill>
                    <a:srgbClr val="10253F"/>
                  </a:solidFill>
                  <a:latin typeface="Century Gothic" panose="020B0502020202020204" pitchFamily="34" charset="0"/>
                </a:rPr>
                <a:t>Isle of Palms, SC 29451-2280</a:t>
              </a:r>
            </a:p>
          </p:txBody>
        </p:sp>
      </p:grpSp>
      <p:sp>
        <p:nvSpPr>
          <p:cNvPr id="30" name="Rectangle 29"/>
          <p:cNvSpPr/>
          <p:nvPr/>
        </p:nvSpPr>
        <p:spPr>
          <a:xfrm>
            <a:off x="0" y="-138545"/>
            <a:ext cx="7315200" cy="9317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55" b="1" dirty="0">
                <a:ln w="3175">
                  <a:noFill/>
                </a:ln>
                <a:solidFill>
                  <a:schemeClr val="bg1"/>
                </a:solidFill>
                <a:latin typeface="Rastanty Cortez" panose="02000506000000020003" pitchFamily="2" charset="0"/>
              </a:rPr>
              <a:t>Close to town ~ Away from it all!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D5F38D1-3C09-476C-9544-C12C023A5A70}"/>
              </a:ext>
            </a:extLst>
          </p:cNvPr>
          <p:cNvSpPr/>
          <p:nvPr/>
        </p:nvSpPr>
        <p:spPr>
          <a:xfrm>
            <a:off x="8763000" y="1447800"/>
            <a:ext cx="2808782" cy="428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182" b="1" dirty="0">
                <a:ln w="10541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Century Gothic" panose="020B0502020202020204" pitchFamily="34" charset="0"/>
              </a:rPr>
              <a:t>PRICE ADJUSTMENT!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3234A0-AFDC-DBCC-3D85-CC2AFFCA8F7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52160" y="7167492"/>
            <a:ext cx="1463040" cy="97536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52AE7CD-C0B7-72D9-50F9-89146CCCF8A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52160" y="4141700"/>
            <a:ext cx="1463040" cy="974725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3" name="Picture 12" descr="A bathroom with a tub and cabinets&#10;&#10;Description automatically generated">
            <a:extLst>
              <a:ext uri="{FF2B5EF4-FFF2-40B4-BE49-F238E27FC236}">
                <a16:creationId xmlns:a16="http://schemas.microsoft.com/office/drawing/2014/main" id="{D218F208-15F3-EAEB-75A7-47EE02CFCCE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6399591"/>
            <a:ext cx="1463040" cy="97536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6C0B075-D521-12B1-60DF-B325DD93C87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52160" y="5149874"/>
            <a:ext cx="1463040" cy="97536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43F2533-E284-8702-AFE9-43F252B3F3E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52160" y="6158683"/>
            <a:ext cx="1463040" cy="97536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6A7C5A89-D42A-B4D4-2609-BFCF872F280D}"/>
              </a:ext>
            </a:extLst>
          </p:cNvPr>
          <p:cNvSpPr txBox="1"/>
          <p:nvPr/>
        </p:nvSpPr>
        <p:spPr>
          <a:xfrm>
            <a:off x="18672" y="5172907"/>
            <a:ext cx="5833488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3 </a:t>
            </a:r>
            <a:r>
              <a:rPr lang="en-US">
                <a:latin typeface="Century Gothic" panose="020B0502020202020204" pitchFamily="34" charset="0"/>
              </a:rPr>
              <a:t>Bedrooms | </a:t>
            </a:r>
            <a:r>
              <a:rPr lang="en-US" dirty="0">
                <a:latin typeface="Century Gothic" panose="020B0502020202020204" pitchFamily="34" charset="0"/>
              </a:rPr>
              <a:t>2</a:t>
            </a:r>
            <a:r>
              <a:rPr lang="en-US">
                <a:latin typeface="Century Gothic" panose="020B0502020202020204" pitchFamily="34" charset="0"/>
              </a:rPr>
              <a:t>½ Bathrooms | 2,089sf</a:t>
            </a:r>
            <a:endParaRPr lang="en-US" dirty="0">
              <a:latin typeface="Century Gothic" panose="020B0502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Architecturally stunning home with metal roof system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Meticulous detailing inside and out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Custom millwork cabinetry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Primary suite on first floor with exquisite bathroom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Butcher block island with gas cooktop, plentiful storage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Wide-plank European white oak flooring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Expansive rear deck steps down to salt-finished concrete patio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Detached garage with an extra 550 sq ft (unfinished) upstairs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Huge lot with uninterrupted views of the pond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Encapsulated crawl space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A true labor of love…builder’s personal home built in 2019 by </a:t>
            </a:r>
            <a:r>
              <a:rPr lang="en-US" dirty="0" err="1">
                <a:latin typeface="Century Gothic" panose="020B0502020202020204" pitchFamily="34" charset="0"/>
              </a:rPr>
              <a:t>TightLines</a:t>
            </a:r>
            <a:r>
              <a:rPr lang="en-US" dirty="0">
                <a:latin typeface="Century Gothic" panose="020B0502020202020204" pitchFamily="34" charset="0"/>
              </a:rPr>
              <a:t> Construction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7D9638D-22C7-33ED-48B9-1606C804D237}"/>
              </a:ext>
            </a:extLst>
          </p:cNvPr>
          <p:cNvSpPr/>
          <p:nvPr/>
        </p:nvSpPr>
        <p:spPr>
          <a:xfrm>
            <a:off x="0" y="3400365"/>
            <a:ext cx="7315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3600" dirty="0">
                <a:ln w="3175">
                  <a:noFill/>
                </a:ln>
                <a:solidFill>
                  <a:srgbClr val="FFFF00"/>
                </a:solidFill>
                <a:latin typeface="Rastanty Cortez" panose="02000506000000020003" pitchFamily="2" charset="0"/>
              </a:rPr>
              <a:t>Price Recently Reduced!</a:t>
            </a:r>
          </a:p>
        </p:txBody>
      </p:sp>
    </p:spTree>
    <p:extLst>
      <p:ext uri="{BB962C8B-B14F-4D97-AF65-F5344CB8AC3E}">
        <p14:creationId xmlns:p14="http://schemas.microsoft.com/office/powerpoint/2010/main" val="41279503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613</TotalTime>
  <Words>151</Words>
  <Application>Microsoft Office PowerPoint</Application>
  <PresentationFormat>Custom</PresentationFormat>
  <Paragraphs>21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Century Gothic</vt:lpstr>
      <vt:lpstr>Lucida Sans</vt:lpstr>
      <vt:lpstr>Wingdings 2</vt:lpstr>
      <vt:lpstr>Wingdings</vt:lpstr>
      <vt:lpstr>Wingdings 3</vt:lpstr>
      <vt:lpstr>Book Antiqua</vt:lpstr>
      <vt:lpstr>Rastanty Cortez</vt:lpstr>
      <vt:lpstr>Arial</vt:lpstr>
      <vt:lpstr>Apex</vt:lpstr>
      <vt:lpstr>1125 Hitchfield Lane Cedar Plantation | Awendaw, SC 29429 MLS# 24015516 | $875,000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A. Thomas Price</cp:lastModifiedBy>
  <cp:revision>113</cp:revision>
  <dcterms:created xsi:type="dcterms:W3CDTF">2006-08-16T00:00:00Z</dcterms:created>
  <dcterms:modified xsi:type="dcterms:W3CDTF">2024-07-10T16:59:00Z</dcterms:modified>
</cp:coreProperties>
</file>