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5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eg"/><Relationship Id="rId3" Type="http://schemas.openxmlformats.org/officeDocument/2006/relationships/hyperlink" Target="http://www.southernlivingre.com/" TargetMode="External"/><Relationship Id="rId7" Type="http://schemas.openxmlformats.org/officeDocument/2006/relationships/image" Target="../media/image4.png"/><Relationship Id="rId12" Type="http://schemas.openxmlformats.org/officeDocument/2006/relationships/image" Target="../media/image9.jpeg"/><Relationship Id="rId2" Type="http://schemas.openxmlformats.org/officeDocument/2006/relationships/hyperlink" Target="mailto:ekoneil@sbcglobal.net" TargetMode="External"/><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image" Target="../media/image2.jpg"/><Relationship Id="rId15" Type="http://schemas.openxmlformats.org/officeDocument/2006/relationships/image" Target="../media/image12.jpg"/><Relationship Id="rId10" Type="http://schemas.openxmlformats.org/officeDocument/2006/relationships/image" Target="../media/image7.jpeg"/><Relationship Id="rId4" Type="http://schemas.openxmlformats.org/officeDocument/2006/relationships/image" Target="../media/image1.jpe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4620" y="4143070"/>
            <a:ext cx="7503161" cy="3657600"/>
          </a:xfrm>
        </p:spPr>
        <p:txBody>
          <a:bodyPr>
            <a:normAutofit lnSpcReduction="10000"/>
          </a:bodyPr>
          <a:lstStyle/>
          <a:p>
            <a:r>
              <a:rPr lang="en-US" sz="1200" dirty="0">
                <a:solidFill>
                  <a:schemeClr val="tx2">
                    <a:lumMod val="75000"/>
                  </a:schemeClr>
                </a:solidFill>
                <a:latin typeface="Georgia" panose="02040502050405020303" pitchFamily="18" charset="0"/>
              </a:rPr>
              <a:t>NEW PRICE! This house is ready for new owners and is priced to SELL! Upon entry you will be impressed with the grand two story foyer. Beautiful new floors throughout the entry, living room, dining room and kitchen are sure to stand out! The kitchen in this home is fantastic with plenty of room for more than one cook! There are plenty of cabinets and lots of counter space. The eating area is open to the family room- a perfect layout for families and entertaining! Enjoy the wood burning fireplace for cozy nights. The kitchen, eating area and family room all overlook the huge PRIVATE back yard! There is a privacy fence and the lot is wooded with no homes behind you! There is a large patio and it is perfect for outdoor dining and enjoyment. All four bedrooms are located upstairs. The master bedroom is very spacious and can accommodate large furniture. The master closet is sprawling and has built in shelving and storage. Double sinks grace the master bath, which also has a separate soaking tub and shower. The remaining three bedrooms all have great sized closets and all bedrooms have ceiling fans. The upstairs hall bath has a full tub and shower as well as a very large linen closet. Great storage is found throughout the entire house! This home has a smart floor plan and an elegant feel with the grand foyer and beautiful hallway overlooking the entry from above. The home is truly move in ready. Buyers take note that there was a 16 seer AC unit installed in 2012 (complete with a 10 year warranty), a new garage door in 2013, and new wood floors installed in April 2014! Come see for yourself why the current owners say they will really miss this house- the privacy offered in the back yard and access to all the wonderful walking and jogging trails. Crowfield Plantation is community living at its finest! Enjoy the many benefits of living in a magnificent Golf and Country Club Community. Residents can enjoy the many miles of walking and jogging trails, numerous play parks and swimming pools, RV parking, tennis courts, fishing, and park like setting. Don't delay- make your appointment to see this home while it is still available! If square footage is important, please measure.</a:t>
            </a:r>
            <a:endParaRPr lang="en-US" sz="1200" dirty="0">
              <a:solidFill>
                <a:schemeClr val="tx2">
                  <a:lumMod val="75000"/>
                </a:schemeClr>
              </a:solidFill>
              <a:latin typeface="Georgia" panose="02040502050405020303" pitchFamily="18" charset="0"/>
            </a:endParaRPr>
          </a:p>
        </p:txBody>
      </p:sp>
      <p:sp>
        <p:nvSpPr>
          <p:cNvPr id="5" name="Rectangle 4"/>
          <p:cNvSpPr/>
          <p:nvPr/>
        </p:nvSpPr>
        <p:spPr>
          <a:xfrm>
            <a:off x="0" y="8875752"/>
            <a:ext cx="3886200" cy="1107996"/>
          </a:xfrm>
          <a:prstGeom prst="rect">
            <a:avLst/>
          </a:prstGeom>
        </p:spPr>
        <p:txBody>
          <a:bodyPr>
            <a:spAutoFit/>
          </a:bodyPr>
          <a:lstStyle/>
          <a:p>
            <a:r>
              <a:rPr lang="en-US" sz="1800" b="1" dirty="0">
                <a:solidFill>
                  <a:schemeClr val="tx2">
                    <a:lumMod val="50000"/>
                  </a:schemeClr>
                </a:solidFill>
                <a:latin typeface="Georgia" panose="02040502050405020303" pitchFamily="18" charset="0"/>
              </a:rPr>
              <a:t>Ellen </a:t>
            </a:r>
            <a:r>
              <a:rPr lang="en-US" sz="1800" b="1" dirty="0" smtClean="0">
                <a:solidFill>
                  <a:schemeClr val="tx2">
                    <a:lumMod val="50000"/>
                  </a:schemeClr>
                </a:solidFill>
                <a:latin typeface="Georgia" panose="02040502050405020303" pitchFamily="18" charset="0"/>
              </a:rPr>
              <a:t>O'Neil</a:t>
            </a:r>
          </a:p>
          <a:p>
            <a:r>
              <a:rPr lang="en-US" sz="1600" dirty="0">
                <a:solidFill>
                  <a:schemeClr val="tx2">
                    <a:lumMod val="50000"/>
                  </a:schemeClr>
                </a:solidFill>
                <a:latin typeface="Georgia" panose="02040502050405020303" pitchFamily="18" charset="0"/>
              </a:rPr>
              <a:t>843-300-8530</a:t>
            </a:r>
          </a:p>
          <a:p>
            <a:r>
              <a:rPr lang="en-US" sz="1600" dirty="0" smtClean="0">
                <a:solidFill>
                  <a:schemeClr val="tx2">
                    <a:lumMod val="50000"/>
                  </a:schemeClr>
                </a:solidFill>
                <a:latin typeface="Georgia" panose="02040502050405020303" pitchFamily="18" charset="0"/>
                <a:hlinkClick r:id="rId2"/>
              </a:rPr>
              <a:t>ekoneil@sbcglobal.net</a:t>
            </a:r>
            <a:endParaRPr lang="en-US" sz="1600" dirty="0" smtClean="0">
              <a:solidFill>
                <a:schemeClr val="tx2">
                  <a:lumMod val="50000"/>
                </a:schemeClr>
              </a:solidFill>
              <a:latin typeface="Georgia" panose="02040502050405020303" pitchFamily="18" charset="0"/>
            </a:endParaRPr>
          </a:p>
          <a:p>
            <a:r>
              <a:rPr lang="en-US" sz="1600" dirty="0" smtClean="0">
                <a:solidFill>
                  <a:schemeClr val="tx2">
                    <a:lumMod val="50000"/>
                  </a:schemeClr>
                </a:solidFill>
                <a:latin typeface="Georgia" panose="02040502050405020303" pitchFamily="18" charset="0"/>
                <a:hlinkClick r:id="rId3"/>
              </a:rPr>
              <a:t>www.southernlivingre.com</a:t>
            </a:r>
            <a:endParaRPr lang="en-US" sz="1600" dirty="0" smtClean="0">
              <a:solidFill>
                <a:schemeClr val="tx2">
                  <a:lumMod val="50000"/>
                </a:schemeClr>
              </a:solidFill>
              <a:latin typeface="Georgia" panose="02040502050405020303" pitchFamily="18" charset="0"/>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372600" y="4495801"/>
            <a:ext cx="4343400" cy="2438638"/>
          </a:xfrm>
          <a:prstGeom prst="rect">
            <a:avLst/>
          </a:prstGeom>
        </p:spPr>
      </p:pic>
      <p:grpSp>
        <p:nvGrpSpPr>
          <p:cNvPr id="23" name="Group 22"/>
          <p:cNvGrpSpPr/>
          <p:nvPr/>
        </p:nvGrpSpPr>
        <p:grpSpPr>
          <a:xfrm>
            <a:off x="28575" y="2310131"/>
            <a:ext cx="7698581" cy="1798317"/>
            <a:chOff x="28575" y="2092109"/>
            <a:chExt cx="7698581" cy="1798317"/>
          </a:xfrm>
        </p:grpSpPr>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575" y="2092109"/>
              <a:ext cx="2397757" cy="1798317"/>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29399" y="2092109"/>
              <a:ext cx="2397757" cy="1798317"/>
            </a:xfrm>
            <a:prstGeom prst="rect">
              <a:avLst/>
            </a:prstGeom>
            <a:ln>
              <a:noFill/>
            </a:ln>
            <a:effectLst>
              <a:softEdge rad="112500"/>
            </a:effectLst>
          </p:spPr>
        </p:pic>
        <p:sp>
          <p:nvSpPr>
            <p:cNvPr id="10" name="Rectangle 9"/>
            <p:cNvSpPr/>
            <p:nvPr/>
          </p:nvSpPr>
          <p:spPr>
            <a:xfrm>
              <a:off x="2426332" y="2206437"/>
              <a:ext cx="2903068" cy="1569660"/>
            </a:xfrm>
            <a:prstGeom prst="rect">
              <a:avLst/>
            </a:prstGeom>
            <a:noFill/>
          </p:spPr>
          <p:txBody>
            <a:bodyPr wrap="square">
              <a:spAutoFit/>
            </a:bodyPr>
            <a:lstStyle/>
            <a:p>
              <a:pPr algn="ctr"/>
              <a:r>
                <a:rPr lang="en-US" sz="2400" dirty="0">
                  <a:solidFill>
                    <a:schemeClr val="tx2"/>
                  </a:solidFill>
                  <a:latin typeface="Georgia" panose="02040502050405020303" pitchFamily="18" charset="0"/>
                </a:rPr>
                <a:t>112 Chatfield Circle</a:t>
              </a:r>
              <a:endParaRPr lang="en-US" sz="2400" dirty="0">
                <a:solidFill>
                  <a:schemeClr val="tx2"/>
                </a:solidFill>
                <a:latin typeface="Georgia" panose="02040502050405020303" pitchFamily="18" charset="0"/>
              </a:endParaRPr>
            </a:p>
            <a:p>
              <a:pPr algn="ctr"/>
              <a:endParaRPr lang="en-US" sz="1800" dirty="0" smtClean="0">
                <a:solidFill>
                  <a:schemeClr val="tx2"/>
                </a:solidFill>
                <a:latin typeface="Georgia" panose="02040502050405020303" pitchFamily="18" charset="0"/>
              </a:endParaRPr>
            </a:p>
            <a:p>
              <a:pPr algn="ctr"/>
              <a:r>
                <a:rPr lang="en-US" sz="1800" dirty="0">
                  <a:solidFill>
                    <a:schemeClr val="tx2"/>
                  </a:solidFill>
                  <a:latin typeface="Georgia" panose="02040502050405020303" pitchFamily="18" charset="0"/>
                </a:rPr>
                <a:t>Goose Creek, SC 29445</a:t>
              </a:r>
            </a:p>
            <a:p>
              <a:pPr algn="ctr"/>
              <a:r>
                <a:rPr lang="en-US" sz="1800" dirty="0">
                  <a:solidFill>
                    <a:schemeClr val="tx2"/>
                  </a:solidFill>
                  <a:latin typeface="Georgia" panose="02040502050405020303" pitchFamily="18" charset="0"/>
                </a:rPr>
                <a:t>MLS# 14031916</a:t>
              </a:r>
            </a:p>
            <a:p>
              <a:pPr algn="ctr"/>
              <a:r>
                <a:rPr lang="en-US" sz="1800" dirty="0">
                  <a:solidFill>
                    <a:schemeClr val="tx2"/>
                  </a:solidFill>
                  <a:latin typeface="Georgia" panose="02040502050405020303" pitchFamily="18" charset="0"/>
                </a:rPr>
                <a:t>$229,900</a:t>
              </a:r>
              <a:endParaRPr lang="en-US" sz="1400" dirty="0">
                <a:solidFill>
                  <a:schemeClr val="tx2"/>
                </a:solidFill>
                <a:latin typeface="Georgia" panose="02040502050405020303" pitchFamily="18" charset="0"/>
              </a:endParaRPr>
            </a:p>
          </p:txBody>
        </p:sp>
      </p:grpSp>
      <p:grpSp>
        <p:nvGrpSpPr>
          <p:cNvPr id="22" name="Group 21"/>
          <p:cNvGrpSpPr/>
          <p:nvPr/>
        </p:nvGrpSpPr>
        <p:grpSpPr>
          <a:xfrm>
            <a:off x="5148262" y="8801100"/>
            <a:ext cx="2624138" cy="1257300"/>
            <a:chOff x="5148262" y="8801100"/>
            <a:chExt cx="2624138" cy="1257300"/>
          </a:xfrm>
        </p:grpSpPr>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48262" y="8801100"/>
              <a:ext cx="2624138" cy="952500"/>
            </a:xfrm>
            <a:prstGeom prst="rect">
              <a:avLst/>
            </a:prstGeom>
          </p:spPr>
        </p:pic>
        <p:sp>
          <p:nvSpPr>
            <p:cNvPr id="11" name="Rectangle 10"/>
            <p:cNvSpPr/>
            <p:nvPr/>
          </p:nvSpPr>
          <p:spPr>
            <a:xfrm>
              <a:off x="5148262" y="9689068"/>
              <a:ext cx="2624138" cy="369332"/>
            </a:xfrm>
            <a:prstGeom prst="rect">
              <a:avLst/>
            </a:prstGeom>
          </p:spPr>
          <p:txBody>
            <a:bodyPr wrap="square">
              <a:spAutoFit/>
            </a:bodyPr>
            <a:lstStyle/>
            <a:p>
              <a:pPr algn="ctr"/>
              <a:r>
                <a:rPr lang="en-US" sz="900" dirty="0">
                  <a:latin typeface="Georgia" panose="02040502050405020303" pitchFamily="18" charset="0"/>
                </a:rPr>
                <a:t>Southern Living Real </a:t>
              </a:r>
              <a:r>
                <a:rPr lang="en-US" sz="900" dirty="0" smtClean="0">
                  <a:latin typeface="Georgia" panose="02040502050405020303" pitchFamily="18" charset="0"/>
                </a:rPr>
                <a:t>Estate</a:t>
              </a:r>
              <a:br>
                <a:rPr lang="en-US" sz="900" dirty="0" smtClean="0">
                  <a:latin typeface="Georgia" panose="02040502050405020303" pitchFamily="18" charset="0"/>
                </a:rPr>
              </a:br>
              <a:r>
                <a:rPr lang="en-US" sz="900" dirty="0" smtClean="0">
                  <a:latin typeface="Georgia" panose="02040502050405020303" pitchFamily="18" charset="0"/>
                </a:rPr>
                <a:t>2249 </a:t>
              </a:r>
              <a:r>
                <a:rPr lang="en-US" sz="900" dirty="0">
                  <a:latin typeface="Georgia" panose="02040502050405020303" pitchFamily="18" charset="0"/>
                </a:rPr>
                <a:t>Salt Wind </a:t>
              </a:r>
              <a:r>
                <a:rPr lang="en-US" sz="900" dirty="0" smtClean="0">
                  <a:latin typeface="Georgia" panose="02040502050405020303" pitchFamily="18" charset="0"/>
                </a:rPr>
                <a:t>Way, Mt</a:t>
              </a:r>
              <a:r>
                <a:rPr lang="en-US" sz="900" dirty="0">
                  <a:latin typeface="Georgia" panose="02040502050405020303" pitchFamily="18" charset="0"/>
                </a:rPr>
                <a:t>. Pleasant, SC </a:t>
              </a:r>
              <a:r>
                <a:rPr lang="en-US" sz="900" dirty="0" smtClean="0">
                  <a:latin typeface="Georgia" panose="02040502050405020303" pitchFamily="18" charset="0"/>
                </a:rPr>
                <a:t>29466</a:t>
              </a:r>
              <a:endParaRPr lang="en-US" sz="900" dirty="0">
                <a:latin typeface="Georgia" panose="02040502050405020303" pitchFamily="18" charset="0"/>
              </a:endParaRPr>
            </a:p>
          </p:txBody>
        </p:sp>
      </p:grpSp>
      <p:pic>
        <p:nvPicPr>
          <p:cNvPr id="13" name="Picture 12"/>
          <p:cNvPicPr>
            <a:picLocks noChangeAspect="1"/>
          </p:cNvPicPr>
          <p:nvPr/>
        </p:nvPicPr>
        <p:blipFill rotWithShape="1">
          <a:blip r:embed="rId8">
            <a:extLst>
              <a:ext uri="{28A0092B-C50C-407E-A947-70E740481C1C}">
                <a14:useLocalDpi xmlns:a14="http://schemas.microsoft.com/office/drawing/2010/main" val="0"/>
              </a:ext>
            </a:extLst>
          </a:blip>
          <a:srcRect l="149" t="32013" r="15220" b="11037"/>
          <a:stretch/>
        </p:blipFill>
        <p:spPr>
          <a:xfrm>
            <a:off x="-1" y="1"/>
            <a:ext cx="3915461" cy="1779223"/>
          </a:xfrm>
          <a:prstGeom prst="rect">
            <a:avLst/>
          </a:prstGeom>
          <a:ln>
            <a:noFill/>
          </a:ln>
          <a:effectLst>
            <a:softEdge rad="112500"/>
          </a:effectLst>
        </p:spPr>
      </p:pic>
      <p:sp>
        <p:nvSpPr>
          <p:cNvPr id="2" name="Rectangle 1"/>
          <p:cNvSpPr/>
          <p:nvPr/>
        </p:nvSpPr>
        <p:spPr>
          <a:xfrm>
            <a:off x="0" y="1813845"/>
            <a:ext cx="7772400" cy="461665"/>
          </a:xfrm>
          <a:prstGeom prst="rect">
            <a:avLst/>
          </a:prstGeom>
        </p:spPr>
        <p:txBody>
          <a:bodyPr wrap="square">
            <a:spAutoFit/>
          </a:bodyPr>
          <a:lstStyle/>
          <a:p>
            <a:pPr algn="ctr"/>
            <a:r>
              <a:rPr lang="en-US" sz="2400" i="1" dirty="0" smtClean="0">
                <a:solidFill>
                  <a:srgbClr val="C00000"/>
                </a:solidFill>
                <a:latin typeface="Georgia" panose="02040502050405020303" pitchFamily="18" charset="0"/>
              </a:rPr>
              <a:t>~ Amazing Value in Crowfield Plantation ~</a:t>
            </a:r>
            <a:endParaRPr lang="en-US" sz="2400" i="1" dirty="0">
              <a:solidFill>
                <a:srgbClr val="C00000"/>
              </a:solidFill>
              <a:latin typeface="Georgia" panose="02040502050405020303" pitchFamily="18" charset="0"/>
            </a:endParaRPr>
          </a:p>
        </p:txBody>
      </p:sp>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31280" y="7835291"/>
            <a:ext cx="1341120" cy="1005840"/>
          </a:xfrm>
          <a:prstGeom prst="rect">
            <a:avLst/>
          </a:prstGeom>
          <a:ln>
            <a:noFill/>
          </a:ln>
          <a:effectLst>
            <a:softEdge rad="112500"/>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87170" y="7835291"/>
            <a:ext cx="1341120" cy="1005840"/>
          </a:xfrm>
          <a:prstGeom prst="rect">
            <a:avLst/>
          </a:prstGeom>
          <a:ln>
            <a:noFill/>
          </a:ln>
          <a:effectLst>
            <a:softEdge rad="112500"/>
          </a:effectLst>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574340" y="7835291"/>
            <a:ext cx="1341120" cy="1005840"/>
          </a:xfrm>
          <a:prstGeom prst="rect">
            <a:avLst/>
          </a:prstGeom>
          <a:ln>
            <a:noFill/>
          </a:ln>
          <a:effectLst>
            <a:softEdge rad="112500"/>
          </a:effectLst>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859986" y="7835291"/>
            <a:ext cx="1341120" cy="1005840"/>
          </a:xfrm>
          <a:prstGeom prst="rect">
            <a:avLst/>
          </a:prstGeom>
          <a:ln>
            <a:noFill/>
          </a:ln>
          <a:effectLst>
            <a:softEdge rad="112500"/>
          </a:effectLst>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145632" y="7835291"/>
            <a:ext cx="1341120" cy="1005840"/>
          </a:xfrm>
          <a:prstGeom prst="rect">
            <a:avLst/>
          </a:prstGeom>
          <a:ln>
            <a:noFill/>
          </a:ln>
          <a:effectLst>
            <a:softEdge rad="112500"/>
          </a:effectLst>
        </p:spPr>
      </p:pic>
      <p:pic>
        <p:nvPicPr>
          <p:cNvPr id="21" name="Picture 2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0" y="7835291"/>
            <a:ext cx="1341120" cy="1005840"/>
          </a:xfrm>
          <a:prstGeom prst="rect">
            <a:avLst/>
          </a:prstGeom>
          <a:ln>
            <a:noFill/>
          </a:ln>
          <a:effectLst>
            <a:softEdge rad="112500"/>
          </a:effectLst>
        </p:spPr>
      </p:pic>
      <p:pic>
        <p:nvPicPr>
          <p:cNvPr id="6" name="Picture 5"/>
          <p:cNvPicPr>
            <a:picLocks noChangeAspect="1"/>
          </p:cNvPicPr>
          <p:nvPr/>
        </p:nvPicPr>
        <p:blipFill rotWithShape="1">
          <a:blip r:embed="rId15">
            <a:extLst>
              <a:ext uri="{28A0092B-C50C-407E-A947-70E740481C1C}">
                <a14:useLocalDpi xmlns:a14="http://schemas.microsoft.com/office/drawing/2010/main" val="0"/>
              </a:ext>
            </a:extLst>
          </a:blip>
          <a:srcRect t="21929" b="17027"/>
          <a:stretch/>
        </p:blipFill>
        <p:spPr>
          <a:xfrm>
            <a:off x="3886200" y="-1"/>
            <a:ext cx="3886200" cy="1779225"/>
          </a:xfrm>
          <a:prstGeom prst="rect">
            <a:avLst/>
          </a:prstGeom>
          <a:ln>
            <a:noFill/>
          </a:ln>
          <a:effectLst>
            <a:softEdge rad="112500"/>
          </a:effectLst>
        </p:spPr>
      </p:pic>
      <p:sp>
        <p:nvSpPr>
          <p:cNvPr id="12" name="Rectangle 11"/>
          <p:cNvSpPr/>
          <p:nvPr/>
        </p:nvSpPr>
        <p:spPr>
          <a:xfrm>
            <a:off x="7924800" y="2828199"/>
            <a:ext cx="1816523" cy="400110"/>
          </a:xfrm>
          <a:prstGeom prst="rect">
            <a:avLst/>
          </a:prstGeom>
        </p:spPr>
        <p:txBody>
          <a:bodyPr wrap="none">
            <a:spAutoFit/>
          </a:bodyPr>
          <a:lstStyle/>
          <a:p>
            <a:r>
              <a:rPr lang="en-US" i="1" dirty="0">
                <a:solidFill>
                  <a:srgbClr val="C00000"/>
                </a:solidFill>
                <a:latin typeface="Georgia" panose="02040502050405020303" pitchFamily="18" charset="0"/>
              </a:rPr>
              <a:t>Price Reduced</a:t>
            </a:r>
            <a:endParaRPr lang="en-US" dirty="0"/>
          </a:p>
        </p:txBody>
      </p:sp>
    </p:spTree>
    <p:extLst>
      <p:ext uri="{BB962C8B-B14F-4D97-AF65-F5344CB8AC3E}">
        <p14:creationId xmlns:p14="http://schemas.microsoft.com/office/powerpoint/2010/main" val="8743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457</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7</cp:revision>
  <dcterms:created xsi:type="dcterms:W3CDTF">2006-08-16T00:00:00Z</dcterms:created>
  <dcterms:modified xsi:type="dcterms:W3CDTF">2015-02-26T14:13:33Z</dcterms:modified>
</cp:coreProperties>
</file>