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8" d="100"/>
          <a:sy n="48" d="100"/>
        </p:scale>
        <p:origin x="2220" y="60"/>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11/6/2015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11/6/2015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11/6/2015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11/6/2015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11/6/2015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11/6/2015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11/6/2015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11/6/2015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11/6/2015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smtClean="0"/>
              <a:t>Click to edit Master title style</a:t>
            </a:r>
            <a:endParaRPr lang="en-US"/>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11/6/2015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smtClean="0"/>
              <a:t>Click to edit Master title style</a:t>
            </a:r>
            <a:endParaRPr lang="en-US"/>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11/6/2015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11/6/2015</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g"/><Relationship Id="rId3" Type="http://schemas.openxmlformats.org/officeDocument/2006/relationships/image" Target="../media/image2.jpg"/><Relationship Id="rId7" Type="http://schemas.openxmlformats.org/officeDocument/2006/relationships/image" Target="../media/image6.jpg"/><Relationship Id="rId12" Type="http://schemas.openxmlformats.org/officeDocument/2006/relationships/image" Target="../media/image11.jp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g"/><Relationship Id="rId11" Type="http://schemas.openxmlformats.org/officeDocument/2006/relationships/image" Target="../media/image10.jpg"/><Relationship Id="rId5" Type="http://schemas.openxmlformats.org/officeDocument/2006/relationships/image" Target="../media/image4.jpg"/><Relationship Id="rId10" Type="http://schemas.openxmlformats.org/officeDocument/2006/relationships/image" Target="../media/image9.jpeg"/><Relationship Id="rId4" Type="http://schemas.openxmlformats.org/officeDocument/2006/relationships/image" Target="../media/image3.jp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p:cNvSpPr/>
          <p:nvPr/>
        </p:nvSpPr>
        <p:spPr>
          <a:xfrm>
            <a:off x="0" y="-2245"/>
            <a:ext cx="7772400" cy="2418245"/>
          </a:xfrm>
          <a:prstGeom prst="rect">
            <a:avLst/>
          </a:prstGeom>
          <a:gradFill>
            <a:gsLst>
              <a:gs pos="0">
                <a:schemeClr val="tx2">
                  <a:lumMod val="50000"/>
                </a:schemeClr>
              </a:gs>
              <a:gs pos="100000">
                <a:schemeClr val="accent1">
                  <a:tint val="23500"/>
                  <a:satMod val="160000"/>
                  <a:alpha val="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3093" y="2"/>
            <a:ext cx="5550636" cy="1130864"/>
          </a:xfrm>
          <a:noFill/>
        </p:spPr>
        <p:txBody>
          <a:bodyPr anchor="ctr">
            <a:noAutofit/>
          </a:bodyPr>
          <a:lstStyle/>
          <a:p>
            <a:r>
              <a:rPr lang="en-US" sz="3200" dirty="0">
                <a:solidFill>
                  <a:schemeClr val="bg1"/>
                </a:solidFill>
                <a:effectLst>
                  <a:outerShdw blurRad="38100" dist="38100" dir="2700000" algn="tl">
                    <a:srgbClr val="000000">
                      <a:alpha val="43137"/>
                    </a:srgbClr>
                  </a:outerShdw>
                </a:effectLst>
                <a:latin typeface="Trebuchet MS" panose="020B0603020202020204" pitchFamily="34" charset="0"/>
              </a:rPr>
              <a:t>112 Heart Pine Circle</a:t>
            </a:r>
            <a:r>
              <a:rPr lang="en-US" sz="3200" dirty="0" smtClean="0">
                <a:solidFill>
                  <a:schemeClr val="bg1"/>
                </a:solidFill>
                <a:effectLst>
                  <a:outerShdw blurRad="38100" dist="38100" dir="2700000" algn="tl">
                    <a:srgbClr val="000000">
                      <a:alpha val="43137"/>
                    </a:srgbClr>
                  </a:outerShdw>
                </a:effectLst>
                <a:latin typeface="Trebuchet MS" panose="020B0603020202020204" pitchFamily="34" charset="0"/>
              </a:rPr>
              <a:t/>
            </a:r>
            <a:br>
              <a:rPr lang="en-US" sz="3200" dirty="0" smtClean="0">
                <a:solidFill>
                  <a:schemeClr val="bg1"/>
                </a:solidFill>
                <a:effectLst>
                  <a:outerShdw blurRad="38100" dist="38100" dir="2700000" algn="tl">
                    <a:srgbClr val="000000">
                      <a:alpha val="43137"/>
                    </a:srgbClr>
                  </a:outerShdw>
                </a:effectLst>
                <a:latin typeface="Trebuchet MS" panose="020B0603020202020204" pitchFamily="34" charset="0"/>
              </a:rPr>
            </a:br>
            <a:r>
              <a:rPr lang="en-US" sz="2000" dirty="0" smtClean="0">
                <a:solidFill>
                  <a:schemeClr val="bg1"/>
                </a:solidFill>
                <a:effectLst>
                  <a:outerShdw blurRad="38100" dist="38100" dir="2700000" algn="tl">
                    <a:srgbClr val="000000">
                      <a:alpha val="43137"/>
                    </a:srgbClr>
                  </a:outerShdw>
                </a:effectLst>
                <a:latin typeface="Trebuchet MS" panose="020B0603020202020204" pitchFamily="34" charset="0"/>
              </a:rPr>
              <a:t>Summerville ~ MLS</a:t>
            </a:r>
            <a:r>
              <a:rPr lang="en-US" sz="2000" dirty="0">
                <a:solidFill>
                  <a:schemeClr val="bg1"/>
                </a:solidFill>
                <a:effectLst>
                  <a:outerShdw blurRad="38100" dist="38100" dir="2700000" algn="tl">
                    <a:srgbClr val="000000">
                      <a:alpha val="43137"/>
                    </a:srgbClr>
                  </a:outerShdw>
                </a:effectLst>
                <a:latin typeface="Trebuchet MS" panose="020B0603020202020204" pitchFamily="34" charset="0"/>
              </a:rPr>
              <a:t># 15027835 ~ $410,000</a:t>
            </a:r>
            <a:endParaRPr lang="en-US" sz="2000" dirty="0">
              <a:solidFill>
                <a:schemeClr val="bg1"/>
              </a:solidFill>
              <a:effectLst>
                <a:outerShdw blurRad="38100" dist="38100" dir="2700000" algn="tl">
                  <a:srgbClr val="000000">
                    <a:alpha val="43137"/>
                  </a:srgbClr>
                </a:outerShdw>
              </a:effectLst>
              <a:latin typeface="Trebuchet MS" panose="020B0603020202020204" pitchFamily="34" charset="0"/>
            </a:endParaRPr>
          </a:p>
        </p:txBody>
      </p:sp>
      <p:sp>
        <p:nvSpPr>
          <p:cNvPr id="3" name="Subtitle 2"/>
          <p:cNvSpPr>
            <a:spLocks noGrp="1"/>
          </p:cNvSpPr>
          <p:nvPr>
            <p:ph type="subTitle" idx="1"/>
          </p:nvPr>
        </p:nvSpPr>
        <p:spPr>
          <a:xfrm>
            <a:off x="-3094" y="4976997"/>
            <a:ext cx="5830017" cy="3640863"/>
          </a:xfrm>
        </p:spPr>
        <p:txBody>
          <a:bodyPr anchor="ctr">
            <a:noAutofit/>
          </a:bodyPr>
          <a:lstStyle/>
          <a:p>
            <a:r>
              <a:rPr lang="en-US" sz="1400" dirty="0">
                <a:solidFill>
                  <a:schemeClr val="tx2">
                    <a:lumMod val="50000"/>
                  </a:schemeClr>
                </a:solidFill>
                <a:latin typeface="Trebuchet MS" panose="020B0603020202020204" pitchFamily="34" charset="0"/>
                <a:ea typeface="Verdana" panose="020B0604030504040204" pitchFamily="34" charset="0"/>
                <a:cs typeface="Verdana" panose="020B0604030504040204" pitchFamily="34" charset="0"/>
              </a:rPr>
              <a:t>This beautiful </a:t>
            </a:r>
            <a:r>
              <a:rPr lang="en-US" sz="1400" dirty="0" err="1">
                <a:solidFill>
                  <a:schemeClr val="tx2">
                    <a:lumMod val="50000"/>
                  </a:schemeClr>
                </a:solidFill>
                <a:latin typeface="Trebuchet MS" panose="020B0603020202020204" pitchFamily="34" charset="0"/>
                <a:ea typeface="Verdana" panose="020B0604030504040204" pitchFamily="34" charset="0"/>
                <a:cs typeface="Verdana" panose="020B0604030504040204" pitchFamily="34" charset="0"/>
              </a:rPr>
              <a:t>Lowcountry</a:t>
            </a:r>
            <a:r>
              <a:rPr lang="en-US" sz="1400" dirty="0">
                <a:solidFill>
                  <a:schemeClr val="tx2">
                    <a:lumMod val="50000"/>
                  </a:schemeClr>
                </a:solidFill>
                <a:latin typeface="Trebuchet MS" panose="020B0603020202020204" pitchFamily="34" charset="0"/>
                <a:ea typeface="Verdana" panose="020B0604030504040204" pitchFamily="34" charset="0"/>
                <a:cs typeface="Verdana" panose="020B0604030504040204" pitchFamily="34" charset="0"/>
              </a:rPr>
              <a:t> style home is located on the golf course with amazing views. The floor plan offers a very easy lifestyle with one story living. The home has upgrades galore and is one of Meeting Street Builders better floor plans. The current owners added several upgrades to the home including tray ceilings in both the master bedroom and dining room, crown molding throughout, stainless appliances, Corian counter tops, an over-sized screened-in porch and much </a:t>
            </a:r>
            <a:r>
              <a:rPr lang="en-US" sz="1400" dirty="0" err="1">
                <a:solidFill>
                  <a:schemeClr val="tx2">
                    <a:lumMod val="50000"/>
                  </a:schemeClr>
                </a:solidFill>
                <a:latin typeface="Trebuchet MS" panose="020B0603020202020204" pitchFamily="34" charset="0"/>
                <a:ea typeface="Verdana" panose="020B0604030504040204" pitchFamily="34" charset="0"/>
                <a:cs typeface="Verdana" panose="020B0604030504040204" pitchFamily="34" charset="0"/>
              </a:rPr>
              <a:t>much</a:t>
            </a:r>
            <a:r>
              <a:rPr lang="en-US" sz="1400" dirty="0">
                <a:solidFill>
                  <a:schemeClr val="tx2">
                    <a:lumMod val="50000"/>
                  </a:schemeClr>
                </a:solidFill>
                <a:latin typeface="Trebuchet MS" panose="020B0603020202020204" pitchFamily="34" charset="0"/>
                <a:ea typeface="Verdana" panose="020B0604030504040204" pitchFamily="34" charset="0"/>
                <a:cs typeface="Verdana" panose="020B0604030504040204" pitchFamily="34" charset="0"/>
              </a:rPr>
              <a:t> more. The finished FROG (finished room over the garage) is large and is a great space for a home office or to be used as a guest suite. Hardwood and tile floors throughout this home create a sophisticated feel with easy maintenance. The major plus on this home is that it is turn key handicap accessible. The home has an open roll-in shower, double doors and a tastefully done ramp. Beautiful landscaping with palmetto trees add to the southern charm. Come see this house today, it wont last long!!!</a:t>
            </a:r>
            <a:endParaRPr lang="en-US" sz="1400" dirty="0">
              <a:solidFill>
                <a:schemeClr val="tx2">
                  <a:lumMod val="50000"/>
                </a:schemeClr>
              </a:solidFill>
              <a:latin typeface="Trebuchet MS" panose="020B0603020202020204" pitchFamily="34" charset="0"/>
              <a:ea typeface="Verdana" panose="020B0604030504040204" pitchFamily="34" charset="0"/>
              <a:cs typeface="Verdana" panose="020B0604030504040204" pitchFamily="34" charset="0"/>
            </a:endParaRP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3093" y="8606763"/>
            <a:ext cx="1094134" cy="145239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3276600" y="8951958"/>
            <a:ext cx="2540000" cy="762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Rectangle 3"/>
          <p:cNvSpPr/>
          <p:nvPr/>
        </p:nvSpPr>
        <p:spPr>
          <a:xfrm>
            <a:off x="1091041" y="8717405"/>
            <a:ext cx="2972198" cy="1231106"/>
          </a:xfrm>
          <a:prstGeom prst="rect">
            <a:avLst/>
          </a:prstGeom>
        </p:spPr>
        <p:txBody>
          <a:bodyPr wrap="square">
            <a:spAutoFit/>
          </a:bodyPr>
          <a:lstStyle/>
          <a:p>
            <a:r>
              <a:rPr lang="en-US" sz="1800" b="1" dirty="0">
                <a:solidFill>
                  <a:schemeClr val="tx2">
                    <a:lumMod val="50000"/>
                  </a:schemeClr>
                </a:solidFill>
                <a:latin typeface="Trebuchet MS" panose="020B0603020202020204" pitchFamily="34" charset="0"/>
                <a:ea typeface="Verdana" panose="020B0604030504040204" pitchFamily="34" charset="0"/>
                <a:cs typeface="Verdana" panose="020B0604030504040204" pitchFamily="34" charset="0"/>
              </a:rPr>
              <a:t>Carey Nikonchuk</a:t>
            </a:r>
            <a:endParaRPr lang="en-US" sz="1800" b="1" dirty="0" smtClean="0">
              <a:solidFill>
                <a:schemeClr val="tx2">
                  <a:lumMod val="50000"/>
                </a:schemeClr>
              </a:solidFill>
              <a:latin typeface="Trebuchet MS" panose="020B0603020202020204" pitchFamily="34" charset="0"/>
              <a:ea typeface="Verdana" panose="020B0604030504040204" pitchFamily="34" charset="0"/>
              <a:cs typeface="Verdana" panose="020B0604030504040204" pitchFamily="34" charset="0"/>
            </a:endParaRPr>
          </a:p>
          <a:p>
            <a:r>
              <a:rPr lang="en-US" sz="1400" dirty="0">
                <a:solidFill>
                  <a:schemeClr val="tx2">
                    <a:lumMod val="50000"/>
                  </a:schemeClr>
                </a:solidFill>
                <a:latin typeface="Trebuchet MS" panose="020B0603020202020204" pitchFamily="34" charset="0"/>
                <a:ea typeface="Verdana" panose="020B0604030504040204" pitchFamily="34" charset="0"/>
                <a:cs typeface="Verdana" panose="020B0604030504040204" pitchFamily="34" charset="0"/>
              </a:rPr>
              <a:t/>
            </a:r>
            <a:br>
              <a:rPr lang="en-US" sz="1400" dirty="0">
                <a:solidFill>
                  <a:schemeClr val="tx2">
                    <a:lumMod val="50000"/>
                  </a:schemeClr>
                </a:solidFill>
                <a:latin typeface="Trebuchet MS" panose="020B0603020202020204" pitchFamily="34" charset="0"/>
                <a:ea typeface="Verdana" panose="020B0604030504040204" pitchFamily="34" charset="0"/>
                <a:cs typeface="Verdana" panose="020B0604030504040204" pitchFamily="34" charset="0"/>
              </a:rPr>
            </a:br>
            <a:r>
              <a:rPr lang="en-US" sz="1400" dirty="0">
                <a:solidFill>
                  <a:schemeClr val="tx2">
                    <a:lumMod val="50000"/>
                  </a:schemeClr>
                </a:solidFill>
                <a:latin typeface="Trebuchet MS" panose="020B0603020202020204" pitchFamily="34" charset="0"/>
                <a:ea typeface="Verdana" panose="020B0604030504040204" pitchFamily="34" charset="0"/>
                <a:cs typeface="Verdana" panose="020B0604030504040204" pitchFamily="34" charset="0"/>
              </a:rPr>
              <a:t>(</a:t>
            </a:r>
            <a:r>
              <a:rPr lang="en-US" sz="1400" dirty="0" smtClean="0">
                <a:solidFill>
                  <a:schemeClr val="tx2">
                    <a:lumMod val="50000"/>
                  </a:schemeClr>
                </a:solidFill>
                <a:latin typeface="Trebuchet MS" panose="020B0603020202020204" pitchFamily="34" charset="0"/>
                <a:ea typeface="Verdana" panose="020B0604030504040204" pitchFamily="34" charset="0"/>
                <a:cs typeface="Verdana" panose="020B0604030504040204" pitchFamily="34" charset="0"/>
              </a:rPr>
              <a:t>843) 276-1701 M</a:t>
            </a:r>
          </a:p>
          <a:p>
            <a:r>
              <a:rPr lang="en-US" sz="1400" dirty="0" smtClean="0">
                <a:solidFill>
                  <a:schemeClr val="tx2">
                    <a:lumMod val="50000"/>
                  </a:schemeClr>
                </a:solidFill>
                <a:latin typeface="Trebuchet MS" panose="020B0603020202020204" pitchFamily="34" charset="0"/>
              </a:rPr>
              <a:t>cnikonchuk@gmail.com</a:t>
            </a:r>
          </a:p>
          <a:p>
            <a:r>
              <a:rPr lang="en-US" sz="1400" dirty="0" smtClean="0">
                <a:solidFill>
                  <a:schemeClr val="tx2">
                    <a:lumMod val="50000"/>
                  </a:schemeClr>
                </a:solidFill>
                <a:latin typeface="Trebuchet MS" panose="020B0603020202020204" pitchFamily="34" charset="0"/>
              </a:rPr>
              <a:t>www.palmettoproperty.net</a:t>
            </a:r>
          </a:p>
        </p:txBody>
      </p:sp>
      <p:pic>
        <p:nvPicPr>
          <p:cNvPr id="7" name="Picture 6"/>
          <p:cNvPicPr>
            <a:picLocks/>
          </p:cNvPicPr>
          <p:nvPr/>
        </p:nvPicPr>
        <p:blipFill rotWithShape="1">
          <a:blip r:embed="rId4" cstate="print">
            <a:extLst>
              <a:ext uri="{28A0092B-C50C-407E-A947-70E740481C1C}">
                <a14:useLocalDpi xmlns:a14="http://schemas.microsoft.com/office/drawing/2010/main" val="0"/>
              </a:ext>
            </a:extLst>
          </a:blip>
          <a:srcRect b="14506"/>
          <a:stretch/>
        </p:blipFill>
        <p:spPr>
          <a:xfrm>
            <a:off x="5852160" y="5116282"/>
            <a:ext cx="1920240" cy="1143000"/>
          </a:xfrm>
          <a:prstGeom prst="rect">
            <a:avLst/>
          </a:prstGeom>
          <a:ln>
            <a:noFill/>
          </a:ln>
        </p:spPr>
      </p:pic>
      <p:pic>
        <p:nvPicPr>
          <p:cNvPr id="9" name="Picture 8"/>
          <p:cNvPicPr>
            <a:picLocks/>
          </p:cNvPicPr>
          <p:nvPr/>
        </p:nvPicPr>
        <p:blipFill rotWithShape="1">
          <a:blip r:embed="rId5" cstate="print">
            <a:extLst>
              <a:ext uri="{28A0092B-C50C-407E-A947-70E740481C1C}">
                <a14:useLocalDpi xmlns:a14="http://schemas.microsoft.com/office/drawing/2010/main" val="0"/>
              </a:ext>
            </a:extLst>
          </a:blip>
          <a:srcRect b="33680"/>
          <a:stretch/>
        </p:blipFill>
        <p:spPr>
          <a:xfrm>
            <a:off x="5852160" y="4175962"/>
            <a:ext cx="1920240" cy="882478"/>
          </a:xfrm>
          <a:prstGeom prst="rect">
            <a:avLst/>
          </a:prstGeom>
          <a:ln>
            <a:noFill/>
          </a:ln>
        </p:spPr>
      </p:pic>
      <p:pic>
        <p:nvPicPr>
          <p:cNvPr id="16" name="Picture 15"/>
          <p:cNvPicPr>
            <a:picLocks/>
          </p:cNvPicPr>
          <p:nvPr/>
        </p:nvPicPr>
        <p:blipFill rotWithShape="1">
          <a:blip r:embed="rId6" cstate="print">
            <a:extLst>
              <a:ext uri="{28A0092B-C50C-407E-A947-70E740481C1C}">
                <a14:useLocalDpi xmlns:a14="http://schemas.microsoft.com/office/drawing/2010/main" val="0"/>
              </a:ext>
            </a:extLst>
          </a:blip>
          <a:srcRect b="13214"/>
          <a:stretch/>
        </p:blipFill>
        <p:spPr>
          <a:xfrm>
            <a:off x="5852160" y="7520468"/>
            <a:ext cx="1920240" cy="1334227"/>
          </a:xfrm>
          <a:prstGeom prst="rect">
            <a:avLst/>
          </a:prstGeom>
          <a:ln>
            <a:noFill/>
          </a:ln>
        </p:spPr>
      </p:pic>
      <p:pic>
        <p:nvPicPr>
          <p:cNvPr id="17" name="Picture 16"/>
          <p:cNvPicPr>
            <a:picLocks/>
          </p:cNvPicPr>
          <p:nvPr/>
        </p:nvPicPr>
        <p:blipFill rotWithShape="1">
          <a:blip r:embed="rId7" cstate="print">
            <a:extLst>
              <a:ext uri="{28A0092B-C50C-407E-A947-70E740481C1C}">
                <a14:useLocalDpi xmlns:a14="http://schemas.microsoft.com/office/drawing/2010/main" val="0"/>
              </a:ext>
            </a:extLst>
          </a:blip>
          <a:srcRect b="11921"/>
          <a:stretch/>
        </p:blipFill>
        <p:spPr>
          <a:xfrm>
            <a:off x="5852160" y="8912538"/>
            <a:ext cx="1920240" cy="1125984"/>
          </a:xfrm>
          <a:prstGeom prst="rect">
            <a:avLst/>
          </a:prstGeom>
          <a:ln>
            <a:noFill/>
          </a:ln>
        </p:spPr>
      </p:pic>
      <p:pic>
        <p:nvPicPr>
          <p:cNvPr id="18" name="Picture 17"/>
          <p:cNvPicPr>
            <a:picLocks/>
          </p:cNvPicPr>
          <p:nvPr/>
        </p:nvPicPr>
        <p:blipFill>
          <a:blip r:embed="rId8" cstate="print">
            <a:extLst>
              <a:ext uri="{28A0092B-C50C-407E-A947-70E740481C1C}">
                <a14:useLocalDpi xmlns:a14="http://schemas.microsoft.com/office/drawing/2010/main" val="0"/>
              </a:ext>
            </a:extLst>
          </a:blip>
          <a:stretch>
            <a:fillRect/>
          </a:stretch>
        </p:blipFill>
        <p:spPr>
          <a:xfrm>
            <a:off x="-2286000" y="2270053"/>
            <a:ext cx="1874520" cy="1247946"/>
          </a:xfrm>
          <a:prstGeom prst="rect">
            <a:avLst/>
          </a:prstGeom>
          <a:ln>
            <a:solidFill>
              <a:schemeClr val="bg1"/>
            </a:solidFill>
          </a:ln>
        </p:spPr>
      </p:pic>
      <p:pic>
        <p:nvPicPr>
          <p:cNvPr id="19" name="Picture 18"/>
          <p:cNvPicPr>
            <a:picLocks/>
          </p:cNvPicPr>
          <p:nvPr/>
        </p:nvPicPr>
        <p:blipFill>
          <a:blip r:embed="rId9" cstate="print">
            <a:extLst>
              <a:ext uri="{28A0092B-C50C-407E-A947-70E740481C1C}">
                <a14:useLocalDpi xmlns:a14="http://schemas.microsoft.com/office/drawing/2010/main" val="0"/>
              </a:ext>
            </a:extLst>
          </a:blip>
          <a:stretch>
            <a:fillRect/>
          </a:stretch>
        </p:blipFill>
        <p:spPr>
          <a:xfrm>
            <a:off x="-2286000" y="5140055"/>
            <a:ext cx="1874520" cy="1247946"/>
          </a:xfrm>
          <a:prstGeom prst="rect">
            <a:avLst/>
          </a:prstGeom>
          <a:ln>
            <a:solidFill>
              <a:schemeClr val="bg1"/>
            </a:solidFill>
          </a:ln>
        </p:spPr>
      </p:pic>
      <p:pic>
        <p:nvPicPr>
          <p:cNvPr id="20" name="Picture 19"/>
          <p:cNvPicPr>
            <a:picLocks/>
          </p:cNvPicPr>
          <p:nvPr/>
        </p:nvPicPr>
        <p:blipFill>
          <a:blip r:embed="rId10" cstate="print">
            <a:extLst>
              <a:ext uri="{28A0092B-C50C-407E-A947-70E740481C1C}">
                <a14:useLocalDpi xmlns:a14="http://schemas.microsoft.com/office/drawing/2010/main" val="0"/>
              </a:ext>
            </a:extLst>
          </a:blip>
          <a:stretch>
            <a:fillRect/>
          </a:stretch>
        </p:blipFill>
        <p:spPr>
          <a:xfrm>
            <a:off x="-2286000" y="3705054"/>
            <a:ext cx="1874520" cy="1247946"/>
          </a:xfrm>
          <a:prstGeom prst="rect">
            <a:avLst/>
          </a:prstGeom>
          <a:ln>
            <a:solidFill>
              <a:schemeClr val="bg1"/>
            </a:solidFill>
          </a:ln>
        </p:spPr>
      </p:pic>
      <p:pic>
        <p:nvPicPr>
          <p:cNvPr id="5" name="Picture 4"/>
          <p:cNvPicPr>
            <a:picLocks noChangeAspect="1"/>
          </p:cNvPicPr>
          <p:nvPr/>
        </p:nvPicPr>
        <p:blipFill rotWithShape="1">
          <a:blip r:embed="rId11">
            <a:extLst>
              <a:ext uri="{28A0092B-C50C-407E-A947-70E740481C1C}">
                <a14:useLocalDpi xmlns:a14="http://schemas.microsoft.com/office/drawing/2010/main" val="0"/>
              </a:ext>
            </a:extLst>
          </a:blip>
          <a:srcRect r="43861" b="35484"/>
          <a:stretch/>
        </p:blipFill>
        <p:spPr>
          <a:xfrm>
            <a:off x="660687" y="1230409"/>
            <a:ext cx="4495800" cy="3828031"/>
          </a:xfrm>
          <a:prstGeom prst="rect">
            <a:avLst/>
          </a:prstGeom>
          <a:ln>
            <a:noFill/>
          </a:ln>
        </p:spPr>
      </p:pic>
      <p:pic>
        <p:nvPicPr>
          <p:cNvPr id="22" name="Picture 21"/>
          <p:cNvPicPr>
            <a:picLocks/>
          </p:cNvPicPr>
          <p:nvPr/>
        </p:nvPicPr>
        <p:blipFill rotWithShape="1">
          <a:blip r:embed="rId12" cstate="print">
            <a:extLst>
              <a:ext uri="{28A0092B-C50C-407E-A947-70E740481C1C}">
                <a14:useLocalDpi xmlns:a14="http://schemas.microsoft.com/office/drawing/2010/main" val="0"/>
              </a:ext>
            </a:extLst>
          </a:blip>
          <a:srcRect b="16356"/>
          <a:stretch/>
        </p:blipFill>
        <p:spPr>
          <a:xfrm>
            <a:off x="5852160" y="6317124"/>
            <a:ext cx="1920240" cy="1145502"/>
          </a:xfrm>
          <a:prstGeom prst="rect">
            <a:avLst/>
          </a:prstGeom>
          <a:ln>
            <a:noFill/>
          </a:ln>
        </p:spPr>
      </p:pic>
      <p:pic>
        <p:nvPicPr>
          <p:cNvPr id="21" name="Picture 20"/>
          <p:cNvPicPr>
            <a:picLocks noChangeAspect="1"/>
          </p:cNvPicPr>
          <p:nvPr/>
        </p:nvPicPr>
        <p:blipFill rotWithShape="1">
          <a:blip r:embed="rId13">
            <a:extLst>
              <a:ext uri="{28A0092B-C50C-407E-A947-70E740481C1C}">
                <a14:useLocalDpi xmlns:a14="http://schemas.microsoft.com/office/drawing/2010/main" val="0"/>
              </a:ext>
            </a:extLst>
          </a:blip>
          <a:srcRect r="50127"/>
          <a:stretch/>
        </p:blipFill>
        <p:spPr>
          <a:xfrm>
            <a:off x="5852160" y="1230409"/>
            <a:ext cx="1920240" cy="2887711"/>
          </a:xfrm>
          <a:prstGeom prst="rect">
            <a:avLst/>
          </a:prstGeom>
          <a:ln>
            <a:noFill/>
          </a:ln>
        </p:spPr>
      </p:pic>
      <p:sp>
        <p:nvSpPr>
          <p:cNvPr id="14" name="32-Point Star 13"/>
          <p:cNvSpPr/>
          <p:nvPr/>
        </p:nvSpPr>
        <p:spPr>
          <a:xfrm rot="467525">
            <a:off x="5245259" y="139558"/>
            <a:ext cx="2525784" cy="1295400"/>
          </a:xfrm>
          <a:prstGeom prst="star32">
            <a:avLst/>
          </a:prstGeom>
          <a:gradFill flip="none" rotWithShape="1">
            <a:gsLst>
              <a:gs pos="0">
                <a:srgbClr val="E6DCAC"/>
              </a:gs>
              <a:gs pos="12000">
                <a:srgbClr val="E6D78A"/>
              </a:gs>
              <a:gs pos="30000">
                <a:srgbClr val="C7AC4C"/>
              </a:gs>
              <a:gs pos="45000">
                <a:srgbClr val="E6D78A"/>
              </a:gs>
              <a:gs pos="77000">
                <a:srgbClr val="C7AC4C"/>
              </a:gs>
              <a:gs pos="100000">
                <a:srgbClr val="E6DCAC"/>
              </a:gs>
            </a:gsLst>
            <a:path path="circle">
              <a:fillToRect l="100000" t="100000"/>
            </a:path>
            <a:tileRect r="-100000" b="-100000"/>
          </a:gradFill>
          <a:ln w="12700" cap="sq">
            <a:solidFill>
              <a:schemeClr val="bg2">
                <a:lumMod val="50000"/>
              </a:schemeClr>
            </a:solidFill>
            <a:beve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i="1" dirty="0">
                <a:solidFill>
                  <a:schemeClr val="tx2">
                    <a:lumMod val="50000"/>
                  </a:schemeClr>
                </a:solidFill>
                <a:effectLst>
                  <a:outerShdw blurRad="38100" dist="38100" dir="2700000" algn="tl">
                    <a:srgbClr val="000000">
                      <a:alpha val="43137"/>
                    </a:srgbClr>
                  </a:outerShdw>
                </a:effectLst>
                <a:latin typeface="Trebuchet MS" panose="020B0603020202020204" pitchFamily="34" charset="0"/>
              </a:rPr>
              <a:t>New Listing!</a:t>
            </a:r>
          </a:p>
          <a:p>
            <a:pPr algn="ctr"/>
            <a:r>
              <a:rPr lang="en-US" sz="1600" i="1" dirty="0">
                <a:solidFill>
                  <a:schemeClr val="tx2">
                    <a:lumMod val="50000"/>
                  </a:schemeClr>
                </a:solidFill>
                <a:effectLst>
                  <a:outerShdw blurRad="38100" dist="38100" dir="2700000" algn="tl">
                    <a:srgbClr val="000000">
                      <a:alpha val="43137"/>
                    </a:srgbClr>
                  </a:outerShdw>
                </a:effectLst>
                <a:latin typeface="Trebuchet MS" panose="020B0603020202020204" pitchFamily="34" charset="0"/>
              </a:rPr>
              <a:t>Club at Legend Oaks</a:t>
            </a:r>
            <a:endParaRPr lang="en-US" sz="1600" i="1" dirty="0">
              <a:solidFill>
                <a:schemeClr val="tx2">
                  <a:lumMod val="50000"/>
                </a:schemeClr>
              </a:solidFill>
              <a:effectLst>
                <a:outerShdw blurRad="38100" dist="38100" dir="2700000" algn="tl">
                  <a:srgbClr val="000000">
                    <a:alpha val="43137"/>
                  </a:srgbClr>
                </a:outerShdw>
              </a:effectLst>
              <a:latin typeface="Trebuchet MS" panose="020B0603020202020204" pitchFamily="34" charset="0"/>
            </a:endParaRPr>
          </a:p>
        </p:txBody>
      </p:sp>
    </p:spTree>
    <p:extLst>
      <p:ext uri="{BB962C8B-B14F-4D97-AF65-F5344CB8AC3E}">
        <p14:creationId xmlns:p14="http://schemas.microsoft.com/office/powerpoint/2010/main" val="406978968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96</TotalTime>
  <Words>196</Words>
  <Application>Microsoft Office PowerPoint</Application>
  <PresentationFormat>Custom</PresentationFormat>
  <Paragraphs>8</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Trebuchet MS</vt:lpstr>
      <vt:lpstr>Verdana</vt:lpstr>
      <vt:lpstr>Office Theme</vt:lpstr>
      <vt:lpstr>112 Heart Pine Circle Summerville ~ MLS# 15027835 ~ $410,000</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1280 Marsh Rabbit Ct Dunes West ~ Mt Pleasant MLS# 1411605 ~ $</dc:title>
  <dc:creator>CVH360</dc:creator>
  <cp:lastModifiedBy>A. Thomas Price</cp:lastModifiedBy>
  <cp:revision>18</cp:revision>
  <dcterms:created xsi:type="dcterms:W3CDTF">2006-08-16T00:00:00Z</dcterms:created>
  <dcterms:modified xsi:type="dcterms:W3CDTF">2015-11-06T15:24:39Z</dcterms:modified>
</cp:coreProperties>
</file>