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216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72062" y="591397"/>
            <a:ext cx="1573054"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0046" y="591397"/>
            <a:ext cx="4584858"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0044" y="3441277"/>
            <a:ext cx="3078956"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566160" y="3441277"/>
            <a:ext cx="3078957"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2802"/>
            <a:ext cx="740664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5" y="2251499"/>
            <a:ext cx="3637598"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5"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5"/>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5"/>
            <a:ext cx="2707482"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50"/>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11/28/2022</a:t>
            </a:fld>
            <a:endParaRPr lang="en-US"/>
          </a:p>
        </p:txBody>
      </p:sp>
      <p:sp>
        <p:nvSpPr>
          <p:cNvPr id="5" name="Footer Placeholder 4"/>
          <p:cNvSpPr>
            <a:spLocks noGrp="1"/>
          </p:cNvSpPr>
          <p:nvPr>
            <p:ph type="ftr" sz="quarter" idx="3"/>
          </p:nvPr>
        </p:nvSpPr>
        <p:spPr>
          <a:xfrm>
            <a:off x="2811780" y="9322650"/>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50"/>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gent Photo">
            <a:extLst>
              <a:ext uri="{FF2B5EF4-FFF2-40B4-BE49-F238E27FC236}">
                <a16:creationId xmlns:a16="http://schemas.microsoft.com/office/drawing/2014/main" id="{68E83A51-D725-BBBF-B332-3DC66E0A83D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7960"/>
          <a:stretch/>
        </p:blipFill>
        <p:spPr bwMode="auto">
          <a:xfrm>
            <a:off x="7480477" y="9084525"/>
            <a:ext cx="587015" cy="72237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 y="4159212"/>
            <a:ext cx="8229600" cy="1174788"/>
          </a:xfrm>
        </p:spPr>
        <p:txBody>
          <a:bodyPr anchor="ctr">
            <a:noAutofit/>
          </a:bodyPr>
          <a:lstStyle/>
          <a:p>
            <a:r>
              <a:rPr lang="en-US" sz="2800" b="1" dirty="0">
                <a:ln w="3175">
                  <a:noFill/>
                </a:ln>
                <a:solidFill>
                  <a:srgbClr val="022169"/>
                </a:solidFill>
                <a:latin typeface="Century Gothic" panose="020B0502020202020204" pitchFamily="34" charset="0"/>
              </a:rPr>
              <a:t>112 Hazel Drive</a:t>
            </a:r>
            <a:br>
              <a:rPr lang="en-US" sz="3200" b="1" dirty="0">
                <a:ln w="3175">
                  <a:noFill/>
                </a:ln>
                <a:solidFill>
                  <a:srgbClr val="022169"/>
                </a:solidFill>
                <a:latin typeface="Century Gothic" panose="020B0502020202020204" pitchFamily="34" charset="0"/>
              </a:rPr>
            </a:br>
            <a:r>
              <a:rPr lang="en-US" sz="1800" b="1" dirty="0" err="1">
                <a:ln w="3175">
                  <a:noFill/>
                </a:ln>
                <a:solidFill>
                  <a:srgbClr val="022169"/>
                </a:solidFill>
                <a:latin typeface="Century Gothic" panose="020B0502020202020204" pitchFamily="34" charset="0"/>
              </a:rPr>
              <a:t>Knightsville</a:t>
            </a:r>
            <a:r>
              <a:rPr lang="en-US" sz="1800" b="1" dirty="0">
                <a:ln w="3175">
                  <a:noFill/>
                </a:ln>
                <a:solidFill>
                  <a:srgbClr val="022169"/>
                </a:solidFill>
                <a:latin typeface="Century Gothic" panose="020B0502020202020204" pitchFamily="34" charset="0"/>
              </a:rPr>
              <a:t> Farms | MLS# 22028997 | $170,000</a:t>
            </a:r>
            <a:endParaRPr lang="en-US" sz="1800" b="1" i="1" dirty="0">
              <a:ln w="3175">
                <a:noFill/>
              </a:ln>
              <a:solidFill>
                <a:srgbClr val="022169"/>
              </a:solidFill>
              <a:latin typeface="Century Gothic" panose="020B0502020202020204" pitchFamily="34" charset="0"/>
            </a:endParaRPr>
          </a:p>
        </p:txBody>
      </p:sp>
      <p:sp>
        <p:nvSpPr>
          <p:cNvPr id="3" name="Subtitle 2"/>
          <p:cNvSpPr>
            <a:spLocks noGrp="1"/>
          </p:cNvSpPr>
          <p:nvPr>
            <p:ph type="subTitle" idx="1"/>
          </p:nvPr>
        </p:nvSpPr>
        <p:spPr>
          <a:xfrm>
            <a:off x="150509" y="5295886"/>
            <a:ext cx="7928582" cy="1790713"/>
          </a:xfrm>
        </p:spPr>
        <p:txBody>
          <a:bodyPr anchor="ctr">
            <a:noAutofit/>
          </a:bodyPr>
          <a:lstStyle/>
          <a:p>
            <a:r>
              <a:rPr lang="en-US" sz="1200" dirty="0">
                <a:solidFill>
                  <a:schemeClr val="tx1"/>
                </a:solidFill>
                <a:latin typeface="Century Gothic" panose="020B0502020202020204" pitchFamily="34" charset="0"/>
              </a:rPr>
              <a:t>HUGE price reduction! Down $25,000. Sellers are motivated! Looking for a homesite already cleared and ready for you to build the home of your dreams? This is it! This 1.46 acres is on the edge of Summerville - in </a:t>
            </a:r>
            <a:r>
              <a:rPr lang="en-US" sz="1200" dirty="0" err="1">
                <a:solidFill>
                  <a:schemeClr val="tx1"/>
                </a:solidFill>
                <a:latin typeface="Century Gothic" panose="020B0502020202020204" pitchFamily="34" charset="0"/>
              </a:rPr>
              <a:t>Knightsville</a:t>
            </a:r>
            <a:r>
              <a:rPr lang="en-US" sz="1200" dirty="0">
                <a:solidFill>
                  <a:schemeClr val="tx1"/>
                </a:solidFill>
                <a:latin typeface="Century Gothic" panose="020B0502020202020204" pitchFamily="34" charset="0"/>
              </a:rPr>
              <a:t>; a rare find. This property is only 2 miles from shopping &amp; restaurants in downtown </a:t>
            </a:r>
            <a:r>
              <a:rPr lang="en-US" sz="1200" dirty="0" err="1">
                <a:solidFill>
                  <a:schemeClr val="tx1"/>
                </a:solidFill>
                <a:latin typeface="Century Gothic" panose="020B0502020202020204" pitchFamily="34" charset="0"/>
              </a:rPr>
              <a:t>Knightsville</a:t>
            </a:r>
            <a:r>
              <a:rPr lang="en-US" sz="1200" dirty="0">
                <a:solidFill>
                  <a:schemeClr val="tx1"/>
                </a:solidFill>
                <a:latin typeface="Century Gothic" panose="020B0502020202020204" pitchFamily="34" charset="0"/>
              </a:rPr>
              <a:t>, and just a few minutes' drive to downtown Summerville. The sewer and water tap fees have already been paid, making the process to build that much easier for its new owner. An easy drive to I-26. Only a block away from </a:t>
            </a:r>
            <a:r>
              <a:rPr lang="en-US" sz="1200" dirty="0" err="1">
                <a:solidFill>
                  <a:schemeClr val="tx1"/>
                </a:solidFill>
                <a:latin typeface="Century Gothic" panose="020B0502020202020204" pitchFamily="34" charset="0"/>
              </a:rPr>
              <a:t>Jedburg</a:t>
            </a:r>
            <a:r>
              <a:rPr lang="en-US" sz="1200" dirty="0">
                <a:solidFill>
                  <a:schemeClr val="tx1"/>
                </a:solidFill>
                <a:latin typeface="Century Gothic" panose="020B0502020202020204" pitchFamily="34" charset="0"/>
              </a:rPr>
              <a:t> Junction. AND the best part? ... it's located in the much sought after, highly-acclaimed, and award winning DDII School District.</a:t>
            </a:r>
          </a:p>
        </p:txBody>
      </p:sp>
      <p:sp>
        <p:nvSpPr>
          <p:cNvPr id="20" name="Rectangle 19"/>
          <p:cNvSpPr/>
          <p:nvPr/>
        </p:nvSpPr>
        <p:spPr>
          <a:xfrm>
            <a:off x="8001001" y="1101166"/>
            <a:ext cx="6028281" cy="830997"/>
          </a:xfrm>
          <a:prstGeom prst="rect">
            <a:avLst/>
          </a:prstGeom>
        </p:spPr>
        <p:txBody>
          <a:bodyPr wrap="square">
            <a:spAutoFit/>
          </a:bodyPr>
          <a:lstStyle/>
          <a:p>
            <a:pPr algn="ctr"/>
            <a:r>
              <a:rPr lang="en-US" sz="2400" b="1" i="1" dirty="0">
                <a:solidFill>
                  <a:srgbClr val="FFFF00"/>
                </a:solidFill>
                <a:effectLst>
                  <a:outerShdw blurRad="38100" dist="38100" dir="2700000" algn="tl">
                    <a:srgbClr val="000000">
                      <a:alpha val="75000"/>
                    </a:srgbClr>
                  </a:outerShdw>
                </a:effectLst>
                <a:latin typeface="Century Gothic" panose="020B0502020202020204" pitchFamily="34" charset="0"/>
              </a:rPr>
              <a:t>$1,000 Buyer's Agent Bonus</a:t>
            </a:r>
          </a:p>
          <a:p>
            <a:pPr algn="ctr"/>
            <a:r>
              <a:rPr lang="en-US" sz="2400" i="1" dirty="0">
                <a:solidFill>
                  <a:srgbClr val="FFFF00"/>
                </a:solidFill>
                <a:effectLst>
                  <a:outerShdw blurRad="38100" dist="38100" dir="2700000" algn="tl">
                    <a:srgbClr val="000000">
                      <a:alpha val="75000"/>
                    </a:srgbClr>
                  </a:outerShdw>
                </a:effectLst>
                <a:latin typeface="Century Gothic" panose="020B0502020202020204" pitchFamily="34" charset="0"/>
              </a:rPr>
              <a:t> </a:t>
            </a:r>
            <a:r>
              <a:rPr lang="en-US" sz="1800" b="1" i="1" dirty="0">
                <a:solidFill>
                  <a:srgbClr val="FFFF00"/>
                </a:solidFill>
                <a:effectLst>
                  <a:outerShdw blurRad="38100" dist="38100" dir="2700000" algn="tl">
                    <a:srgbClr val="000000">
                      <a:alpha val="75000"/>
                    </a:srgbClr>
                  </a:outerShdw>
                </a:effectLst>
                <a:latin typeface="Century Gothic" panose="020B0502020202020204" pitchFamily="34" charset="0"/>
              </a:rPr>
              <a:t>For Ratified Contract That Can Close By 9/27/2019</a:t>
            </a:r>
            <a:endParaRPr lang="en-US" sz="2400" b="1" i="1" dirty="0">
              <a:solidFill>
                <a:srgbClr val="FFFF00"/>
              </a:solidFill>
              <a:effectLst>
                <a:outerShdw blurRad="38100" dist="38100" dir="2700000" algn="tl">
                  <a:srgbClr val="000000">
                    <a:alpha val="75000"/>
                  </a:srgbClr>
                </a:outerShdw>
              </a:effectLst>
              <a:latin typeface="Century Gothic" panose="020B0502020202020204" pitchFamily="34" charset="0"/>
            </a:endParaRPr>
          </a:p>
        </p:txBody>
      </p:sp>
      <p:sp>
        <p:nvSpPr>
          <p:cNvPr id="18" name="Rectangle 17"/>
          <p:cNvSpPr/>
          <p:nvPr/>
        </p:nvSpPr>
        <p:spPr>
          <a:xfrm>
            <a:off x="2438400" y="9083626"/>
            <a:ext cx="3352800" cy="723275"/>
          </a:xfrm>
          <a:prstGeom prst="rect">
            <a:avLst/>
          </a:prstGeom>
        </p:spPr>
        <p:txBody>
          <a:bodyPr wrap="square" anchor="ctr">
            <a:spAutoFit/>
          </a:bodyPr>
          <a:lstStyle/>
          <a:p>
            <a:pPr algn="ctr"/>
            <a:r>
              <a:rPr lang="en-US" sz="1100" b="1" dirty="0">
                <a:solidFill>
                  <a:schemeClr val="tx2">
                    <a:lumMod val="75000"/>
                  </a:schemeClr>
                </a:solidFill>
                <a:latin typeface="Century Gothic" panose="020B0502020202020204" pitchFamily="34" charset="0"/>
              </a:rPr>
              <a:t>Tammy Thompson</a:t>
            </a:r>
          </a:p>
          <a:p>
            <a:pPr algn="ctr"/>
            <a:r>
              <a:rPr lang="en-US" sz="1000" dirty="0">
                <a:solidFill>
                  <a:schemeClr val="tx2">
                    <a:lumMod val="75000"/>
                  </a:schemeClr>
                </a:solidFill>
                <a:latin typeface="Century Gothic" panose="020B0502020202020204" pitchFamily="34" charset="0"/>
              </a:rPr>
              <a:t>843-412-1856</a:t>
            </a:r>
          </a:p>
          <a:p>
            <a:pPr algn="ctr"/>
            <a:r>
              <a:rPr lang="en-US" sz="1000" dirty="0">
                <a:solidFill>
                  <a:schemeClr val="tx2">
                    <a:lumMod val="75000"/>
                  </a:schemeClr>
                </a:solidFill>
                <a:latin typeface="Century Gothic" panose="020B0502020202020204" pitchFamily="34" charset="0"/>
              </a:rPr>
              <a:t>tammylthompson@live.com</a:t>
            </a:r>
          </a:p>
          <a:p>
            <a:pPr algn="ctr"/>
            <a:r>
              <a:rPr lang="en-US" sz="1000" dirty="0">
                <a:solidFill>
                  <a:schemeClr val="tx2">
                    <a:lumMod val="75000"/>
                  </a:schemeClr>
                </a:solidFill>
                <a:latin typeface="Century Gothic" panose="020B0502020202020204" pitchFamily="34" charset="0"/>
              </a:rPr>
              <a:t>https://www.coldwellbankerhomes.com/</a:t>
            </a:r>
            <a:endParaRPr lang="en-US" sz="700" dirty="0">
              <a:solidFill>
                <a:schemeClr val="tx2">
                  <a:lumMod val="75000"/>
                </a:schemeClr>
              </a:solidFill>
              <a:latin typeface="Century Gothic" panose="020B0502020202020204" pitchFamily="34" charset="0"/>
            </a:endParaRPr>
          </a:p>
        </p:txBody>
      </p:sp>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62108" y="9083626"/>
            <a:ext cx="1287433" cy="723275"/>
          </a:xfrm>
          <a:prstGeom prst="rect">
            <a:avLst/>
          </a:prstGeom>
        </p:spPr>
      </p:pic>
      <p:sp>
        <p:nvSpPr>
          <p:cNvPr id="31" name="Rectangle 30"/>
          <p:cNvSpPr/>
          <p:nvPr/>
        </p:nvSpPr>
        <p:spPr>
          <a:xfrm>
            <a:off x="1" y="1"/>
            <a:ext cx="8229600" cy="492443"/>
          </a:xfrm>
          <a:prstGeom prst="rect">
            <a:avLst/>
          </a:prstGeom>
        </p:spPr>
        <p:txBody>
          <a:bodyPr wrap="square">
            <a:spAutoFit/>
          </a:bodyPr>
          <a:lstStyle/>
          <a:p>
            <a:pPr algn="ctr"/>
            <a:r>
              <a:rPr lang="en-US" sz="2600" b="1" i="1" dirty="0">
                <a:ln w="3175">
                  <a:noFill/>
                </a:ln>
                <a:solidFill>
                  <a:srgbClr val="022169"/>
                </a:solidFill>
                <a:latin typeface="Century Gothic" panose="020B0502020202020204" pitchFamily="34" charset="0"/>
              </a:rPr>
              <a:t>$25K Price Reduction 1.46 Acres Summerville</a:t>
            </a:r>
          </a:p>
        </p:txBody>
      </p:sp>
      <p:sp>
        <p:nvSpPr>
          <p:cNvPr id="6" name="Rectangle 5"/>
          <p:cNvSpPr/>
          <p:nvPr/>
        </p:nvSpPr>
        <p:spPr>
          <a:xfrm>
            <a:off x="228600" y="9814037"/>
            <a:ext cx="7772400" cy="200055"/>
          </a:xfrm>
          <a:prstGeom prst="rect">
            <a:avLst/>
          </a:prstGeom>
        </p:spPr>
        <p:txBody>
          <a:bodyPr wrap="square">
            <a:spAutoFit/>
          </a:bodyPr>
          <a:lstStyle/>
          <a:p>
            <a:pPr algn="ctr"/>
            <a:r>
              <a:rPr lang="en-US" sz="700" dirty="0">
                <a:solidFill>
                  <a:schemeClr val="tx2">
                    <a:lumMod val="75000"/>
                  </a:schemeClr>
                </a:solidFill>
                <a:latin typeface="Century Gothic" panose="020B0502020202020204" pitchFamily="34" charset="0"/>
              </a:rPr>
              <a:t>Coldwell Banker Realty | 4969 Centre Pointe Dr. Ste 103 | Charleston, SC 29418</a:t>
            </a:r>
          </a:p>
        </p:txBody>
      </p:sp>
      <p:pic>
        <p:nvPicPr>
          <p:cNvPr id="4" name="Picture 3"/>
          <p:cNvPicPr>
            <a:picLocks/>
          </p:cNvPicPr>
          <p:nvPr/>
        </p:nvPicPr>
        <p:blipFill>
          <a:blip r:embed="rId4">
            <a:extLst>
              <a:ext uri="{28A0092B-C50C-407E-A947-70E740481C1C}">
                <a14:useLocalDpi xmlns:a14="http://schemas.microsoft.com/office/drawing/2010/main" val="0"/>
              </a:ext>
            </a:extLst>
          </a:blip>
          <a:srcRect/>
          <a:stretch/>
        </p:blipFill>
        <p:spPr>
          <a:xfrm>
            <a:off x="150510" y="663450"/>
            <a:ext cx="3917247" cy="3657600"/>
          </a:xfrm>
          <a:prstGeom prst="rect">
            <a:avLst/>
          </a:prstGeom>
          <a:ln>
            <a:noFill/>
          </a:ln>
          <a:effectLst>
            <a:softEdge rad="112500"/>
          </a:effectLst>
        </p:spPr>
      </p:pic>
      <p:pic>
        <p:nvPicPr>
          <p:cNvPr id="5" name="Picture 4">
            <a:extLst>
              <a:ext uri="{FF2B5EF4-FFF2-40B4-BE49-F238E27FC236}">
                <a16:creationId xmlns:a16="http://schemas.microsoft.com/office/drawing/2014/main" id="{E9C94605-C378-70E5-531D-1C2EDFEC955E}"/>
              </a:ext>
            </a:extLst>
          </p:cNvPr>
          <p:cNvPicPr>
            <a:picLocks/>
          </p:cNvPicPr>
          <p:nvPr/>
        </p:nvPicPr>
        <p:blipFill>
          <a:blip r:embed="rId5">
            <a:extLst>
              <a:ext uri="{28A0092B-C50C-407E-A947-70E740481C1C}">
                <a14:useLocalDpi xmlns:a14="http://schemas.microsoft.com/office/drawing/2010/main" val="0"/>
              </a:ext>
            </a:extLst>
          </a:blip>
          <a:srcRect/>
          <a:stretch/>
        </p:blipFill>
        <p:spPr>
          <a:xfrm>
            <a:off x="4161844" y="663450"/>
            <a:ext cx="3917247" cy="3657600"/>
          </a:xfrm>
          <a:prstGeom prst="rect">
            <a:avLst/>
          </a:prstGeom>
          <a:ln>
            <a:noFill/>
          </a:ln>
          <a:effectLst>
            <a:softEdge rad="112500"/>
          </a:effectLst>
        </p:spPr>
      </p:pic>
      <p:pic>
        <p:nvPicPr>
          <p:cNvPr id="8" name="Picture 7" descr="A picture containing grass, tree, outdoor, plant&#10;&#10;Description automatically generated">
            <a:extLst>
              <a:ext uri="{FF2B5EF4-FFF2-40B4-BE49-F238E27FC236}">
                <a16:creationId xmlns:a16="http://schemas.microsoft.com/office/drawing/2014/main" id="{BA18098D-104C-F56F-EDF9-79F89901888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69786" y="7010400"/>
            <a:ext cx="1371600" cy="1828800"/>
          </a:xfrm>
          <a:prstGeom prst="rect">
            <a:avLst/>
          </a:prstGeom>
          <a:ln>
            <a:noFill/>
          </a:ln>
          <a:effectLst>
            <a:softEdge rad="112500"/>
          </a:effectLst>
        </p:spPr>
      </p:pic>
      <p:pic>
        <p:nvPicPr>
          <p:cNvPr id="10" name="Picture 9" descr="A picture containing grass, sky, nature&#10;&#10;Description automatically generated">
            <a:extLst>
              <a:ext uri="{FF2B5EF4-FFF2-40B4-BE49-F238E27FC236}">
                <a16:creationId xmlns:a16="http://schemas.microsoft.com/office/drawing/2014/main" id="{0558503F-2F1C-8993-A5DC-FCCBFF82A52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926566" y="7010400"/>
            <a:ext cx="1152525" cy="1828800"/>
          </a:xfrm>
          <a:prstGeom prst="rect">
            <a:avLst/>
          </a:prstGeom>
          <a:ln>
            <a:noFill/>
          </a:ln>
          <a:effectLst>
            <a:softEdge rad="112500"/>
          </a:effectLst>
        </p:spPr>
      </p:pic>
      <p:pic>
        <p:nvPicPr>
          <p:cNvPr id="12" name="Picture 11" descr="A road with grass and trees on the side&#10;&#10;Description automatically generated with medium confidence">
            <a:extLst>
              <a:ext uri="{FF2B5EF4-FFF2-40B4-BE49-F238E27FC236}">
                <a16:creationId xmlns:a16="http://schemas.microsoft.com/office/drawing/2014/main" id="{DE27ED77-B89D-1786-0F61-90F4368248CD}"/>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0510" y="7010400"/>
            <a:ext cx="1374458" cy="1828800"/>
          </a:xfrm>
          <a:prstGeom prst="rect">
            <a:avLst/>
          </a:prstGeom>
          <a:ln>
            <a:noFill/>
          </a:ln>
          <a:effectLst>
            <a:softEdge rad="112500"/>
          </a:effectLst>
        </p:spPr>
      </p:pic>
      <p:pic>
        <p:nvPicPr>
          <p:cNvPr id="14" name="Picture 13" descr="A gravel road with trees on either side of it&#10;&#10;Description automatically generated with medium confidence">
            <a:extLst>
              <a:ext uri="{FF2B5EF4-FFF2-40B4-BE49-F238E27FC236}">
                <a16:creationId xmlns:a16="http://schemas.microsoft.com/office/drawing/2014/main" id="{67DFBBA2-F24F-34CA-48BF-E24472C41A8B}"/>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410148" y="7010400"/>
            <a:ext cx="1374458" cy="1828800"/>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331</TotalTime>
  <Words>203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112 Hazel Drive Knightsville Farms | MLS# 22028997 | $170,000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44</cp:revision>
  <dcterms:created xsi:type="dcterms:W3CDTF">2006-08-16T00:00:00Z</dcterms:created>
  <dcterms:modified xsi:type="dcterms:W3CDTF">2022-11-28T19:12:10Z</dcterms:modified>
</cp:coreProperties>
</file>