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144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6D9F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0" autoAdjust="0"/>
    <p:restoredTop sz="94249" autoAdjust="0"/>
  </p:normalViewPr>
  <p:slideViewPr>
    <p:cSldViewPr>
      <p:cViewPr varScale="1">
        <p:scale>
          <a:sx n="54" d="100"/>
          <a:sy n="54" d="100"/>
        </p:scale>
        <p:origin x="2682" y="9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5333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667">
                <a:solidFill>
                  <a:schemeClr val="tx1">
                    <a:tint val="75000"/>
                  </a:schemeClr>
                </a:solidFill>
              </a:defRPr>
            </a:lvl1pPr>
            <a:lvl2pPr marL="609585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3733"/>
            </a:lvl1pPr>
            <a:lvl2pPr>
              <a:defRPr sz="3200"/>
            </a:lvl2pPr>
            <a:lvl3pPr>
              <a:defRPr sz="2667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3733"/>
            </a:lvl1pPr>
            <a:lvl2pPr>
              <a:defRPr sz="3200"/>
            </a:lvl2pPr>
            <a:lvl3pPr>
              <a:defRPr sz="2667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3200"/>
            </a:lvl1pPr>
            <a:lvl2pPr>
              <a:defRPr sz="2667"/>
            </a:lvl2pPr>
            <a:lvl3pPr>
              <a:defRPr sz="2400"/>
            </a:lvl3pPr>
            <a:lvl4pPr>
              <a:defRPr sz="2133"/>
            </a:lvl4pPr>
            <a:lvl5pPr>
              <a:defRPr sz="2133"/>
            </a:lvl5pPr>
            <a:lvl6pPr>
              <a:defRPr sz="2133"/>
            </a:lvl6pPr>
            <a:lvl7pPr>
              <a:defRPr sz="2133"/>
            </a:lvl7pPr>
            <a:lvl8pPr>
              <a:defRPr sz="2133"/>
            </a:lvl8pPr>
            <a:lvl9pPr>
              <a:defRPr sz="213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3200"/>
            </a:lvl1pPr>
            <a:lvl2pPr>
              <a:defRPr sz="2667"/>
            </a:lvl2pPr>
            <a:lvl3pPr>
              <a:defRPr sz="2400"/>
            </a:lvl3pPr>
            <a:lvl4pPr>
              <a:defRPr sz="2133"/>
            </a:lvl4pPr>
            <a:lvl5pPr>
              <a:defRPr sz="2133"/>
            </a:lvl5pPr>
            <a:lvl6pPr>
              <a:defRPr sz="2133"/>
            </a:lvl6pPr>
            <a:lvl7pPr>
              <a:defRPr sz="2133"/>
            </a:lvl7pPr>
            <a:lvl8pPr>
              <a:defRPr sz="2133"/>
            </a:lvl8pPr>
            <a:lvl9pPr>
              <a:defRPr sz="213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9/26/2019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9/26/2019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9/26/2019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667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4267"/>
            </a:lvl1pPr>
            <a:lvl2pPr>
              <a:defRPr sz="3733"/>
            </a:lvl2pPr>
            <a:lvl3pPr>
              <a:defRPr sz="3200"/>
            </a:lvl3pPr>
            <a:lvl4pPr>
              <a:defRPr sz="2667"/>
            </a:lvl4pPr>
            <a:lvl5pPr>
              <a:defRPr sz="2667"/>
            </a:lvl5pPr>
            <a:lvl6pPr>
              <a:defRPr sz="2667"/>
            </a:lvl6pPr>
            <a:lvl7pPr>
              <a:defRPr sz="2667"/>
            </a:lvl7pPr>
            <a:lvl8pPr>
              <a:defRPr sz="2667"/>
            </a:lvl8pPr>
            <a:lvl9pPr>
              <a:defRPr sz="266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667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4267"/>
            </a:lvl1pPr>
            <a:lvl2pPr marL="609585" indent="0">
              <a:buNone/>
              <a:defRPr sz="3733"/>
            </a:lvl2pPr>
            <a:lvl3pPr marL="1219170" indent="0">
              <a:buNone/>
              <a:defRPr sz="3200"/>
            </a:lvl3pPr>
            <a:lvl4pPr marL="1828754" indent="0">
              <a:buNone/>
              <a:defRPr sz="2667"/>
            </a:lvl4pPr>
            <a:lvl5pPr marL="2438339" indent="0">
              <a:buNone/>
              <a:defRPr sz="2667"/>
            </a:lvl5pPr>
            <a:lvl6pPr marL="3047924" indent="0">
              <a:buNone/>
              <a:defRPr sz="2667"/>
            </a:lvl6pPr>
            <a:lvl7pPr marL="3657509" indent="0">
              <a:buNone/>
              <a:defRPr sz="2667"/>
            </a:lvl7pPr>
            <a:lvl8pPr marL="4267093" indent="0">
              <a:buNone/>
              <a:defRPr sz="2667"/>
            </a:lvl8pPr>
            <a:lvl9pPr marL="4876678" indent="0">
              <a:buNone/>
              <a:defRPr sz="2667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-12728000" b="-12728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9/26/2019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219170" rtl="0" eaLnBrk="1" latinLnBrk="0" hangingPunct="1">
        <a:spcBef>
          <a:spcPct val="0"/>
        </a:spcBef>
        <a:buNone/>
        <a:defRPr sz="586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189" indent="-457189" algn="l" defTabSz="1219170" rtl="0" eaLnBrk="1" latinLnBrk="0" hangingPunct="1">
        <a:spcBef>
          <a:spcPct val="20000"/>
        </a:spcBef>
        <a:buFont typeface="Arial" pitchFamily="34" charset="0"/>
        <a:buChar char="•"/>
        <a:defRPr sz="4267" kern="1200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defTabSz="1219170" rtl="0" eaLnBrk="1" latinLnBrk="0" hangingPunct="1">
        <a:spcBef>
          <a:spcPct val="20000"/>
        </a:spcBef>
        <a:buFont typeface="Arial" pitchFamily="34" charset="0"/>
        <a:buChar char="–"/>
        <a:defRPr sz="3733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1219170" rtl="0" eaLnBrk="1" latinLnBrk="0" hangingPunct="1">
        <a:spcBef>
          <a:spcPct val="20000"/>
        </a:spcBef>
        <a:buFont typeface="Arial" pitchFamily="34" charset="0"/>
        <a:buChar char="–"/>
        <a:defRPr sz="2667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1219170" rtl="0" eaLnBrk="1" latinLnBrk="0" hangingPunct="1">
        <a:spcBef>
          <a:spcPct val="20000"/>
        </a:spcBef>
        <a:buFont typeface="Arial" pitchFamily="34" charset="0"/>
        <a:buChar char="»"/>
        <a:defRPr sz="2667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image" Target="../media/image3.jpeg"/><Relationship Id="rId7" Type="http://schemas.openxmlformats.org/officeDocument/2006/relationships/image" Target="../media/image7.jpeg"/><Relationship Id="rId12" Type="http://schemas.openxmlformats.org/officeDocument/2006/relationships/image" Target="../media/image12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eg"/><Relationship Id="rId11" Type="http://schemas.openxmlformats.org/officeDocument/2006/relationships/image" Target="../media/image11.jpeg"/><Relationship Id="rId5" Type="http://schemas.openxmlformats.org/officeDocument/2006/relationships/image" Target="../media/image5.gif"/><Relationship Id="rId10" Type="http://schemas.openxmlformats.org/officeDocument/2006/relationships/image" Target="../media/image10.jpeg"/><Relationship Id="rId4" Type="http://schemas.openxmlformats.org/officeDocument/2006/relationships/image" Target="../media/image4.jpeg"/><Relationship Id="rId9" Type="http://schemas.openxmlformats.org/officeDocument/2006/relationships/image" Target="../media/image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2817"/>
          <a:stretch/>
        </p:blipFill>
        <p:spPr>
          <a:xfrm>
            <a:off x="142391" y="1092200"/>
            <a:ext cx="4734410" cy="2740623"/>
          </a:xfrm>
          <a:prstGeom prst="rect">
            <a:avLst/>
          </a:prstGeom>
          <a:ln>
            <a:solidFill>
              <a:schemeClr val="bg1"/>
            </a:solidFill>
          </a:ln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78ABFE0D-EFB8-4FDC-9970-58E34DAB59D3}"/>
              </a:ext>
            </a:extLst>
          </p:cNvPr>
          <p:cNvSpPr/>
          <p:nvPr/>
        </p:nvSpPr>
        <p:spPr>
          <a:xfrm>
            <a:off x="142390" y="3861047"/>
            <a:ext cx="6573218" cy="4190813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392" y="158417"/>
            <a:ext cx="6573217" cy="908383"/>
          </a:xfrm>
          <a:solidFill>
            <a:schemeClr val="accent1">
              <a:lumMod val="20000"/>
              <a:lumOff val="80000"/>
            </a:schemeClr>
          </a:solidFill>
        </p:spPr>
        <p:txBody>
          <a:bodyPr anchor="ctr">
            <a:noAutofit/>
          </a:bodyPr>
          <a:lstStyle/>
          <a:p>
            <a:r>
              <a:rPr lang="en-US" sz="3000" i="1" dirty="0">
                <a:solidFill>
                  <a:schemeClr val="tx2"/>
                </a:solidFill>
                <a:latin typeface="Cinzel" panose="00000500000000000000" pitchFamily="50" charset="0"/>
              </a:rPr>
              <a:t>New to the Market!!</a:t>
            </a:r>
            <a:br>
              <a:rPr lang="en-US" sz="2700" i="1" dirty="0">
                <a:solidFill>
                  <a:schemeClr val="tx2"/>
                </a:solidFill>
                <a:latin typeface="Cinzel" panose="00000500000000000000" pitchFamily="50" charset="0"/>
              </a:rPr>
            </a:br>
            <a:r>
              <a:rPr lang="en-US" sz="2400" dirty="0">
                <a:solidFill>
                  <a:schemeClr val="tx2"/>
                </a:solidFill>
                <a:latin typeface="Cinzel" panose="00000500000000000000" pitchFamily="50" charset="0"/>
              </a:rPr>
              <a:t>GREAT LOCATION!!</a:t>
            </a:r>
            <a:endParaRPr lang="en-US" sz="2700" i="1" dirty="0">
              <a:solidFill>
                <a:schemeClr val="tx2"/>
              </a:solidFill>
              <a:latin typeface="Cinzel" panose="00000500000000000000" pitchFamily="50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6830" y="4909021"/>
            <a:ext cx="6444337" cy="1585845"/>
          </a:xfrm>
        </p:spPr>
        <p:txBody>
          <a:bodyPr anchor="ctr">
            <a:noAutofit/>
          </a:bodyPr>
          <a:lstStyle/>
          <a:p>
            <a:r>
              <a:rPr lang="en-US" sz="1700" b="1" i="1" dirty="0">
                <a:solidFill>
                  <a:schemeClr val="tx1"/>
                </a:solidFill>
                <a:latin typeface="Cinzel" panose="00000500000000000000"/>
              </a:rPr>
              <a:t>There have been numerous upgrades!</a:t>
            </a:r>
          </a:p>
          <a:p>
            <a:r>
              <a:rPr lang="en-US" sz="1700" dirty="0">
                <a:solidFill>
                  <a:schemeClr val="tx1"/>
                </a:solidFill>
                <a:latin typeface="Cinzel" panose="00000500000000000000"/>
              </a:rPr>
              <a:t>Including but not limited to it's Brand New Kitchen with all new cabinets , quartz counter tops, sink, fixtures, new stainless steel appliances, washer and dryer. New hot water tank , Lighting fixtures, and Ceiling Fans. New laminate flooring, on main level, and Upstairs Landing. Fresh paint throughout.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914869" y="1092200"/>
            <a:ext cx="1800741" cy="1350555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914870" y="2482268"/>
            <a:ext cx="1800740" cy="1350555"/>
          </a:xfrm>
          <a:prstGeom prst="rect">
            <a:avLst/>
          </a:prstGeom>
          <a:ln>
            <a:solidFill>
              <a:schemeClr val="bg1"/>
            </a:solidFill>
          </a:ln>
        </p:spPr>
      </p:pic>
      <p:sp>
        <p:nvSpPr>
          <p:cNvPr id="12" name="TextBox 11"/>
          <p:cNvSpPr txBox="1"/>
          <p:nvPr/>
        </p:nvSpPr>
        <p:spPr>
          <a:xfrm>
            <a:off x="0" y="8229541"/>
            <a:ext cx="6858001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latin typeface="Century Gothic" panose="020B0502020202020204" pitchFamily="34" charset="0"/>
              </a:rPr>
              <a:t>Frank </a:t>
            </a:r>
            <a:r>
              <a:rPr lang="en-US" b="1" dirty="0" err="1">
                <a:latin typeface="Century Gothic" panose="020B0502020202020204" pitchFamily="34" charset="0"/>
              </a:rPr>
              <a:t>Rutigliano</a:t>
            </a:r>
            <a:endParaRPr lang="en-US" b="1" dirty="0">
              <a:latin typeface="Century Gothic" panose="020B0502020202020204" pitchFamily="34" charset="0"/>
            </a:endParaRPr>
          </a:p>
          <a:p>
            <a:pPr algn="ctr"/>
            <a:r>
              <a:rPr lang="en-US" sz="1400" dirty="0">
                <a:latin typeface="Century Gothic" panose="020B0502020202020204" pitchFamily="34" charset="0"/>
              </a:rPr>
              <a:t>843-813-4961</a:t>
            </a:r>
          </a:p>
          <a:p>
            <a:pPr algn="ctr"/>
            <a:r>
              <a:rPr lang="en-US" sz="1400" dirty="0">
                <a:latin typeface="Century Gothic" panose="020B0502020202020204" pitchFamily="34" charset="0"/>
              </a:rPr>
              <a:t>frutigliano@kwchs.com</a:t>
            </a:r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916" y="8153400"/>
            <a:ext cx="1047750" cy="952500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32991" y="6372195"/>
            <a:ext cx="1774368" cy="1330776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1" y="3886447"/>
            <a:ext cx="6857999" cy="984885"/>
          </a:xfrm>
          <a:prstGeom prst="rect">
            <a:avLst/>
          </a:prstGeom>
          <a:solidFill>
            <a:schemeClr val="tx2"/>
          </a:solidFill>
        </p:spPr>
        <p:txBody>
          <a:bodyPr wrap="square">
            <a:spAutoFit/>
          </a:bodyPr>
          <a:lstStyle/>
          <a:p>
            <a:pPr algn="ctr"/>
            <a:r>
              <a:rPr lang="en-US" sz="2400" dirty="0">
                <a:solidFill>
                  <a:schemeClr val="bg1"/>
                </a:solidFill>
                <a:latin typeface="Cinzel Decorative" panose="00000500000000000000" pitchFamily="50" charset="0"/>
              </a:rPr>
              <a:t>1130 Silent Harbor Court K</a:t>
            </a:r>
          </a:p>
          <a:p>
            <a:pPr algn="ctr"/>
            <a:r>
              <a:rPr lang="en-US" sz="1700" dirty="0">
                <a:solidFill>
                  <a:schemeClr val="bg1"/>
                </a:solidFill>
                <a:latin typeface="Cinzel Decorative" panose="00000500000000000000" pitchFamily="50" charset="0"/>
              </a:rPr>
              <a:t>Snee Farm Lakes ~ Mt Pleasant ~ MLS# 19027064 ~ $239,000</a:t>
            </a:r>
          </a:p>
          <a:p>
            <a:pPr algn="ctr"/>
            <a:r>
              <a:rPr lang="en-US" sz="1700" dirty="0">
                <a:solidFill>
                  <a:schemeClr val="bg1"/>
                </a:solidFill>
                <a:latin typeface="Cinzel" panose="00000500000000000000" pitchFamily="50" charset="0"/>
              </a:rPr>
              <a:t>2 Bedroom | 2½ Bath | 1,262sf</a:t>
            </a: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00539" y="8154162"/>
            <a:ext cx="697383" cy="950976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06831" y="6532556"/>
            <a:ext cx="1933972" cy="1450479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717196" y="6532556"/>
            <a:ext cx="1933972" cy="1450479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067800" y="3393074"/>
            <a:ext cx="1933972" cy="1450479"/>
          </a:xfrm>
          <a:prstGeom prst="rect">
            <a:avLst/>
          </a:prstGeom>
        </p:spPr>
      </p:pic>
      <p:pic>
        <p:nvPicPr>
          <p:cNvPr id="24" name="Picture 23">
            <a:extLst>
              <a:ext uri="{FF2B5EF4-FFF2-40B4-BE49-F238E27FC236}">
                <a16:creationId xmlns:a16="http://schemas.microsoft.com/office/drawing/2014/main" id="{E70D352B-4E50-4647-BC20-25586532B6DC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404967" y="5486400"/>
            <a:ext cx="1087859" cy="1450478"/>
          </a:xfrm>
          <a:prstGeom prst="rect">
            <a:avLst/>
          </a:prstGeom>
        </p:spPr>
      </p:pic>
      <p:pic>
        <p:nvPicPr>
          <p:cNvPr id="25" name="Picture 24">
            <a:extLst>
              <a:ext uri="{FF2B5EF4-FFF2-40B4-BE49-F238E27FC236}">
                <a16:creationId xmlns:a16="http://schemas.microsoft.com/office/drawing/2014/main" id="{E169A21D-AEB5-424E-85BC-14676C86D97D}"/>
              </a:ext>
            </a:extLst>
          </p:cNvPr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884901" y="6532557"/>
            <a:ext cx="1087859" cy="14504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83833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124</TotalTime>
  <Words>104</Words>
  <Application>Microsoft Office PowerPoint</Application>
  <PresentationFormat>On-screen Show (4:3)</PresentationFormat>
  <Paragraphs>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Century Gothic</vt:lpstr>
      <vt:lpstr>Cinzel</vt:lpstr>
      <vt:lpstr>Cinzel Decorative</vt:lpstr>
      <vt:lpstr>Office Theme</vt:lpstr>
      <vt:lpstr>New to the Market!! GREAT LOCATION!!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1400-B 207 Ocean Blvd Oceanside – Isle of Palms MLS# 1416245 $290,000 2 Bed/2Bath</dc:title>
  <dc:creator>CVH360</dc:creator>
  <cp:lastModifiedBy>A. Thomas Price</cp:lastModifiedBy>
  <cp:revision>29</cp:revision>
  <dcterms:created xsi:type="dcterms:W3CDTF">2006-08-16T00:00:00Z</dcterms:created>
  <dcterms:modified xsi:type="dcterms:W3CDTF">2019-09-26T16:38:08Z</dcterms:modified>
</cp:coreProperties>
</file>