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96" y="7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5/9/2016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r="2049"/>
          <a:stretch/>
        </p:blipFill>
        <p:spPr bwMode="auto">
          <a:xfrm>
            <a:off x="1707261" y="137445"/>
            <a:ext cx="7284339" cy="557755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1783728" y="137444"/>
            <a:ext cx="7360271" cy="457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800" b="1" dirty="0" smtClean="0">
                <a:latin typeface="Trajan Pro" panose="02020502050506020301" pitchFamily="18" charset="0"/>
                <a:cs typeface="Arial" pitchFamily="34" charset="0"/>
              </a:rPr>
              <a:t>Tidal Creek Hideaway</a:t>
            </a:r>
            <a:endParaRPr kumimoji="0" lang="en-US" sz="1050" b="1" u="none" strike="noStrike" cap="none" normalizeH="0" baseline="0" dirty="0" smtClean="0">
              <a:ln>
                <a:noFill/>
              </a:ln>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707261" y="5789496"/>
            <a:ext cx="7284339" cy="31641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dirty="0">
                <a:effectLst>
                  <a:outerShdw blurRad="38100" dist="38100" dir="2700000" algn="tl">
                    <a:srgbClr val="000000">
                      <a:alpha val="43137"/>
                    </a:srgbClr>
                  </a:outerShdw>
                </a:effectLst>
                <a:latin typeface="Tw Cen MT" pitchFamily="34" charset="0"/>
                <a:cs typeface="Arial" pitchFamily="34" charset="0"/>
              </a:rPr>
              <a:t>This is nature lovers dream at this quiet marsh front tidal creek home. You can access Clark Sound and Charleston Harbor around medium to high tide. Gorgeous views from your 12x14 deck and a huge backyard! There is also an in-ground sprinkler system. Open floor plan and high ceiling in the Great room with a wood burning fireplace. Separate dining room off the great room and a large and spacious kitchen. Beautiful family home in the much sought after Bayview Farms Subdivision. Lender paid closing costs of 0.50% of the loan amount, redeemable only at time of closing when financing is completed by the Seller's preferred lender. Closing costs credit must be mentioned at application and may only be applied to offset actual costs.</a:t>
            </a:r>
            <a:endParaRPr kumimoji="0" lang="en-US" b="0" i="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sp>
        <p:nvSpPr>
          <p:cNvPr id="9" name="Text Box 11"/>
          <p:cNvSpPr txBox="1">
            <a:spLocks noChangeArrowheads="1" noChangeShapeType="1"/>
          </p:cNvSpPr>
          <p:nvPr/>
        </p:nvSpPr>
        <p:spPr bwMode="auto">
          <a:xfrm>
            <a:off x="0" y="5688781"/>
            <a:ext cx="1715685"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effectLst>
                  <a:outerShdw blurRad="38100" dist="38100" dir="2700000" algn="tl">
                    <a:srgbClr val="000000">
                      <a:alpha val="43137"/>
                    </a:srgbClr>
                  </a:outerShdw>
                </a:effectLst>
                <a:latin typeface="Tw Cen MT" pitchFamily="34" charset="0"/>
                <a:cs typeface="Arial" pitchFamily="34" charset="0"/>
              </a:rPr>
              <a:t>Maria </a:t>
            </a:r>
            <a:r>
              <a:rPr lang="en-US" sz="1600" b="1" dirty="0" err="1" smtClean="0">
                <a:effectLst>
                  <a:outerShdw blurRad="38100" dist="38100" dir="2700000" algn="tl">
                    <a:srgbClr val="000000">
                      <a:alpha val="43137"/>
                    </a:srgbClr>
                  </a:outerShdw>
                </a:effectLst>
                <a:latin typeface="Tw Cen MT" pitchFamily="34" charset="0"/>
                <a:cs typeface="Arial" pitchFamily="34" charset="0"/>
              </a:rPr>
              <a:t>Latto</a:t>
            </a:r>
            <a:endParaRPr lang="en-US" sz="1600" b="1" dirty="0" smtClean="0">
              <a:effectLst>
                <a:outerShdw blurRad="38100" dist="38100" dir="2700000" algn="tl">
                  <a:srgbClr val="000000">
                    <a:alpha val="43137"/>
                  </a:srgbClr>
                </a:outerShdw>
              </a:effectLst>
              <a:latin typeface="Tw Cen MT" pitchFamily="34" charset="0"/>
              <a:cs typeface="Arial" pitchFamily="34" charset="0"/>
            </a:endParaRPr>
          </a:p>
          <a:p>
            <a:pPr lvl="0" algn="ctr" fontAlgn="base">
              <a:spcBef>
                <a:spcPct val="0"/>
              </a:spcBef>
              <a:spcAft>
                <a:spcPct val="0"/>
              </a:spcAft>
            </a:pPr>
            <a:r>
              <a:rPr lang="en-US" sz="1050" i="1" dirty="0">
                <a:effectLst>
                  <a:outerShdw blurRad="38100" dist="38100" dir="2700000" algn="tl">
                    <a:srgbClr val="000000">
                      <a:alpha val="43137"/>
                    </a:srgbClr>
                  </a:outerShdw>
                </a:effectLst>
                <a:latin typeface="Tw Cen MT" pitchFamily="34" charset="0"/>
                <a:cs typeface="Arial" pitchFamily="34" charset="0"/>
              </a:rPr>
              <a:t>REALTOR, </a:t>
            </a:r>
            <a:r>
              <a:rPr lang="en-US" sz="1050" i="1" dirty="0" smtClean="0">
                <a:effectLst>
                  <a:outerShdw blurRad="38100" dist="38100" dir="2700000" algn="tl">
                    <a:srgbClr val="000000">
                      <a:alpha val="43137"/>
                    </a:srgbClr>
                  </a:outerShdw>
                </a:effectLst>
                <a:latin typeface="Tw Cen MT" pitchFamily="34" charset="0"/>
                <a:cs typeface="Arial" pitchFamily="34" charset="0"/>
              </a:rPr>
              <a:t>GRI</a:t>
            </a:r>
            <a:br>
              <a:rPr lang="en-US" sz="1050" i="1" dirty="0" smtClean="0">
                <a:effectLst>
                  <a:outerShdw blurRad="38100" dist="38100" dir="2700000" algn="tl">
                    <a:srgbClr val="000000">
                      <a:alpha val="43137"/>
                    </a:srgbClr>
                  </a:outerShdw>
                </a:effectLst>
                <a:latin typeface="Tw Cen MT" pitchFamily="34" charset="0"/>
                <a:cs typeface="Arial" pitchFamily="34" charset="0"/>
              </a:rPr>
            </a:br>
            <a:endParaRPr lang="en-US" sz="1050" i="1" dirty="0" smtClean="0">
              <a:effectLst>
                <a:outerShdw blurRad="38100" dist="38100" dir="2700000" algn="tl">
                  <a:srgbClr val="000000">
                    <a:alpha val="43137"/>
                  </a:srgbClr>
                </a:outerShdw>
              </a:effectLst>
              <a:latin typeface="Tw Cen MT" pitchFamily="34" charset="0"/>
              <a:cs typeface="Arial" pitchFamily="34" charset="0"/>
            </a:endParaRPr>
          </a:p>
          <a:p>
            <a:pPr lvl="0" algn="ctr" fontAlgn="base">
              <a:spcBef>
                <a:spcPct val="0"/>
              </a:spcBef>
              <a:spcAft>
                <a:spcPct val="0"/>
              </a:spcAft>
            </a:pPr>
            <a:r>
              <a:rPr lang="en-US" sz="1000" dirty="0">
                <a:effectLst>
                  <a:outerShdw blurRad="38100" dist="38100" dir="2700000" algn="tl">
                    <a:srgbClr val="000000">
                      <a:alpha val="43137"/>
                    </a:srgbClr>
                  </a:outerShdw>
                </a:effectLst>
                <a:latin typeface="Tw Cen MT" pitchFamily="34" charset="0"/>
                <a:cs typeface="Arial" pitchFamily="34" charset="0"/>
              </a:rPr>
              <a:t>(843) 327-1025</a:t>
            </a:r>
          </a:p>
          <a:p>
            <a:pPr lvl="0" algn="ctr" fontAlgn="base">
              <a:spcBef>
                <a:spcPct val="0"/>
              </a:spcBef>
              <a:spcAft>
                <a:spcPct val="0"/>
              </a:spcAft>
            </a:pPr>
            <a:r>
              <a:rPr lang="en-US" sz="1000" dirty="0">
                <a:effectLst>
                  <a:outerShdw blurRad="38100" dist="38100" dir="2700000" algn="tl">
                    <a:srgbClr val="000000">
                      <a:alpha val="43137"/>
                    </a:srgbClr>
                  </a:outerShdw>
                </a:effectLst>
                <a:latin typeface="Tw Cen MT" pitchFamily="34" charset="0"/>
                <a:cs typeface="Arial" pitchFamily="34" charset="0"/>
              </a:rPr>
              <a:t>maria@agentownedrealty.com</a:t>
            </a:r>
          </a:p>
          <a:p>
            <a:pPr lvl="0" algn="ctr" fontAlgn="base">
              <a:spcBef>
                <a:spcPct val="0"/>
              </a:spcBef>
              <a:spcAft>
                <a:spcPct val="0"/>
              </a:spcAft>
            </a:pPr>
            <a:r>
              <a:rPr lang="en-US" sz="1000" dirty="0" smtClean="0">
                <a:effectLst>
                  <a:outerShdw blurRad="38100" dist="38100" dir="2700000" algn="tl">
                    <a:srgbClr val="000000">
                      <a:alpha val="43137"/>
                    </a:srgbClr>
                  </a:outerShdw>
                </a:effectLst>
                <a:latin typeface="Tw Cen MT" pitchFamily="34" charset="0"/>
                <a:cs typeface="Arial" pitchFamily="34" charset="0"/>
              </a:rPr>
              <a:t>www.agentowned.com</a:t>
            </a:r>
            <a:endParaRPr kumimoji="0" lang="en-US" sz="900" b="0" u="none" strike="noStrike" cap="none" normalizeH="0" baseline="0" dirty="0" smtClean="0">
              <a:ln>
                <a:noFill/>
              </a:ln>
              <a:effectLst>
                <a:outerShdw blurRad="38100" dist="38100" dir="2700000" algn="tl">
                  <a:srgbClr val="000000">
                    <a:alpha val="43137"/>
                  </a:srgbClr>
                </a:outerShdw>
              </a:effectLst>
              <a:latin typeface="Arial" pitchFamily="34" charset="0"/>
              <a:cs typeface="Arial" pitchFamily="34" charset="0"/>
            </a:endParaRPr>
          </a:p>
        </p:txBody>
      </p:sp>
      <p:grpSp>
        <p:nvGrpSpPr>
          <p:cNvPr id="3" name="Group 2"/>
          <p:cNvGrpSpPr/>
          <p:nvPr/>
        </p:nvGrpSpPr>
        <p:grpSpPr>
          <a:xfrm>
            <a:off x="96912" y="7045215"/>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0" y="8033086"/>
            <a:ext cx="1715685"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0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0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000" dirty="0">
                <a:effectLst>
                  <a:outerShdw blurRad="38100" dist="38100" dir="2700000" algn="tl">
                    <a:srgbClr val="000000">
                      <a:alpha val="43137"/>
                    </a:srgbClr>
                  </a:outerShdw>
                </a:effectLst>
                <a:latin typeface="Tw Cen MT" pitchFamily="34" charset="0"/>
                <a:cs typeface="Arial" pitchFamily="34" charset="0"/>
              </a:rPr>
              <a:t>Charleston, SC </a:t>
            </a:r>
            <a:r>
              <a:rPr lang="en-US" sz="1000" dirty="0" smtClean="0">
                <a:effectLst>
                  <a:outerShdw blurRad="38100" dist="38100" dir="2700000" algn="tl">
                    <a:srgbClr val="000000">
                      <a:alpha val="43137"/>
                    </a:srgbClr>
                  </a:outerShdw>
                </a:effectLst>
                <a:latin typeface="Tw Cen MT" pitchFamily="34" charset="0"/>
                <a:cs typeface="Arial" pitchFamily="34" charset="0"/>
              </a:rPr>
              <a:t>29407</a:t>
            </a:r>
          </a:p>
          <a:p>
            <a:pPr lvl="0" algn="ctr" fontAlgn="base">
              <a:spcBef>
                <a:spcPct val="0"/>
              </a:spcBef>
              <a:spcAft>
                <a:spcPct val="0"/>
              </a:spcAft>
            </a:pPr>
            <a:r>
              <a:rPr lang="en-US" sz="900" dirty="0" smtClean="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946" y="8920826"/>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6205" y="3550714"/>
            <a:ext cx="1368705" cy="1026528"/>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6205" y="2412957"/>
            <a:ext cx="1368708" cy="1026531"/>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4648200" y="4688468"/>
            <a:ext cx="4267200" cy="10265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r" fontAlgn="base">
              <a:spcBef>
                <a:spcPct val="0"/>
              </a:spcBef>
              <a:spcAft>
                <a:spcPct val="0"/>
              </a:spcAft>
            </a:pPr>
            <a:r>
              <a:rPr lang="en-US" sz="2800" b="1" dirty="0">
                <a:effectLst>
                  <a:outerShdw blurRad="60007" dist="200025" dir="15000000" sy="30000" kx="-1800000" algn="bl" rotWithShape="0">
                    <a:prstClr val="black">
                      <a:alpha val="32000"/>
                    </a:prstClr>
                  </a:outerShdw>
                </a:effectLst>
                <a:latin typeface="Tw Cen MT" pitchFamily="34" charset="0"/>
                <a:cs typeface="Arial" pitchFamily="34" charset="0"/>
              </a:rPr>
              <a:t>1138 Tidal View </a:t>
            </a:r>
            <a:r>
              <a:rPr lang="en-US" sz="2800" b="1" dirty="0" smtClean="0">
                <a:effectLst>
                  <a:outerShdw blurRad="60007" dist="200025" dir="15000000" sy="30000" kx="-1800000" algn="bl" rotWithShape="0">
                    <a:prstClr val="black">
                      <a:alpha val="32000"/>
                    </a:prstClr>
                  </a:outerShdw>
                </a:effectLst>
                <a:latin typeface="Tw Cen MT" pitchFamily="34" charset="0"/>
                <a:cs typeface="Arial" pitchFamily="34" charset="0"/>
              </a:rPr>
              <a:t>Lane</a:t>
            </a:r>
          </a:p>
          <a:p>
            <a:pPr lvl="0" algn="r" fontAlgn="base">
              <a:spcBef>
                <a:spcPct val="0"/>
              </a:spcBef>
              <a:spcAft>
                <a:spcPct val="0"/>
              </a:spcAft>
            </a:pPr>
            <a:r>
              <a:rPr lang="en-US" b="1" dirty="0">
                <a:effectLst>
                  <a:outerShdw blurRad="60007" dist="200025" dir="15000000" sy="30000" kx="-1800000" algn="bl" rotWithShape="0">
                    <a:prstClr val="black">
                      <a:alpha val="32000"/>
                    </a:prstClr>
                  </a:outerShdw>
                </a:effectLst>
                <a:latin typeface="Tw Cen MT" pitchFamily="34" charset="0"/>
                <a:cs typeface="Arial" pitchFamily="34" charset="0"/>
              </a:rPr>
              <a:t>Bayview </a:t>
            </a:r>
            <a:r>
              <a:rPr lang="en-US" b="1" dirty="0" smtClean="0">
                <a:effectLst>
                  <a:outerShdw blurRad="60007" dist="200025" dir="15000000" sy="30000" kx="-1800000" algn="bl" rotWithShape="0">
                    <a:prstClr val="black">
                      <a:alpha val="32000"/>
                    </a:prstClr>
                  </a:outerShdw>
                </a:effectLst>
                <a:latin typeface="Tw Cen MT" pitchFamily="34" charset="0"/>
                <a:cs typeface="Arial" pitchFamily="34" charset="0"/>
              </a:rPr>
              <a:t>Farms </a:t>
            </a:r>
            <a:r>
              <a:rPr lang="en-US" b="1" dirty="0" smtClean="0">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a:t>
            </a:r>
            <a:r>
              <a:rPr lang="en-US" b="1" dirty="0">
                <a:effectLst>
                  <a:outerShdw blurRad="60007" dist="200025" dir="15000000" sy="30000" kx="-1800000" algn="bl" rotWithShape="0">
                    <a:prstClr val="black">
                      <a:alpha val="32000"/>
                    </a:prstClr>
                  </a:outerShdw>
                </a:effectLst>
                <a:latin typeface="Tw Cen MT" pitchFamily="34" charset="0"/>
                <a:cs typeface="Arial" pitchFamily="34" charset="0"/>
              </a:rPr>
              <a:t> James </a:t>
            </a:r>
            <a:r>
              <a:rPr lang="en-US" b="1" dirty="0" smtClean="0">
                <a:effectLst>
                  <a:outerShdw blurRad="60007" dist="200025" dir="15000000" sy="30000" kx="-1800000" algn="bl" rotWithShape="0">
                    <a:prstClr val="black">
                      <a:alpha val="32000"/>
                    </a:prstClr>
                  </a:outerShdw>
                </a:effectLst>
                <a:latin typeface="Tw Cen MT" pitchFamily="34" charset="0"/>
                <a:cs typeface="Arial" pitchFamily="34" charset="0"/>
              </a:rPr>
              <a:t>Island</a:t>
            </a:r>
            <a:br>
              <a:rPr lang="en-US" b="1" dirty="0" smtClean="0">
                <a:effectLst>
                  <a:outerShdw blurRad="60007" dist="200025" dir="15000000" sy="30000" kx="-1800000" algn="bl" rotWithShape="0">
                    <a:prstClr val="black">
                      <a:alpha val="32000"/>
                    </a:prstClr>
                  </a:outerShdw>
                </a:effectLst>
                <a:latin typeface="Tw Cen MT" pitchFamily="34" charset="0"/>
                <a:cs typeface="Arial" pitchFamily="34" charset="0"/>
              </a:rPr>
            </a:br>
            <a:r>
              <a:rPr lang="en-US" b="1" dirty="0" smtClean="0">
                <a:effectLst>
                  <a:outerShdw blurRad="60007" dist="200025" dir="15000000" sy="30000" kx="-1800000" algn="bl" rotWithShape="0">
                    <a:prstClr val="black">
                      <a:alpha val="32000"/>
                    </a:prstClr>
                  </a:outerShdw>
                </a:effectLst>
                <a:latin typeface="Tw Cen MT" pitchFamily="34" charset="0"/>
                <a:cs typeface="Arial" pitchFamily="34" charset="0"/>
              </a:rPr>
              <a:t>MLS</a:t>
            </a:r>
            <a:r>
              <a:rPr lang="en-US" b="1" dirty="0">
                <a:effectLst>
                  <a:outerShdw blurRad="60007" dist="200025" dir="15000000" sy="30000" kx="-1800000" algn="bl" rotWithShape="0">
                    <a:prstClr val="black">
                      <a:alpha val="32000"/>
                    </a:prstClr>
                  </a:outerShdw>
                </a:effectLst>
                <a:latin typeface="Tw Cen MT" pitchFamily="34" charset="0"/>
                <a:cs typeface="Arial" pitchFamily="34" charset="0"/>
              </a:rPr>
              <a:t># </a:t>
            </a:r>
            <a:r>
              <a:rPr lang="en-US" b="1" dirty="0" smtClean="0">
                <a:effectLst>
                  <a:outerShdw blurRad="60007" dist="200025" dir="15000000" sy="30000" kx="-1800000" algn="bl" rotWithShape="0">
                    <a:prstClr val="black">
                      <a:alpha val="32000"/>
                    </a:prstClr>
                  </a:outerShdw>
                </a:effectLst>
                <a:latin typeface="Tw Cen MT" pitchFamily="34" charset="0"/>
                <a:cs typeface="Arial" pitchFamily="34" charset="0"/>
              </a:rPr>
              <a:t>16011257 </a:t>
            </a:r>
            <a:r>
              <a:rPr lang="en-US" b="1" dirty="0" smtClean="0">
                <a:effectLst>
                  <a:outerShdw blurRad="60007" dist="200025" dir="15000000" sy="30000" kx="-1800000" algn="bl" rotWithShape="0">
                    <a:prstClr val="black">
                      <a:alpha val="32000"/>
                    </a:prstClr>
                  </a:outerShdw>
                </a:effectLst>
                <a:latin typeface="Arial" panose="020B0604020202020204" pitchFamily="34" charset="0"/>
                <a:cs typeface="Arial" panose="020B0604020202020204" pitchFamily="34" charset="0"/>
              </a:rPr>
              <a:t>·</a:t>
            </a:r>
            <a:r>
              <a:rPr lang="en-US" b="1" dirty="0">
                <a:effectLst>
                  <a:outerShdw blurRad="60007" dist="200025" dir="15000000" sy="30000" kx="-1800000" algn="bl" rotWithShape="0">
                    <a:prstClr val="black">
                      <a:alpha val="32000"/>
                    </a:prstClr>
                  </a:outerShdw>
                </a:effectLst>
                <a:latin typeface="Tw Cen MT" pitchFamily="34" charset="0"/>
                <a:cs typeface="Arial" pitchFamily="34" charset="0"/>
              </a:rPr>
              <a:t> $365,000</a:t>
            </a:r>
            <a:endParaRPr kumimoji="0" lang="en-US" sz="1050" b="1" i="0" u="none" strike="noStrike" cap="none" normalizeH="0" baseline="0" dirty="0" smtClean="0">
              <a:ln>
                <a:noFill/>
              </a:ln>
              <a:effectLst>
                <a:outerShdw blurRad="60007" dist="200025" dir="15000000" sy="30000" kx="-1800000" algn="bl" rotWithShape="0">
                  <a:prstClr val="black">
                    <a:alpha val="32000"/>
                  </a:prstClr>
                </a:outerShdw>
              </a:effectLst>
              <a:latin typeface="Tw Cen MT" pitchFamily="34" charset="0"/>
              <a:cs typeface="Arial" pitchFamily="34" charset="0"/>
            </a:endParaRPr>
          </a:p>
        </p:txBody>
      </p:sp>
      <p:pic>
        <p:nvPicPr>
          <p:cNvPr id="24"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6205" y="137445"/>
            <a:ext cx="1368705" cy="1026529"/>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6205" y="1275200"/>
            <a:ext cx="1368708" cy="102653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6205" y="4688469"/>
            <a:ext cx="1368708" cy="1026531"/>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Hyde Park">
      <a:dk1>
        <a:srgbClr val="724108"/>
      </a:dk1>
      <a:lt1>
        <a:sysClr val="window" lastClr="FFFFFF"/>
      </a:lt1>
      <a:dk2>
        <a:srgbClr val="BD582C"/>
      </a:dk2>
      <a:lt2>
        <a:srgbClr val="CCDDEA"/>
      </a:lt2>
      <a:accent1>
        <a:srgbClr val="724108"/>
      </a:accent1>
      <a:accent2>
        <a:srgbClr val="5E2C16"/>
      </a:accent2>
      <a:accent3>
        <a:srgbClr val="9B8357"/>
      </a:accent3>
      <a:accent4>
        <a:srgbClr val="9B8357"/>
      </a:accent4>
      <a:accent5>
        <a:srgbClr val="C2BC80"/>
      </a:accent5>
      <a:accent6>
        <a:srgbClr val="94A088"/>
      </a:accent6>
      <a:hlink>
        <a:srgbClr val="2998E3"/>
      </a:hlink>
      <a:folHlink>
        <a:srgbClr val="8C8C8C"/>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77</TotalTime>
  <Words>166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2016-05-09T12:26:27Z</dcterms:modified>
</cp:coreProperties>
</file>