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10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7772400" cy="10058400"/>
  <p:notesSz cx="7772400" cy="100584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A3C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25" d="100"/>
          <a:sy n="125" d="100"/>
        </p:scale>
        <p:origin x="1014" y="-207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2930" y="3118104"/>
            <a:ext cx="6606540" cy="21122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1A3C6C"/>
                </a:solidFill>
                <a:latin typeface="Montserrat"/>
                <a:cs typeface="Montserra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5860" y="5632704"/>
            <a:ext cx="5440680" cy="251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1A3C6C"/>
                </a:solidFill>
                <a:latin typeface="Montserrat"/>
                <a:cs typeface="Montserra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1A3C6C"/>
                </a:solidFill>
                <a:latin typeface="Montserrat"/>
                <a:cs typeface="Montserra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88620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002786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4/10/2025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1A3C6C"/>
                </a:solidFill>
                <a:latin typeface="Montserrat"/>
                <a:cs typeface="Montserra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4/10/2025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4/10/2025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29910" y="1679181"/>
            <a:ext cx="3882059" cy="2726588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26733" y="4655608"/>
            <a:ext cx="1942804" cy="2918767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225996" y="7694561"/>
            <a:ext cx="7320915" cy="1815464"/>
          </a:xfrm>
          <a:custGeom>
            <a:avLst/>
            <a:gdLst/>
            <a:ahLst/>
            <a:cxnLst/>
            <a:rect l="l" t="t" r="r" b="b"/>
            <a:pathLst>
              <a:path w="7320915" h="1815465">
                <a:moveTo>
                  <a:pt x="7320407" y="0"/>
                </a:moveTo>
                <a:lnTo>
                  <a:pt x="0" y="0"/>
                </a:lnTo>
                <a:lnTo>
                  <a:pt x="0" y="1815198"/>
                </a:lnTo>
                <a:lnTo>
                  <a:pt x="7320407" y="1815198"/>
                </a:lnTo>
                <a:lnTo>
                  <a:pt x="7320407" y="0"/>
                </a:lnTo>
                <a:close/>
              </a:path>
            </a:pathLst>
          </a:custGeom>
          <a:solidFill>
            <a:srgbClr val="B5CEE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188181" y="9109506"/>
            <a:ext cx="800097" cy="186415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635521" y="9071165"/>
            <a:ext cx="857246" cy="250157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6059259" y="8912135"/>
            <a:ext cx="535571" cy="409194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7223760" y="9216725"/>
            <a:ext cx="388620" cy="315300"/>
          </a:xfrm>
          <a:prstGeom prst="rect">
            <a:avLst/>
          </a:prstGeom>
        </p:spPr>
      </p:pic>
      <p:sp>
        <p:nvSpPr>
          <p:cNvPr id="23" name="bg object 23"/>
          <p:cNvSpPr/>
          <p:nvPr/>
        </p:nvSpPr>
        <p:spPr>
          <a:xfrm>
            <a:off x="5784293" y="7929143"/>
            <a:ext cx="1096645" cy="535940"/>
          </a:xfrm>
          <a:custGeom>
            <a:avLst/>
            <a:gdLst/>
            <a:ahLst/>
            <a:cxnLst/>
            <a:rect l="l" t="t" r="r" b="b"/>
            <a:pathLst>
              <a:path w="1096645" h="535940">
                <a:moveTo>
                  <a:pt x="812876" y="0"/>
                </a:moveTo>
                <a:lnTo>
                  <a:pt x="283286" y="0"/>
                </a:lnTo>
                <a:lnTo>
                  <a:pt x="270996" y="2476"/>
                </a:lnTo>
                <a:lnTo>
                  <a:pt x="260961" y="9229"/>
                </a:lnTo>
                <a:lnTo>
                  <a:pt x="254195" y="19245"/>
                </a:lnTo>
                <a:lnTo>
                  <a:pt x="251714" y="31508"/>
                </a:lnTo>
                <a:lnTo>
                  <a:pt x="251714" y="143141"/>
                </a:lnTo>
                <a:lnTo>
                  <a:pt x="31521" y="143141"/>
                </a:lnTo>
                <a:lnTo>
                  <a:pt x="19250" y="145618"/>
                </a:lnTo>
                <a:lnTo>
                  <a:pt x="9231" y="152373"/>
                </a:lnTo>
                <a:lnTo>
                  <a:pt x="2476" y="162392"/>
                </a:lnTo>
                <a:lnTo>
                  <a:pt x="0" y="174663"/>
                </a:lnTo>
                <a:lnTo>
                  <a:pt x="0" y="361149"/>
                </a:lnTo>
                <a:lnTo>
                  <a:pt x="2476" y="373420"/>
                </a:lnTo>
                <a:lnTo>
                  <a:pt x="9231" y="383439"/>
                </a:lnTo>
                <a:lnTo>
                  <a:pt x="19250" y="390194"/>
                </a:lnTo>
                <a:lnTo>
                  <a:pt x="31521" y="392671"/>
                </a:lnTo>
                <a:lnTo>
                  <a:pt x="251714" y="392671"/>
                </a:lnTo>
                <a:lnTo>
                  <a:pt x="251714" y="504304"/>
                </a:lnTo>
                <a:lnTo>
                  <a:pt x="254195" y="516569"/>
                </a:lnTo>
                <a:lnTo>
                  <a:pt x="260961" y="526589"/>
                </a:lnTo>
                <a:lnTo>
                  <a:pt x="270996" y="533347"/>
                </a:lnTo>
                <a:lnTo>
                  <a:pt x="283286" y="535825"/>
                </a:lnTo>
                <a:lnTo>
                  <a:pt x="812876" y="535825"/>
                </a:lnTo>
                <a:lnTo>
                  <a:pt x="825165" y="533347"/>
                </a:lnTo>
                <a:lnTo>
                  <a:pt x="835201" y="526589"/>
                </a:lnTo>
                <a:lnTo>
                  <a:pt x="841967" y="516569"/>
                </a:lnTo>
                <a:lnTo>
                  <a:pt x="844448" y="504304"/>
                </a:lnTo>
                <a:lnTo>
                  <a:pt x="844448" y="392671"/>
                </a:lnTo>
                <a:lnTo>
                  <a:pt x="1064641" y="392671"/>
                </a:lnTo>
                <a:lnTo>
                  <a:pt x="1076911" y="390194"/>
                </a:lnTo>
                <a:lnTo>
                  <a:pt x="1086931" y="383439"/>
                </a:lnTo>
                <a:lnTo>
                  <a:pt x="1093685" y="373420"/>
                </a:lnTo>
                <a:lnTo>
                  <a:pt x="1096162" y="361149"/>
                </a:lnTo>
                <a:lnTo>
                  <a:pt x="1096162" y="174663"/>
                </a:lnTo>
                <a:lnTo>
                  <a:pt x="1093685" y="162392"/>
                </a:lnTo>
                <a:lnTo>
                  <a:pt x="1086931" y="152373"/>
                </a:lnTo>
                <a:lnTo>
                  <a:pt x="1076911" y="145618"/>
                </a:lnTo>
                <a:lnTo>
                  <a:pt x="1064641" y="143141"/>
                </a:lnTo>
                <a:lnTo>
                  <a:pt x="844448" y="143141"/>
                </a:lnTo>
                <a:lnTo>
                  <a:pt x="844448" y="31508"/>
                </a:lnTo>
                <a:lnTo>
                  <a:pt x="841967" y="19245"/>
                </a:lnTo>
                <a:lnTo>
                  <a:pt x="835201" y="9229"/>
                </a:lnTo>
                <a:lnTo>
                  <a:pt x="825165" y="2476"/>
                </a:lnTo>
                <a:lnTo>
                  <a:pt x="81287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5784293" y="7929143"/>
            <a:ext cx="1096645" cy="535940"/>
          </a:xfrm>
          <a:custGeom>
            <a:avLst/>
            <a:gdLst/>
            <a:ahLst/>
            <a:cxnLst/>
            <a:rect l="l" t="t" r="r" b="b"/>
            <a:pathLst>
              <a:path w="1096645" h="535940">
                <a:moveTo>
                  <a:pt x="1096162" y="174663"/>
                </a:moveTo>
                <a:lnTo>
                  <a:pt x="1096162" y="361149"/>
                </a:lnTo>
                <a:lnTo>
                  <a:pt x="1093685" y="373420"/>
                </a:lnTo>
                <a:lnTo>
                  <a:pt x="1086931" y="383439"/>
                </a:lnTo>
                <a:lnTo>
                  <a:pt x="1076911" y="390194"/>
                </a:lnTo>
                <a:lnTo>
                  <a:pt x="1064641" y="392671"/>
                </a:lnTo>
                <a:lnTo>
                  <a:pt x="844448" y="392671"/>
                </a:lnTo>
                <a:lnTo>
                  <a:pt x="844448" y="504304"/>
                </a:lnTo>
                <a:lnTo>
                  <a:pt x="841967" y="516569"/>
                </a:lnTo>
                <a:lnTo>
                  <a:pt x="835201" y="526589"/>
                </a:lnTo>
                <a:lnTo>
                  <a:pt x="825165" y="533347"/>
                </a:lnTo>
                <a:lnTo>
                  <a:pt x="812876" y="535825"/>
                </a:lnTo>
                <a:lnTo>
                  <a:pt x="283286" y="535825"/>
                </a:lnTo>
                <a:lnTo>
                  <a:pt x="270996" y="533347"/>
                </a:lnTo>
                <a:lnTo>
                  <a:pt x="260961" y="526589"/>
                </a:lnTo>
                <a:lnTo>
                  <a:pt x="254195" y="516569"/>
                </a:lnTo>
                <a:lnTo>
                  <a:pt x="251714" y="504304"/>
                </a:lnTo>
                <a:lnTo>
                  <a:pt x="251714" y="392671"/>
                </a:lnTo>
                <a:lnTo>
                  <a:pt x="31521" y="392671"/>
                </a:lnTo>
                <a:lnTo>
                  <a:pt x="19250" y="390194"/>
                </a:lnTo>
                <a:lnTo>
                  <a:pt x="9231" y="383439"/>
                </a:lnTo>
                <a:lnTo>
                  <a:pt x="2476" y="373420"/>
                </a:lnTo>
                <a:lnTo>
                  <a:pt x="0" y="361149"/>
                </a:lnTo>
                <a:lnTo>
                  <a:pt x="0" y="174663"/>
                </a:lnTo>
                <a:lnTo>
                  <a:pt x="2476" y="162392"/>
                </a:lnTo>
                <a:lnTo>
                  <a:pt x="9231" y="152373"/>
                </a:lnTo>
                <a:lnTo>
                  <a:pt x="19250" y="145618"/>
                </a:lnTo>
                <a:lnTo>
                  <a:pt x="31521" y="143141"/>
                </a:lnTo>
                <a:lnTo>
                  <a:pt x="251714" y="143141"/>
                </a:lnTo>
                <a:lnTo>
                  <a:pt x="251714" y="31508"/>
                </a:lnTo>
                <a:lnTo>
                  <a:pt x="254195" y="19245"/>
                </a:lnTo>
                <a:lnTo>
                  <a:pt x="260961" y="9229"/>
                </a:lnTo>
                <a:lnTo>
                  <a:pt x="270996" y="2476"/>
                </a:lnTo>
                <a:lnTo>
                  <a:pt x="283286" y="0"/>
                </a:lnTo>
                <a:lnTo>
                  <a:pt x="812876" y="0"/>
                </a:lnTo>
                <a:lnTo>
                  <a:pt x="825165" y="2476"/>
                </a:lnTo>
                <a:lnTo>
                  <a:pt x="835201" y="9229"/>
                </a:lnTo>
                <a:lnTo>
                  <a:pt x="841967" y="19245"/>
                </a:lnTo>
                <a:lnTo>
                  <a:pt x="844448" y="31508"/>
                </a:lnTo>
                <a:lnTo>
                  <a:pt x="844448" y="143141"/>
                </a:lnTo>
                <a:lnTo>
                  <a:pt x="1064641" y="143141"/>
                </a:lnTo>
                <a:lnTo>
                  <a:pt x="1076911" y="145618"/>
                </a:lnTo>
                <a:lnTo>
                  <a:pt x="1086931" y="152373"/>
                </a:lnTo>
                <a:lnTo>
                  <a:pt x="1093685" y="162392"/>
                </a:lnTo>
                <a:lnTo>
                  <a:pt x="1096162" y="174663"/>
                </a:lnTo>
                <a:close/>
              </a:path>
            </a:pathLst>
          </a:custGeom>
          <a:ln w="3175">
            <a:solidFill>
              <a:srgbClr val="243D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6043495" y="8315524"/>
            <a:ext cx="577850" cy="143510"/>
          </a:xfrm>
          <a:custGeom>
            <a:avLst/>
            <a:gdLst/>
            <a:ahLst/>
            <a:cxnLst/>
            <a:rect l="l" t="t" r="r" b="b"/>
            <a:pathLst>
              <a:path w="577850" h="143509">
                <a:moveTo>
                  <a:pt x="577849" y="0"/>
                </a:moveTo>
                <a:lnTo>
                  <a:pt x="0" y="0"/>
                </a:lnTo>
                <a:lnTo>
                  <a:pt x="0" y="114261"/>
                </a:lnTo>
                <a:lnTo>
                  <a:pt x="2274" y="125495"/>
                </a:lnTo>
                <a:lnTo>
                  <a:pt x="8474" y="134680"/>
                </a:lnTo>
                <a:lnTo>
                  <a:pt x="17659" y="140879"/>
                </a:lnTo>
                <a:lnTo>
                  <a:pt x="28892" y="143154"/>
                </a:lnTo>
                <a:lnTo>
                  <a:pt x="548957" y="143154"/>
                </a:lnTo>
                <a:lnTo>
                  <a:pt x="560190" y="140879"/>
                </a:lnTo>
                <a:lnTo>
                  <a:pt x="569375" y="134680"/>
                </a:lnTo>
                <a:lnTo>
                  <a:pt x="575575" y="125495"/>
                </a:lnTo>
                <a:lnTo>
                  <a:pt x="577849" y="114261"/>
                </a:lnTo>
                <a:lnTo>
                  <a:pt x="577849" y="0"/>
                </a:lnTo>
                <a:close/>
              </a:path>
            </a:pathLst>
          </a:custGeom>
          <a:solidFill>
            <a:srgbClr val="243D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6039123" y="8311150"/>
            <a:ext cx="586740" cy="152400"/>
          </a:xfrm>
          <a:custGeom>
            <a:avLst/>
            <a:gdLst/>
            <a:ahLst/>
            <a:cxnLst/>
            <a:rect l="l" t="t" r="r" b="b"/>
            <a:pathLst>
              <a:path w="586740" h="152400">
                <a:moveTo>
                  <a:pt x="586600" y="0"/>
                </a:moveTo>
                <a:lnTo>
                  <a:pt x="0" y="0"/>
                </a:lnTo>
                <a:lnTo>
                  <a:pt x="0" y="118630"/>
                </a:lnTo>
                <a:lnTo>
                  <a:pt x="2618" y="131571"/>
                </a:lnTo>
                <a:lnTo>
                  <a:pt x="9753" y="142149"/>
                </a:lnTo>
                <a:lnTo>
                  <a:pt x="20327" y="149286"/>
                </a:lnTo>
                <a:lnTo>
                  <a:pt x="33261" y="151904"/>
                </a:lnTo>
                <a:lnTo>
                  <a:pt x="553326" y="151904"/>
                </a:lnTo>
                <a:lnTo>
                  <a:pt x="566267" y="149286"/>
                </a:lnTo>
                <a:lnTo>
                  <a:pt x="575355" y="143154"/>
                </a:lnTo>
                <a:lnTo>
                  <a:pt x="33261" y="143154"/>
                </a:lnTo>
                <a:lnTo>
                  <a:pt x="23720" y="141228"/>
                </a:lnTo>
                <a:lnTo>
                  <a:pt x="15928" y="135974"/>
                </a:lnTo>
                <a:lnTo>
                  <a:pt x="10676" y="128179"/>
                </a:lnTo>
                <a:lnTo>
                  <a:pt x="8750" y="118630"/>
                </a:lnTo>
                <a:lnTo>
                  <a:pt x="8750" y="8750"/>
                </a:lnTo>
                <a:lnTo>
                  <a:pt x="586600" y="8750"/>
                </a:lnTo>
                <a:lnTo>
                  <a:pt x="586600" y="0"/>
                </a:lnTo>
                <a:close/>
              </a:path>
              <a:path w="586740" h="152400">
                <a:moveTo>
                  <a:pt x="586600" y="8750"/>
                </a:moveTo>
                <a:lnTo>
                  <a:pt x="577850" y="8750"/>
                </a:lnTo>
                <a:lnTo>
                  <a:pt x="577850" y="118630"/>
                </a:lnTo>
                <a:lnTo>
                  <a:pt x="575921" y="128179"/>
                </a:lnTo>
                <a:lnTo>
                  <a:pt x="570664" y="135974"/>
                </a:lnTo>
                <a:lnTo>
                  <a:pt x="562869" y="141228"/>
                </a:lnTo>
                <a:lnTo>
                  <a:pt x="553326" y="143154"/>
                </a:lnTo>
                <a:lnTo>
                  <a:pt x="575355" y="143154"/>
                </a:lnTo>
                <a:lnTo>
                  <a:pt x="576845" y="142149"/>
                </a:lnTo>
                <a:lnTo>
                  <a:pt x="583981" y="131571"/>
                </a:lnTo>
                <a:lnTo>
                  <a:pt x="586600" y="118630"/>
                </a:lnTo>
                <a:lnTo>
                  <a:pt x="586600" y="87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6043495" y="7935979"/>
            <a:ext cx="577850" cy="143510"/>
          </a:xfrm>
          <a:custGeom>
            <a:avLst/>
            <a:gdLst/>
            <a:ahLst/>
            <a:cxnLst/>
            <a:rect l="l" t="t" r="r" b="b"/>
            <a:pathLst>
              <a:path w="577850" h="143509">
                <a:moveTo>
                  <a:pt x="548957" y="0"/>
                </a:moveTo>
                <a:lnTo>
                  <a:pt x="28892" y="0"/>
                </a:lnTo>
                <a:lnTo>
                  <a:pt x="17659" y="2274"/>
                </a:lnTo>
                <a:lnTo>
                  <a:pt x="8474" y="8474"/>
                </a:lnTo>
                <a:lnTo>
                  <a:pt x="2274" y="17659"/>
                </a:lnTo>
                <a:lnTo>
                  <a:pt x="0" y="28892"/>
                </a:lnTo>
                <a:lnTo>
                  <a:pt x="0" y="143154"/>
                </a:lnTo>
                <a:lnTo>
                  <a:pt x="577850" y="143154"/>
                </a:lnTo>
                <a:lnTo>
                  <a:pt x="577850" y="28892"/>
                </a:lnTo>
                <a:lnTo>
                  <a:pt x="575575" y="17659"/>
                </a:lnTo>
                <a:lnTo>
                  <a:pt x="569375" y="8474"/>
                </a:lnTo>
                <a:lnTo>
                  <a:pt x="560190" y="2274"/>
                </a:lnTo>
                <a:lnTo>
                  <a:pt x="548957" y="0"/>
                </a:lnTo>
                <a:close/>
              </a:path>
            </a:pathLst>
          </a:custGeom>
          <a:solidFill>
            <a:srgbClr val="243D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6039114" y="7931608"/>
            <a:ext cx="586740" cy="152400"/>
          </a:xfrm>
          <a:custGeom>
            <a:avLst/>
            <a:gdLst/>
            <a:ahLst/>
            <a:cxnLst/>
            <a:rect l="l" t="t" r="r" b="b"/>
            <a:pathLst>
              <a:path w="586740" h="152400">
                <a:moveTo>
                  <a:pt x="553338" y="0"/>
                </a:moveTo>
                <a:lnTo>
                  <a:pt x="33273" y="0"/>
                </a:lnTo>
                <a:lnTo>
                  <a:pt x="20332" y="2618"/>
                </a:lnTo>
                <a:lnTo>
                  <a:pt x="9755" y="9755"/>
                </a:lnTo>
                <a:lnTo>
                  <a:pt x="2618" y="20332"/>
                </a:lnTo>
                <a:lnTo>
                  <a:pt x="0" y="33273"/>
                </a:lnTo>
                <a:lnTo>
                  <a:pt x="0" y="151904"/>
                </a:lnTo>
                <a:lnTo>
                  <a:pt x="586612" y="151904"/>
                </a:lnTo>
                <a:lnTo>
                  <a:pt x="586612" y="143154"/>
                </a:lnTo>
                <a:lnTo>
                  <a:pt x="8762" y="143154"/>
                </a:lnTo>
                <a:lnTo>
                  <a:pt x="8762" y="33273"/>
                </a:lnTo>
                <a:lnTo>
                  <a:pt x="10689" y="23730"/>
                </a:lnTo>
                <a:lnTo>
                  <a:pt x="15941" y="15935"/>
                </a:lnTo>
                <a:lnTo>
                  <a:pt x="23732" y="10678"/>
                </a:lnTo>
                <a:lnTo>
                  <a:pt x="33273" y="8750"/>
                </a:lnTo>
                <a:lnTo>
                  <a:pt x="575368" y="8750"/>
                </a:lnTo>
                <a:lnTo>
                  <a:pt x="566280" y="2618"/>
                </a:lnTo>
                <a:lnTo>
                  <a:pt x="553338" y="0"/>
                </a:lnTo>
                <a:close/>
              </a:path>
              <a:path w="586740" h="152400">
                <a:moveTo>
                  <a:pt x="575368" y="8750"/>
                </a:moveTo>
                <a:lnTo>
                  <a:pt x="553338" y="8750"/>
                </a:lnTo>
                <a:lnTo>
                  <a:pt x="562880" y="10678"/>
                </a:lnTo>
                <a:lnTo>
                  <a:pt x="570671" y="15935"/>
                </a:lnTo>
                <a:lnTo>
                  <a:pt x="575923" y="23730"/>
                </a:lnTo>
                <a:lnTo>
                  <a:pt x="577849" y="33273"/>
                </a:lnTo>
                <a:lnTo>
                  <a:pt x="577849" y="143154"/>
                </a:lnTo>
                <a:lnTo>
                  <a:pt x="586612" y="143154"/>
                </a:lnTo>
                <a:lnTo>
                  <a:pt x="586612" y="33273"/>
                </a:lnTo>
                <a:lnTo>
                  <a:pt x="583994" y="20332"/>
                </a:lnTo>
                <a:lnTo>
                  <a:pt x="576857" y="9755"/>
                </a:lnTo>
                <a:lnTo>
                  <a:pt x="575368" y="87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5791342" y="8079131"/>
            <a:ext cx="1082675" cy="236854"/>
          </a:xfrm>
          <a:custGeom>
            <a:avLst/>
            <a:gdLst/>
            <a:ahLst/>
            <a:cxnLst/>
            <a:rect l="l" t="t" r="r" b="b"/>
            <a:pathLst>
              <a:path w="1082675" h="236854">
                <a:moveTo>
                  <a:pt x="1053261" y="0"/>
                </a:moveTo>
                <a:lnTo>
                  <a:pt x="28892" y="0"/>
                </a:lnTo>
                <a:lnTo>
                  <a:pt x="17659" y="2274"/>
                </a:lnTo>
                <a:lnTo>
                  <a:pt x="8474" y="8474"/>
                </a:lnTo>
                <a:lnTo>
                  <a:pt x="2274" y="17659"/>
                </a:lnTo>
                <a:lnTo>
                  <a:pt x="0" y="28892"/>
                </a:lnTo>
                <a:lnTo>
                  <a:pt x="0" y="207505"/>
                </a:lnTo>
                <a:lnTo>
                  <a:pt x="2274" y="218743"/>
                </a:lnTo>
                <a:lnTo>
                  <a:pt x="8474" y="227928"/>
                </a:lnTo>
                <a:lnTo>
                  <a:pt x="17659" y="234124"/>
                </a:lnTo>
                <a:lnTo>
                  <a:pt x="28892" y="236397"/>
                </a:lnTo>
                <a:lnTo>
                  <a:pt x="1053261" y="236397"/>
                </a:lnTo>
                <a:lnTo>
                  <a:pt x="1064500" y="234124"/>
                </a:lnTo>
                <a:lnTo>
                  <a:pt x="1073684" y="227928"/>
                </a:lnTo>
                <a:lnTo>
                  <a:pt x="1079881" y="218743"/>
                </a:lnTo>
                <a:lnTo>
                  <a:pt x="1082154" y="207505"/>
                </a:lnTo>
                <a:lnTo>
                  <a:pt x="1082154" y="28892"/>
                </a:lnTo>
                <a:lnTo>
                  <a:pt x="1079881" y="17659"/>
                </a:lnTo>
                <a:lnTo>
                  <a:pt x="1073684" y="8474"/>
                </a:lnTo>
                <a:lnTo>
                  <a:pt x="1064500" y="2274"/>
                </a:lnTo>
                <a:lnTo>
                  <a:pt x="1053261" y="0"/>
                </a:lnTo>
                <a:close/>
              </a:path>
            </a:pathLst>
          </a:custGeom>
          <a:solidFill>
            <a:srgbClr val="243D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g object 30"/>
          <p:cNvSpPr/>
          <p:nvPr/>
        </p:nvSpPr>
        <p:spPr>
          <a:xfrm>
            <a:off x="5786963" y="8074757"/>
            <a:ext cx="1090930" cy="245745"/>
          </a:xfrm>
          <a:custGeom>
            <a:avLst/>
            <a:gdLst/>
            <a:ahLst/>
            <a:cxnLst/>
            <a:rect l="l" t="t" r="r" b="b"/>
            <a:pathLst>
              <a:path w="1090929" h="245745">
                <a:moveTo>
                  <a:pt x="1057643" y="0"/>
                </a:moveTo>
                <a:lnTo>
                  <a:pt x="33273" y="0"/>
                </a:lnTo>
                <a:lnTo>
                  <a:pt x="20332" y="2618"/>
                </a:lnTo>
                <a:lnTo>
                  <a:pt x="9755" y="9755"/>
                </a:lnTo>
                <a:lnTo>
                  <a:pt x="2618" y="20332"/>
                </a:lnTo>
                <a:lnTo>
                  <a:pt x="0" y="33273"/>
                </a:lnTo>
                <a:lnTo>
                  <a:pt x="0" y="211874"/>
                </a:lnTo>
                <a:lnTo>
                  <a:pt x="2618" y="224815"/>
                </a:lnTo>
                <a:lnTo>
                  <a:pt x="9755" y="235392"/>
                </a:lnTo>
                <a:lnTo>
                  <a:pt x="20332" y="242529"/>
                </a:lnTo>
                <a:lnTo>
                  <a:pt x="33273" y="245148"/>
                </a:lnTo>
                <a:lnTo>
                  <a:pt x="1057643" y="245148"/>
                </a:lnTo>
                <a:lnTo>
                  <a:pt x="1070584" y="242529"/>
                </a:lnTo>
                <a:lnTo>
                  <a:pt x="1079672" y="236397"/>
                </a:lnTo>
                <a:lnTo>
                  <a:pt x="33273" y="236397"/>
                </a:lnTo>
                <a:lnTo>
                  <a:pt x="23730" y="234471"/>
                </a:lnTo>
                <a:lnTo>
                  <a:pt x="15935" y="229217"/>
                </a:lnTo>
                <a:lnTo>
                  <a:pt x="10678" y="221422"/>
                </a:lnTo>
                <a:lnTo>
                  <a:pt x="8750" y="211874"/>
                </a:lnTo>
                <a:lnTo>
                  <a:pt x="8750" y="33273"/>
                </a:lnTo>
                <a:lnTo>
                  <a:pt x="10678" y="23730"/>
                </a:lnTo>
                <a:lnTo>
                  <a:pt x="15935" y="15935"/>
                </a:lnTo>
                <a:lnTo>
                  <a:pt x="23730" y="10678"/>
                </a:lnTo>
                <a:lnTo>
                  <a:pt x="33273" y="8750"/>
                </a:lnTo>
                <a:lnTo>
                  <a:pt x="1079672" y="8750"/>
                </a:lnTo>
                <a:lnTo>
                  <a:pt x="1070584" y="2618"/>
                </a:lnTo>
                <a:lnTo>
                  <a:pt x="1057643" y="0"/>
                </a:lnTo>
                <a:close/>
              </a:path>
              <a:path w="1090929" h="245745">
                <a:moveTo>
                  <a:pt x="1079672" y="8750"/>
                </a:moveTo>
                <a:lnTo>
                  <a:pt x="1057643" y="8750"/>
                </a:lnTo>
                <a:lnTo>
                  <a:pt x="1067184" y="10678"/>
                </a:lnTo>
                <a:lnTo>
                  <a:pt x="1074975" y="15935"/>
                </a:lnTo>
                <a:lnTo>
                  <a:pt x="1080228" y="23730"/>
                </a:lnTo>
                <a:lnTo>
                  <a:pt x="1082154" y="33273"/>
                </a:lnTo>
                <a:lnTo>
                  <a:pt x="1082154" y="211874"/>
                </a:lnTo>
                <a:lnTo>
                  <a:pt x="1080228" y="221422"/>
                </a:lnTo>
                <a:lnTo>
                  <a:pt x="1074975" y="229217"/>
                </a:lnTo>
                <a:lnTo>
                  <a:pt x="1067184" y="234471"/>
                </a:lnTo>
                <a:lnTo>
                  <a:pt x="1057643" y="236397"/>
                </a:lnTo>
                <a:lnTo>
                  <a:pt x="1079672" y="236397"/>
                </a:lnTo>
                <a:lnTo>
                  <a:pt x="1081162" y="235392"/>
                </a:lnTo>
                <a:lnTo>
                  <a:pt x="1088298" y="224815"/>
                </a:lnTo>
                <a:lnTo>
                  <a:pt x="1090917" y="211874"/>
                </a:lnTo>
                <a:lnTo>
                  <a:pt x="1090917" y="33273"/>
                </a:lnTo>
                <a:lnTo>
                  <a:pt x="1088298" y="20332"/>
                </a:lnTo>
                <a:lnTo>
                  <a:pt x="1081162" y="9755"/>
                </a:lnTo>
                <a:lnTo>
                  <a:pt x="1079672" y="87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59104" y="326638"/>
            <a:ext cx="6479540" cy="11144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1A3C6C"/>
                </a:solidFill>
                <a:latin typeface="Montserrat"/>
                <a:cs typeface="Montserra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8620" y="2313432"/>
            <a:ext cx="6995160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642616" y="9354312"/>
            <a:ext cx="2487168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596128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eg"/><Relationship Id="rId4" Type="http://schemas.openxmlformats.org/officeDocument/2006/relationships/hyperlink" Target="mailto:DeborahLawrence@aol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31B7889D-36D4-1F29-F686-CCF90CCD51EE}"/>
              </a:ext>
            </a:extLst>
          </p:cNvPr>
          <p:cNvSpPr/>
          <p:nvPr/>
        </p:nvSpPr>
        <p:spPr>
          <a:xfrm>
            <a:off x="152400" y="1608068"/>
            <a:ext cx="3208719" cy="60215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bject 3"/>
          <p:cNvSpPr txBox="1"/>
          <p:nvPr/>
        </p:nvSpPr>
        <p:spPr>
          <a:xfrm>
            <a:off x="225476" y="5867400"/>
            <a:ext cx="7272299" cy="156440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latin typeface="Montserrat"/>
                <a:cs typeface="Montserrat"/>
              </a:rPr>
              <a:t>2</a:t>
            </a:r>
            <a:r>
              <a:rPr sz="1600" b="1" spc="-5" dirty="0">
                <a:latin typeface="Montserrat"/>
                <a:cs typeface="Montserrat"/>
              </a:rPr>
              <a:t> </a:t>
            </a:r>
            <a:r>
              <a:rPr sz="1600" b="1" dirty="0">
                <a:latin typeface="Montserrat"/>
                <a:cs typeface="Montserrat"/>
              </a:rPr>
              <a:t>Beds</a:t>
            </a:r>
            <a:r>
              <a:rPr sz="1600" b="1" spc="-5" dirty="0">
                <a:latin typeface="Montserrat"/>
                <a:cs typeface="Montserrat"/>
              </a:rPr>
              <a:t> </a:t>
            </a:r>
            <a:r>
              <a:rPr sz="1600" b="1" dirty="0">
                <a:latin typeface="Montserrat"/>
                <a:cs typeface="Montserrat"/>
              </a:rPr>
              <a:t>|</a:t>
            </a:r>
            <a:r>
              <a:rPr sz="1600" b="1" spc="-5" dirty="0">
                <a:latin typeface="Montserrat"/>
                <a:cs typeface="Montserrat"/>
              </a:rPr>
              <a:t> </a:t>
            </a:r>
            <a:r>
              <a:rPr sz="1600" b="1" dirty="0">
                <a:latin typeface="Montserrat"/>
                <a:cs typeface="Montserrat"/>
              </a:rPr>
              <a:t>1</a:t>
            </a:r>
            <a:r>
              <a:rPr sz="1600" b="1" spc="-5" dirty="0">
                <a:latin typeface="Montserrat"/>
                <a:cs typeface="Montserrat"/>
              </a:rPr>
              <a:t> </a:t>
            </a:r>
            <a:r>
              <a:rPr sz="1600" b="1" dirty="0">
                <a:latin typeface="Montserrat"/>
                <a:cs typeface="Montserrat"/>
              </a:rPr>
              <a:t>Baths</a:t>
            </a:r>
            <a:r>
              <a:rPr sz="1600" b="1" spc="-10" dirty="0">
                <a:latin typeface="Montserrat"/>
                <a:cs typeface="Montserrat"/>
              </a:rPr>
              <a:t> </a:t>
            </a:r>
            <a:r>
              <a:rPr sz="1600" b="1" dirty="0">
                <a:latin typeface="Montserrat"/>
                <a:cs typeface="Montserrat"/>
              </a:rPr>
              <a:t>|</a:t>
            </a:r>
            <a:r>
              <a:rPr sz="1600" b="1" spc="-5" dirty="0">
                <a:latin typeface="Montserrat"/>
                <a:cs typeface="Montserrat"/>
              </a:rPr>
              <a:t> </a:t>
            </a:r>
            <a:r>
              <a:rPr sz="1600" b="1" dirty="0">
                <a:latin typeface="Montserrat"/>
                <a:cs typeface="Montserrat"/>
              </a:rPr>
              <a:t>1,</a:t>
            </a:r>
            <a:r>
              <a:rPr lang="en-US" sz="1600" b="1" dirty="0">
                <a:latin typeface="Montserrat"/>
                <a:cs typeface="Montserrat"/>
              </a:rPr>
              <a:t>372</a:t>
            </a:r>
            <a:r>
              <a:rPr sz="1600" b="1" spc="-5" dirty="0">
                <a:latin typeface="Montserrat"/>
                <a:cs typeface="Montserrat"/>
              </a:rPr>
              <a:t> </a:t>
            </a:r>
            <a:r>
              <a:rPr sz="1600" b="1" spc="-20" dirty="0" err="1">
                <a:latin typeface="Montserrat"/>
                <a:cs typeface="Montserrat"/>
              </a:rPr>
              <a:t>SqFt</a:t>
            </a:r>
            <a:endParaRPr lang="en-US" sz="1600" b="1" spc="-20" dirty="0">
              <a:latin typeface="Montserrat"/>
              <a:cs typeface="Montserrat"/>
            </a:endParaRPr>
          </a:p>
          <a:p>
            <a:pPr algn="ctr">
              <a:lnSpc>
                <a:spcPct val="100000"/>
              </a:lnSpc>
              <a:spcBef>
                <a:spcPts val="100"/>
              </a:spcBef>
            </a:pPr>
            <a:endParaRPr sz="1600" dirty="0">
              <a:latin typeface="Montserrat"/>
              <a:cs typeface="Montserrat"/>
            </a:endParaRPr>
          </a:p>
          <a:p>
            <a:pPr marL="142875" marR="135255" indent="-635" algn="ctr">
              <a:lnSpc>
                <a:spcPct val="150000"/>
              </a:lnSpc>
              <a:spcBef>
                <a:spcPts val="919"/>
              </a:spcBef>
            </a:pPr>
            <a:r>
              <a:rPr lang="en-US" sz="1400" dirty="0">
                <a:latin typeface="Montserrat"/>
                <a:cs typeface="Montserrat"/>
              </a:rPr>
              <a:t>Vacant and available for showings! Updated two bedroom apartment located close to South Carolina State University, Claflin University, local schools, shopping and restaurants.</a:t>
            </a:r>
            <a:endParaRPr sz="1400" dirty="0">
              <a:latin typeface="Montserrat"/>
              <a:cs typeface="Montserrat"/>
            </a:endParaRPr>
          </a:p>
        </p:txBody>
      </p:sp>
      <p:pic>
        <p:nvPicPr>
          <p:cNvPr id="4" name="object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4953000" y="1676003"/>
            <a:ext cx="2507184" cy="1411256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225996" y="9564623"/>
            <a:ext cx="7320915" cy="266700"/>
          </a:xfrm>
          <a:prstGeom prst="rect">
            <a:avLst/>
          </a:prstGeom>
          <a:solidFill>
            <a:srgbClr val="1A3C6C"/>
          </a:solidFill>
        </p:spPr>
        <p:txBody>
          <a:bodyPr vert="horz" wrap="square" lIns="0" tIns="22860" rIns="0" bIns="0" rtlCol="0">
            <a:spAutoFit/>
          </a:bodyPr>
          <a:lstStyle/>
          <a:p>
            <a:pPr marL="238760">
              <a:lnSpc>
                <a:spcPct val="100000"/>
              </a:lnSpc>
              <a:spcBef>
                <a:spcPts val="180"/>
              </a:spcBef>
            </a:pPr>
            <a:r>
              <a:rPr sz="1300" b="1" dirty="0">
                <a:solidFill>
                  <a:srgbClr val="FFFFFF"/>
                </a:solidFill>
                <a:latin typeface="Montserrat SemiBold"/>
                <a:cs typeface="Montserrat SemiBold"/>
              </a:rPr>
              <a:t>Real</a:t>
            </a:r>
            <a:r>
              <a:rPr sz="1300" b="1" spc="-35" dirty="0">
                <a:solidFill>
                  <a:srgbClr val="FFFFFF"/>
                </a:solidFill>
                <a:latin typeface="Montserrat SemiBold"/>
                <a:cs typeface="Montserrat SemiBold"/>
              </a:rPr>
              <a:t> </a:t>
            </a:r>
            <a:r>
              <a:rPr sz="1300" b="1" dirty="0">
                <a:solidFill>
                  <a:srgbClr val="FFFFFF"/>
                </a:solidFill>
                <a:latin typeface="Montserrat SemiBold"/>
                <a:cs typeface="Montserrat SemiBold"/>
              </a:rPr>
              <a:t>Estate</a:t>
            </a:r>
            <a:r>
              <a:rPr sz="1300" b="1" spc="-35" dirty="0">
                <a:solidFill>
                  <a:srgbClr val="FFFFFF"/>
                </a:solidFill>
                <a:latin typeface="Montserrat SemiBold"/>
                <a:cs typeface="Montserrat SemiBold"/>
              </a:rPr>
              <a:t> </a:t>
            </a:r>
            <a:r>
              <a:rPr sz="1300" b="1" dirty="0">
                <a:solidFill>
                  <a:srgbClr val="FFFFFF"/>
                </a:solidFill>
                <a:latin typeface="Montserrat SemiBold"/>
                <a:cs typeface="Montserrat SemiBold"/>
              </a:rPr>
              <a:t>•</a:t>
            </a:r>
            <a:r>
              <a:rPr sz="1300" b="1" spc="-35" dirty="0">
                <a:solidFill>
                  <a:srgbClr val="FFFFFF"/>
                </a:solidFill>
                <a:latin typeface="Montserrat SemiBold"/>
                <a:cs typeface="Montserrat SemiBold"/>
              </a:rPr>
              <a:t> </a:t>
            </a:r>
            <a:r>
              <a:rPr sz="1300" b="1" dirty="0">
                <a:solidFill>
                  <a:srgbClr val="FFFFFF"/>
                </a:solidFill>
                <a:latin typeface="Montserrat SemiBold"/>
                <a:cs typeface="Montserrat SemiBold"/>
              </a:rPr>
              <a:t>Mortgage</a:t>
            </a:r>
            <a:r>
              <a:rPr sz="1300" b="1" spc="-30" dirty="0">
                <a:solidFill>
                  <a:srgbClr val="FFFFFF"/>
                </a:solidFill>
                <a:latin typeface="Montserrat SemiBold"/>
                <a:cs typeface="Montserrat SemiBold"/>
              </a:rPr>
              <a:t> </a:t>
            </a:r>
            <a:r>
              <a:rPr sz="1300" b="1" dirty="0">
                <a:solidFill>
                  <a:srgbClr val="FFFFFF"/>
                </a:solidFill>
                <a:latin typeface="Montserrat SemiBold"/>
                <a:cs typeface="Montserrat SemiBold"/>
              </a:rPr>
              <a:t>•</a:t>
            </a:r>
            <a:r>
              <a:rPr sz="1300" b="1" spc="-35" dirty="0">
                <a:solidFill>
                  <a:srgbClr val="FFFFFF"/>
                </a:solidFill>
                <a:latin typeface="Montserrat SemiBold"/>
                <a:cs typeface="Montserrat SemiBold"/>
              </a:rPr>
              <a:t> </a:t>
            </a:r>
            <a:r>
              <a:rPr sz="1300" b="1" dirty="0">
                <a:solidFill>
                  <a:srgbClr val="FFFFFF"/>
                </a:solidFill>
                <a:latin typeface="Montserrat SemiBold"/>
                <a:cs typeface="Montserrat SemiBold"/>
              </a:rPr>
              <a:t>Insurance</a:t>
            </a:r>
            <a:r>
              <a:rPr sz="1300" b="1" spc="-35" dirty="0">
                <a:solidFill>
                  <a:srgbClr val="FFFFFF"/>
                </a:solidFill>
                <a:latin typeface="Montserrat SemiBold"/>
                <a:cs typeface="Montserrat SemiBold"/>
              </a:rPr>
              <a:t> </a:t>
            </a:r>
            <a:r>
              <a:rPr sz="1300" b="1" dirty="0">
                <a:solidFill>
                  <a:srgbClr val="FFFFFF"/>
                </a:solidFill>
                <a:latin typeface="Montserrat SemiBold"/>
                <a:cs typeface="Montserrat SemiBold"/>
              </a:rPr>
              <a:t>•</a:t>
            </a:r>
            <a:r>
              <a:rPr sz="1300" b="1" spc="-30" dirty="0">
                <a:solidFill>
                  <a:srgbClr val="FFFFFF"/>
                </a:solidFill>
                <a:latin typeface="Montserrat SemiBold"/>
                <a:cs typeface="Montserrat SemiBold"/>
              </a:rPr>
              <a:t> </a:t>
            </a:r>
            <a:r>
              <a:rPr sz="1300" b="1" dirty="0">
                <a:solidFill>
                  <a:srgbClr val="FFFFFF"/>
                </a:solidFill>
                <a:latin typeface="Montserrat SemiBold"/>
                <a:cs typeface="Montserrat SemiBold"/>
              </a:rPr>
              <a:t>Business</a:t>
            </a:r>
            <a:r>
              <a:rPr sz="1300" b="1" spc="-35" dirty="0">
                <a:solidFill>
                  <a:srgbClr val="FFFFFF"/>
                </a:solidFill>
                <a:latin typeface="Montserrat SemiBold"/>
                <a:cs typeface="Montserrat SemiBold"/>
              </a:rPr>
              <a:t> </a:t>
            </a:r>
            <a:r>
              <a:rPr sz="1300" b="1" spc="-10" dirty="0">
                <a:solidFill>
                  <a:srgbClr val="FFFFFF"/>
                </a:solidFill>
                <a:latin typeface="Montserrat SemiBold"/>
                <a:cs typeface="Montserrat SemiBold"/>
              </a:rPr>
              <a:t>Brokerage</a:t>
            </a:r>
            <a:r>
              <a:rPr sz="1300" b="1" spc="-35" dirty="0">
                <a:solidFill>
                  <a:srgbClr val="FFFFFF"/>
                </a:solidFill>
                <a:latin typeface="Montserrat SemiBold"/>
                <a:cs typeface="Montserrat SemiBold"/>
              </a:rPr>
              <a:t> </a:t>
            </a:r>
            <a:r>
              <a:rPr sz="1300" b="1" dirty="0">
                <a:solidFill>
                  <a:srgbClr val="FFFFFF"/>
                </a:solidFill>
                <a:latin typeface="Montserrat SemiBold"/>
                <a:cs typeface="Montserrat SemiBold"/>
              </a:rPr>
              <a:t>•</a:t>
            </a:r>
            <a:r>
              <a:rPr sz="1300" b="1" spc="-35" dirty="0">
                <a:solidFill>
                  <a:srgbClr val="FFFFFF"/>
                </a:solidFill>
                <a:latin typeface="Montserrat SemiBold"/>
                <a:cs typeface="Montserrat SemiBold"/>
              </a:rPr>
              <a:t> </a:t>
            </a:r>
            <a:r>
              <a:rPr sz="1300" b="1" dirty="0">
                <a:solidFill>
                  <a:srgbClr val="FFFFFF"/>
                </a:solidFill>
                <a:latin typeface="Montserrat SemiBold"/>
                <a:cs typeface="Montserrat SemiBold"/>
              </a:rPr>
              <a:t>Property</a:t>
            </a:r>
            <a:r>
              <a:rPr sz="1300" b="1" spc="-30" dirty="0">
                <a:solidFill>
                  <a:srgbClr val="FFFFFF"/>
                </a:solidFill>
                <a:latin typeface="Montserrat SemiBold"/>
                <a:cs typeface="Montserrat SemiBold"/>
              </a:rPr>
              <a:t> </a:t>
            </a:r>
            <a:r>
              <a:rPr sz="1300" b="1" spc="-10" dirty="0">
                <a:solidFill>
                  <a:srgbClr val="FFFFFF"/>
                </a:solidFill>
                <a:latin typeface="Montserrat SemiBold"/>
                <a:cs typeface="Montserrat SemiBold"/>
              </a:rPr>
              <a:t>Management</a:t>
            </a:r>
            <a:endParaRPr sz="1300">
              <a:latin typeface="Montserrat SemiBold"/>
              <a:cs typeface="Montserrat SemiBold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216585" y="7920155"/>
            <a:ext cx="244475" cy="1689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5"/>
              </a:spcBef>
            </a:pPr>
            <a:r>
              <a:rPr sz="900" spc="-25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822116" y="7999515"/>
            <a:ext cx="1028065" cy="315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650" spc="-8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900" spc="-80" dirty="0">
                <a:solidFill>
                  <a:srgbClr val="FFFFFF"/>
                </a:solidFill>
                <a:latin typeface="Gill Sans MT"/>
                <a:cs typeface="Gill Sans MT"/>
              </a:rPr>
              <a:t>g</a:t>
            </a:r>
            <a:r>
              <a:rPr sz="1650" spc="-80" dirty="0">
                <a:solidFill>
                  <a:srgbClr val="FFFFFF"/>
                </a:solidFill>
                <a:latin typeface="Times New Roman"/>
                <a:cs typeface="Times New Roman"/>
              </a:rPr>
              <a:t>entOwned</a:t>
            </a:r>
            <a:endParaRPr sz="165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072122" y="8288753"/>
            <a:ext cx="548640" cy="162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750" spc="-20" dirty="0">
                <a:solidFill>
                  <a:srgbClr val="FFFFFF"/>
                </a:solidFill>
                <a:latin typeface="Times New Roman"/>
                <a:cs typeface="Times New Roman"/>
              </a:rPr>
              <a:t>REALTY</a:t>
            </a:r>
            <a:r>
              <a:rPr sz="75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750" spc="-25" dirty="0">
                <a:solidFill>
                  <a:srgbClr val="FFFFFF"/>
                </a:solidFill>
                <a:latin typeface="Times New Roman"/>
                <a:cs typeface="Times New Roman"/>
              </a:rPr>
              <a:t>CO</a:t>
            </a:r>
            <a:r>
              <a:rPr sz="900" spc="-25" dirty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633338" y="8326839"/>
            <a:ext cx="29209" cy="29209"/>
          </a:xfrm>
          <a:custGeom>
            <a:avLst/>
            <a:gdLst/>
            <a:ahLst/>
            <a:cxnLst/>
            <a:rect l="l" t="t" r="r" b="b"/>
            <a:pathLst>
              <a:path w="29209" h="29209">
                <a:moveTo>
                  <a:pt x="28892" y="14452"/>
                </a:moveTo>
                <a:lnTo>
                  <a:pt x="28892" y="22428"/>
                </a:lnTo>
                <a:lnTo>
                  <a:pt x="22428" y="28892"/>
                </a:lnTo>
                <a:lnTo>
                  <a:pt x="14452" y="28892"/>
                </a:lnTo>
                <a:lnTo>
                  <a:pt x="6464" y="28892"/>
                </a:lnTo>
                <a:lnTo>
                  <a:pt x="0" y="22428"/>
                </a:lnTo>
                <a:lnTo>
                  <a:pt x="0" y="14452"/>
                </a:lnTo>
                <a:lnTo>
                  <a:pt x="0" y="6476"/>
                </a:lnTo>
                <a:lnTo>
                  <a:pt x="6464" y="0"/>
                </a:lnTo>
                <a:lnTo>
                  <a:pt x="14452" y="0"/>
                </a:lnTo>
                <a:lnTo>
                  <a:pt x="22428" y="0"/>
                </a:lnTo>
                <a:lnTo>
                  <a:pt x="28892" y="6476"/>
                </a:lnTo>
                <a:lnTo>
                  <a:pt x="28892" y="14452"/>
                </a:lnTo>
                <a:close/>
              </a:path>
            </a:pathLst>
          </a:custGeom>
          <a:ln w="3175">
            <a:solidFill>
              <a:srgbClr val="243D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639467" y="8312393"/>
            <a:ext cx="30480" cy="5524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0"/>
              </a:spcBef>
            </a:pPr>
            <a:r>
              <a:rPr sz="200" spc="-50" dirty="0">
                <a:solidFill>
                  <a:srgbClr val="243D94"/>
                </a:solidFill>
                <a:latin typeface="Arial"/>
                <a:cs typeface="Arial"/>
              </a:rPr>
              <a:t>R</a:t>
            </a:r>
            <a:endParaRPr sz="2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286927" y="8582092"/>
            <a:ext cx="21202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indent="15494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latin typeface="Montserrat"/>
                <a:cs typeface="Montserrat"/>
              </a:rPr>
              <a:t>Helping</a:t>
            </a:r>
            <a:r>
              <a:rPr sz="900" spc="-10" dirty="0">
                <a:latin typeface="Montserrat"/>
                <a:cs typeface="Montserrat"/>
              </a:rPr>
              <a:t> </a:t>
            </a:r>
            <a:r>
              <a:rPr sz="900" dirty="0">
                <a:latin typeface="Montserrat"/>
                <a:cs typeface="Montserrat"/>
              </a:rPr>
              <a:t>buyers</a:t>
            </a:r>
            <a:r>
              <a:rPr sz="900" spc="-10" dirty="0">
                <a:latin typeface="Montserrat"/>
                <a:cs typeface="Montserrat"/>
              </a:rPr>
              <a:t> </a:t>
            </a:r>
            <a:r>
              <a:rPr sz="900" dirty="0">
                <a:latin typeface="Montserrat"/>
                <a:cs typeface="Montserrat"/>
              </a:rPr>
              <a:t>and</a:t>
            </a:r>
            <a:r>
              <a:rPr sz="900" spc="-5" dirty="0">
                <a:latin typeface="Montserrat"/>
                <a:cs typeface="Montserrat"/>
              </a:rPr>
              <a:t> </a:t>
            </a:r>
            <a:r>
              <a:rPr sz="900" dirty="0">
                <a:latin typeface="Montserrat"/>
                <a:cs typeface="Montserrat"/>
              </a:rPr>
              <a:t>sellers</a:t>
            </a:r>
            <a:r>
              <a:rPr sz="900" spc="-10" dirty="0">
                <a:latin typeface="Montserrat"/>
                <a:cs typeface="Montserrat"/>
              </a:rPr>
              <a:t> </a:t>
            </a:r>
            <a:r>
              <a:rPr sz="900" spc="-20" dirty="0">
                <a:latin typeface="Montserrat"/>
                <a:cs typeface="Montserrat"/>
              </a:rPr>
              <a:t>with </a:t>
            </a:r>
            <a:r>
              <a:rPr sz="900" dirty="0">
                <a:latin typeface="Montserrat"/>
                <a:cs typeface="Montserrat"/>
              </a:rPr>
              <a:t>every</a:t>
            </a:r>
            <a:r>
              <a:rPr sz="900" spc="-10" dirty="0">
                <a:latin typeface="Montserrat"/>
                <a:cs typeface="Montserrat"/>
              </a:rPr>
              <a:t> </a:t>
            </a:r>
            <a:r>
              <a:rPr sz="900" dirty="0">
                <a:latin typeface="Montserrat"/>
                <a:cs typeface="Montserrat"/>
              </a:rPr>
              <a:t>aspect</a:t>
            </a:r>
            <a:r>
              <a:rPr sz="900" spc="-10" dirty="0">
                <a:latin typeface="Montserrat"/>
                <a:cs typeface="Montserrat"/>
              </a:rPr>
              <a:t> </a:t>
            </a:r>
            <a:r>
              <a:rPr sz="900" dirty="0">
                <a:latin typeface="Montserrat"/>
                <a:cs typeface="Montserrat"/>
              </a:rPr>
              <a:t>of</a:t>
            </a:r>
            <a:r>
              <a:rPr sz="900" spc="-10" dirty="0">
                <a:latin typeface="Montserrat"/>
                <a:cs typeface="Montserrat"/>
              </a:rPr>
              <a:t> </a:t>
            </a:r>
            <a:r>
              <a:rPr sz="900" dirty="0">
                <a:latin typeface="Montserrat"/>
                <a:cs typeface="Montserrat"/>
              </a:rPr>
              <a:t>real</a:t>
            </a:r>
            <a:r>
              <a:rPr sz="900" spc="-10" dirty="0">
                <a:latin typeface="Montserrat"/>
                <a:cs typeface="Montserrat"/>
              </a:rPr>
              <a:t> </a:t>
            </a:r>
            <a:r>
              <a:rPr sz="900" dirty="0">
                <a:latin typeface="Montserrat"/>
                <a:cs typeface="Montserrat"/>
              </a:rPr>
              <a:t>estate</a:t>
            </a:r>
            <a:r>
              <a:rPr sz="900" spc="-10" dirty="0">
                <a:latin typeface="Montserrat"/>
                <a:cs typeface="Montserrat"/>
              </a:rPr>
              <a:t> </a:t>
            </a:r>
            <a:r>
              <a:rPr sz="900" dirty="0">
                <a:latin typeface="Montserrat"/>
                <a:cs typeface="Montserrat"/>
              </a:rPr>
              <a:t>since</a:t>
            </a:r>
            <a:r>
              <a:rPr sz="900" spc="-5" dirty="0">
                <a:latin typeface="Montserrat"/>
                <a:cs typeface="Montserrat"/>
              </a:rPr>
              <a:t> </a:t>
            </a:r>
            <a:r>
              <a:rPr sz="900" spc="-20" dirty="0">
                <a:latin typeface="Montserrat"/>
                <a:cs typeface="Montserrat"/>
              </a:rPr>
              <a:t>1992.</a:t>
            </a:r>
            <a:endParaRPr sz="900">
              <a:latin typeface="Montserrat"/>
              <a:cs typeface="Montserrat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378396" y="8028431"/>
            <a:ext cx="1264920" cy="1316990"/>
            <a:chOff x="378396" y="8028431"/>
            <a:chExt cx="1264920" cy="1316990"/>
          </a:xfrm>
        </p:grpSpPr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3796" y="8053831"/>
              <a:ext cx="1213942" cy="1265936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403796" y="8053831"/>
              <a:ext cx="1214120" cy="1266190"/>
            </a:xfrm>
            <a:custGeom>
              <a:avLst/>
              <a:gdLst/>
              <a:ahLst/>
              <a:cxnLst/>
              <a:rect l="l" t="t" r="r" b="b"/>
              <a:pathLst>
                <a:path w="1214120" h="1266190">
                  <a:moveTo>
                    <a:pt x="0" y="1265936"/>
                  </a:moveTo>
                  <a:lnTo>
                    <a:pt x="1213942" y="1265936"/>
                  </a:lnTo>
                  <a:lnTo>
                    <a:pt x="1213942" y="0"/>
                  </a:lnTo>
                  <a:lnTo>
                    <a:pt x="0" y="0"/>
                  </a:lnTo>
                  <a:lnTo>
                    <a:pt x="0" y="1265936"/>
                  </a:lnTo>
                  <a:close/>
                </a:path>
              </a:pathLst>
            </a:custGeom>
            <a:ln w="507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1718246" y="8361898"/>
            <a:ext cx="2181860" cy="97028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40"/>
              </a:spcBef>
            </a:pPr>
            <a:r>
              <a:rPr sz="1200" spc="55" dirty="0">
                <a:solidFill>
                  <a:srgbClr val="231F20"/>
                </a:solidFill>
                <a:latin typeface="Book Antiqua"/>
                <a:cs typeface="Book Antiqua"/>
              </a:rPr>
              <a:t>Deborah</a:t>
            </a:r>
            <a:r>
              <a:rPr sz="1200" spc="110" dirty="0">
                <a:solidFill>
                  <a:srgbClr val="231F20"/>
                </a:solidFill>
                <a:latin typeface="Book Antiqua"/>
                <a:cs typeface="Book Antiqua"/>
              </a:rPr>
              <a:t> </a:t>
            </a:r>
            <a:r>
              <a:rPr sz="1200" spc="55" dirty="0">
                <a:solidFill>
                  <a:srgbClr val="231F20"/>
                </a:solidFill>
                <a:latin typeface="Book Antiqua"/>
                <a:cs typeface="Book Antiqua"/>
              </a:rPr>
              <a:t>Lawrence,</a:t>
            </a:r>
            <a:endParaRPr sz="1200">
              <a:latin typeface="Book Antiqua"/>
              <a:cs typeface="Book Antiqua"/>
            </a:endParaRP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sz="1000" spc="-10" dirty="0">
                <a:solidFill>
                  <a:srgbClr val="231F20"/>
                </a:solidFill>
                <a:latin typeface="Montserrat"/>
                <a:cs typeface="Montserrat"/>
              </a:rPr>
              <a:t>REALTOR®</a:t>
            </a:r>
            <a:endParaRPr sz="1000">
              <a:latin typeface="Montserrat"/>
              <a:cs typeface="Montserrat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r>
              <a:rPr sz="1200" spc="-10" dirty="0">
                <a:solidFill>
                  <a:srgbClr val="231F20"/>
                </a:solidFill>
                <a:latin typeface="Montserrat"/>
                <a:cs typeface="Montserrat"/>
              </a:rPr>
              <a:t>843-442-</a:t>
            </a:r>
            <a:r>
              <a:rPr sz="1200" spc="-20" dirty="0">
                <a:solidFill>
                  <a:srgbClr val="231F20"/>
                </a:solidFill>
                <a:latin typeface="Montserrat"/>
                <a:cs typeface="Montserrat"/>
              </a:rPr>
              <a:t>0018</a:t>
            </a:r>
            <a:endParaRPr sz="1200">
              <a:latin typeface="Montserrat"/>
              <a:cs typeface="Montserrat"/>
            </a:endParaRPr>
          </a:p>
          <a:p>
            <a:pPr marR="5080">
              <a:lnSpc>
                <a:spcPct val="100000"/>
              </a:lnSpc>
            </a:pPr>
            <a:r>
              <a:rPr sz="1200" spc="-10" dirty="0">
                <a:solidFill>
                  <a:srgbClr val="231F20"/>
                </a:solidFill>
                <a:latin typeface="Montserrat"/>
                <a:cs typeface="Montserrat"/>
                <a:hlinkClick r:id="rId4"/>
              </a:rPr>
              <a:t>DeborahLawrence@aol.com</a:t>
            </a:r>
            <a:r>
              <a:rPr sz="1200" spc="-10" dirty="0">
                <a:solidFill>
                  <a:srgbClr val="231F20"/>
                </a:solidFill>
                <a:latin typeface="Montserrat"/>
                <a:cs typeface="Montserrat"/>
              </a:rPr>
              <a:t> AgentOwned.com</a:t>
            </a:r>
            <a:endParaRPr sz="1200">
              <a:latin typeface="Montserrat"/>
              <a:cs typeface="Montserrat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25996" y="227792"/>
            <a:ext cx="7315200" cy="1281430"/>
          </a:xfrm>
          <a:custGeom>
            <a:avLst/>
            <a:gdLst/>
            <a:ahLst/>
            <a:cxnLst/>
            <a:rect l="l" t="t" r="r" b="b"/>
            <a:pathLst>
              <a:path w="7315200" h="1281430">
                <a:moveTo>
                  <a:pt x="6972300" y="0"/>
                </a:moveTo>
                <a:lnTo>
                  <a:pt x="0" y="0"/>
                </a:lnTo>
                <a:lnTo>
                  <a:pt x="0" y="1280972"/>
                </a:lnTo>
                <a:lnTo>
                  <a:pt x="7315200" y="1280972"/>
                </a:lnTo>
                <a:lnTo>
                  <a:pt x="7315200" y="342900"/>
                </a:lnTo>
                <a:lnTo>
                  <a:pt x="7312069" y="296369"/>
                </a:lnTo>
                <a:lnTo>
                  <a:pt x="7302951" y="251742"/>
                </a:lnTo>
                <a:lnTo>
                  <a:pt x="7288253" y="209426"/>
                </a:lnTo>
                <a:lnTo>
                  <a:pt x="7268384" y="169830"/>
                </a:lnTo>
                <a:lnTo>
                  <a:pt x="7243753" y="133362"/>
                </a:lnTo>
                <a:lnTo>
                  <a:pt x="7214768" y="100431"/>
                </a:lnTo>
                <a:lnTo>
                  <a:pt x="7181837" y="71446"/>
                </a:lnTo>
                <a:lnTo>
                  <a:pt x="7145369" y="46815"/>
                </a:lnTo>
                <a:lnTo>
                  <a:pt x="7105773" y="26946"/>
                </a:lnTo>
                <a:lnTo>
                  <a:pt x="7063457" y="12248"/>
                </a:lnTo>
                <a:lnTo>
                  <a:pt x="7018830" y="3130"/>
                </a:lnTo>
                <a:lnTo>
                  <a:pt x="6972300" y="0"/>
                </a:lnTo>
                <a:close/>
              </a:path>
            </a:pathLst>
          </a:custGeom>
          <a:solidFill>
            <a:srgbClr val="B5CE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225477" y="326638"/>
            <a:ext cx="7272297" cy="1074012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algn="ctr">
              <a:lnSpc>
                <a:spcPct val="100000"/>
              </a:lnSpc>
              <a:tabLst>
                <a:tab pos="1447800" algn="l"/>
                <a:tab pos="4241800" algn="l"/>
              </a:tabLst>
            </a:pPr>
            <a:r>
              <a:rPr lang="en-US" sz="2800" spc="-10" dirty="0"/>
              <a:t>Close to SC State &amp; Claflin University</a:t>
            </a:r>
            <a:br>
              <a:rPr lang="en-US" sz="2400" spc="-10" dirty="0"/>
            </a:br>
            <a:br>
              <a:rPr lang="en-US" sz="1400" spc="-10" dirty="0"/>
            </a:br>
            <a:r>
              <a:rPr lang="en-US" sz="2400" b="0" dirty="0">
                <a:latin typeface="Montserrat"/>
                <a:cs typeface="Montserrat"/>
              </a:rPr>
              <a:t>1138 Ellis Avenue</a:t>
            </a:r>
            <a:endParaRPr sz="2400" dirty="0">
              <a:latin typeface="Montserrat"/>
              <a:cs typeface="Montserrat"/>
            </a:endParaRPr>
          </a:p>
        </p:txBody>
      </p:sp>
      <p:pic>
        <p:nvPicPr>
          <p:cNvPr id="19" name="object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4953000" y="3419605"/>
            <a:ext cx="2507184" cy="1411545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E1423DEA-8B34-C5F7-230D-CBC14CDD77F7}"/>
              </a:ext>
            </a:extLst>
          </p:cNvPr>
          <p:cNvSpPr txBox="1"/>
          <p:nvPr/>
        </p:nvSpPr>
        <p:spPr>
          <a:xfrm>
            <a:off x="225476" y="4945027"/>
            <a:ext cx="7234708" cy="646331"/>
          </a:xfrm>
          <a:prstGeom prst="rect">
            <a:avLst/>
          </a:prstGeom>
          <a:solidFill>
            <a:srgbClr val="1A3C6C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solidFill>
                  <a:schemeClr val="bg1"/>
                </a:solidFill>
                <a:latin typeface="Montserrat" panose="00000500000000000000" pitchFamily="50" charset="0"/>
              </a:rPr>
              <a:t>Orangeburg, SC 29115</a:t>
            </a:r>
          </a:p>
          <a:p>
            <a:pPr algn="ctr"/>
            <a:r>
              <a:rPr lang="de-DE" b="1" dirty="0">
                <a:solidFill>
                  <a:schemeClr val="bg1"/>
                </a:solidFill>
                <a:latin typeface="Montserrat" panose="00000500000000000000" pitchFamily="50" charset="0"/>
              </a:rPr>
              <a:t>MLS# 25007959 | $950/Mo</a:t>
            </a:r>
          </a:p>
        </p:txBody>
      </p:sp>
      <p:pic>
        <p:nvPicPr>
          <p:cNvPr id="26" name="Picture 25" descr="A brick house with a dirt driveway&#10;&#10;AI-generated content may be incorrect.">
            <a:extLst>
              <a:ext uri="{FF2B5EF4-FFF2-40B4-BE49-F238E27FC236}">
                <a16:creationId xmlns:a16="http://schemas.microsoft.com/office/drawing/2014/main" id="{FD18D7D1-B2D2-43D1-08FD-B7DB9EE1151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91"/>
          <a:stretch/>
        </p:blipFill>
        <p:spPr>
          <a:xfrm>
            <a:off x="225476" y="1676002"/>
            <a:ext cx="4498924" cy="315514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31F2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</TotalTime>
  <Words>106</Words>
  <Application>Microsoft Office PowerPoint</Application>
  <PresentationFormat>Custom</PresentationFormat>
  <Paragraphs>16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Book Antiqua</vt:lpstr>
      <vt:lpstr>Calibri</vt:lpstr>
      <vt:lpstr>Gill Sans MT</vt:lpstr>
      <vt:lpstr>Montserrat</vt:lpstr>
      <vt:lpstr>Montserrat SemiBold</vt:lpstr>
      <vt:lpstr>Times New Roman</vt:lpstr>
      <vt:lpstr>Office Theme</vt:lpstr>
      <vt:lpstr>Close to SC State &amp; Claflin University  1138 Ellis Avenue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A. Thomas Price</cp:lastModifiedBy>
  <cp:revision>1</cp:revision>
  <dcterms:created xsi:type="dcterms:W3CDTF">2025-04-10T19:17:35Z</dcterms:created>
  <dcterms:modified xsi:type="dcterms:W3CDTF">2025-04-10T19:29:15Z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2020-10-05T00:00:00Z</vt:filetime>
  </property>
  <property fmtid="{D5CDD505-2E9C-101B-9397-08002B2CF9AE}" pid="3" name="Creator">
    <vt:lpwstr>Adobe InDesign 15.1 (Macintosh)</vt:lpwstr>
  </property>
  <property fmtid="{D5CDD505-2E9C-101B-9397-08002B2CF9AE}" pid="4" name="LastSaved">
    <vt:filetime>2025-04-10T00:00:00Z</vt:filetime>
  </property>
  <property fmtid="{D5CDD505-2E9C-101B-9397-08002B2CF9AE}" pid="5" name="Producer">
    <vt:lpwstr>Adobe PDF Library 15.0</vt:lpwstr>
  </property>
</Properties>
</file>