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92" y="72"/>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3" y="1554480"/>
            <a:ext cx="9052560" cy="2072640"/>
          </a:xfrm>
        </p:spPr>
        <p:txBody>
          <a:bodyPr vert="horz" lIns="50941" tIns="0" rIns="50941" bIns="0" anchor="b">
            <a:normAutofit/>
            <a:scene3d>
              <a:camera prst="orthographicFront"/>
              <a:lightRig rig="soft" dir="t">
                <a:rot lat="0" lon="0" rev="17220000"/>
              </a:lightRig>
            </a:scene3d>
            <a:sp3d prstMaterial="softEdge">
              <a:bevelT w="38100" h="38100"/>
            </a:sp3d>
          </a:bodyPr>
          <a:lstStyle>
            <a:lvl1pPr>
              <a:defRPr sz="53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508760" y="3775924"/>
            <a:ext cx="7040880" cy="1986280"/>
          </a:xfrm>
        </p:spPr>
        <p:txBody>
          <a:bodyPr/>
          <a:lstStyle>
            <a:lvl1pPr marL="0" indent="0" algn="ctr">
              <a:buNone/>
              <a:defRPr>
                <a:solidFill>
                  <a:schemeClr val="tx1"/>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60220" y="690880"/>
            <a:ext cx="7795260" cy="20726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53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760220" y="2842157"/>
            <a:ext cx="7795260" cy="1711007"/>
          </a:xfrm>
        </p:spPr>
        <p:txBody>
          <a:bodyPr anchor="t"/>
          <a:lstStyle>
            <a:lvl1pPr marL="81506" indent="0" algn="l">
              <a:buNone/>
              <a:defRPr sz="22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17280" y="7272232"/>
            <a:ext cx="838200" cy="413808"/>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1130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7"/>
            <a:ext cx="9052560" cy="1295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502920" y="1739794"/>
            <a:ext cx="4444207"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09528" y="1739794"/>
            <a:ext cx="4445953"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2920" y="2677160"/>
            <a:ext cx="4444207"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109528" y="2677160"/>
            <a:ext cx="4445953"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vert="horz" anchor="b">
            <a:normAutofit/>
            <a:sp3d prstMaterial="softEdge"/>
          </a:bodyPr>
          <a:lstStyle>
            <a:lvl1pPr algn="l">
              <a:buNone/>
              <a:defRPr sz="25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502921" y="1727200"/>
            <a:ext cx="3309144" cy="5215785"/>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932555" y="309457"/>
            <a:ext cx="5622925" cy="6633528"/>
          </a:xfrm>
        </p:spPr>
        <p:txBody>
          <a:bodyPr/>
          <a:lstStyle>
            <a:lvl1pPr>
              <a:defRPr sz="2900"/>
            </a:lvl1pPr>
            <a:lvl2pPr>
              <a:defRPr sz="2700"/>
            </a:lvl2pPr>
            <a:lvl3pPr>
              <a:defRPr sz="2500"/>
            </a:lvl3pPr>
            <a:lvl4pPr>
              <a:defRPr sz="22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690880"/>
            <a:ext cx="6035040" cy="591926"/>
          </a:xfrm>
        </p:spPr>
        <p:txBody>
          <a:bodyPr lIns="50941" rIns="50941" bIns="0" anchor="b">
            <a:sp3d prstMaterial="softEdge"/>
          </a:bodyPr>
          <a:lstStyle>
            <a:lvl1pPr algn="ctr">
              <a:buNone/>
              <a:defRPr sz="2200" b="1"/>
            </a:lvl1pPr>
          </a:lstStyle>
          <a:p>
            <a:r>
              <a:rPr kumimoji="0" lang="en-US"/>
              <a:t>Click to edit Master title style</a:t>
            </a:r>
          </a:p>
        </p:txBody>
      </p:sp>
      <p:sp>
        <p:nvSpPr>
          <p:cNvPr id="3" name="Picture Placeholder 2"/>
          <p:cNvSpPr>
            <a:spLocks noGrp="1"/>
          </p:cNvSpPr>
          <p:nvPr>
            <p:ph type="pic" idx="1"/>
          </p:nvPr>
        </p:nvSpPr>
        <p:spPr>
          <a:xfrm>
            <a:off x="2011680" y="2076238"/>
            <a:ext cx="6035040" cy="44907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6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011680" y="1322358"/>
            <a:ext cx="6035040" cy="601066"/>
          </a:xfrm>
        </p:spPr>
        <p:txBody>
          <a:bodyPr lIns="50941" tIns="50941" rIns="50941" anchor="t"/>
          <a:lstStyle>
            <a:lvl1pPr marL="0" indent="0" algn="ctr">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2920" y="311256"/>
            <a:ext cx="9052560" cy="1295400"/>
          </a:xfrm>
          <a:prstGeom prst="rect">
            <a:avLst/>
          </a:prstGeom>
        </p:spPr>
        <p:txBody>
          <a:bodyPr vert="horz" lIns="101882" tIns="50941" rIns="101882" bIns="50941"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502920" y="1813560"/>
            <a:ext cx="9052560" cy="5337048"/>
          </a:xfrm>
          <a:prstGeom prst="rect">
            <a:avLst/>
          </a:prstGeom>
        </p:spPr>
        <p:txBody>
          <a:bodyPr vert="horz" lIns="101882" tIns="50941" rIns="101882" bIns="5094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502920" y="7272232"/>
            <a:ext cx="2346960" cy="413808"/>
          </a:xfrm>
          <a:prstGeom prst="rect">
            <a:avLst/>
          </a:prstGeom>
        </p:spPr>
        <p:txBody>
          <a:bodyPr vert="horz" lIns="101882" tIns="50941" rIns="101882" bIns="50941" anchor="b"/>
          <a:lstStyle>
            <a:lvl1pPr algn="l" eaLnBrk="1" latinLnBrk="0" hangingPunct="1">
              <a:defRPr kumimoji="0" sz="1300">
                <a:solidFill>
                  <a:schemeClr val="tx1">
                    <a:shade val="50000"/>
                  </a:schemeClr>
                </a:solidFill>
              </a:defRPr>
            </a:lvl1pPr>
          </a:lstStyle>
          <a:p>
            <a:fld id="{1D8BD707-D9CF-40AE-B4C6-C98DA3205C09}" type="datetimeFigureOut">
              <a:rPr lang="en-US" smtClean="0"/>
              <a:pPr/>
              <a:t>8/6/2020</a:t>
            </a:fld>
            <a:endParaRPr lang="en-US"/>
          </a:p>
        </p:txBody>
      </p:sp>
      <p:sp>
        <p:nvSpPr>
          <p:cNvPr id="3" name="Footer Placeholder 2"/>
          <p:cNvSpPr>
            <a:spLocks noGrp="1"/>
          </p:cNvSpPr>
          <p:nvPr>
            <p:ph type="ftr" sz="quarter" idx="3"/>
          </p:nvPr>
        </p:nvSpPr>
        <p:spPr>
          <a:xfrm>
            <a:off x="3436620" y="7272232"/>
            <a:ext cx="3185160" cy="413808"/>
          </a:xfrm>
          <a:prstGeom prst="rect">
            <a:avLst/>
          </a:prstGeom>
        </p:spPr>
        <p:txBody>
          <a:bodyPr vert="horz" lIns="101882" tIns="50941" rIns="101882" bIns="50941" anchor="b"/>
          <a:lstStyle>
            <a:lvl1pPr algn="ctr" eaLnBrk="1" latinLnBrk="0" hangingPunct="1">
              <a:defRPr kumimoji="0" sz="13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8717280" y="7272232"/>
            <a:ext cx="838200" cy="413808"/>
          </a:xfrm>
          <a:prstGeom prst="rect">
            <a:avLst/>
          </a:prstGeom>
        </p:spPr>
        <p:txBody>
          <a:bodyPr vert="horz" lIns="0" tIns="50941" rIns="0" bIns="50941" anchor="b"/>
          <a:lstStyle>
            <a:lvl1pPr algn="r" eaLnBrk="1" latinLnBrk="0" hangingPunct="1">
              <a:defRPr kumimoji="0" sz="13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11295" indent="-458471" algn="l" rtl="0" eaLnBrk="1" latinLnBrk="0" hangingPunct="1">
        <a:spcBef>
          <a:spcPct val="20000"/>
        </a:spcBef>
        <a:buClr>
          <a:schemeClr val="tx1">
            <a:shade val="95000"/>
          </a:schemeClr>
        </a:buClr>
        <a:buSzPct val="65000"/>
        <a:buFont typeface="Wingdings 2"/>
        <a:buChar char=""/>
        <a:defRPr kumimoji="0" sz="3100" kern="1200">
          <a:solidFill>
            <a:schemeClr val="tx1"/>
          </a:solidFill>
          <a:latin typeface="+mn-lt"/>
          <a:ea typeface="+mn-ea"/>
          <a:cs typeface="+mn-cs"/>
        </a:defRPr>
      </a:lvl1pPr>
      <a:lvl2pPr marL="967883" indent="-315836" algn="l" rtl="0" eaLnBrk="1" latinLnBrk="0" hangingPunct="1">
        <a:spcBef>
          <a:spcPct val="20000"/>
        </a:spcBef>
        <a:buClr>
          <a:schemeClr val="tx1"/>
        </a:buClr>
        <a:buSzPct val="80000"/>
        <a:buFont typeface="Wingdings 2"/>
        <a:buChar char=""/>
        <a:defRPr kumimoji="0" sz="2700" kern="1200">
          <a:solidFill>
            <a:schemeClr val="tx1"/>
          </a:solidFill>
          <a:latin typeface="+mn-lt"/>
          <a:ea typeface="+mn-ea"/>
          <a:cs typeface="+mn-cs"/>
        </a:defRPr>
      </a:lvl2pPr>
      <a:lvl3pPr marL="1263342" indent="-254706" algn="l" rtl="0" eaLnBrk="1" latinLnBrk="0" hangingPunct="1">
        <a:spcBef>
          <a:spcPct val="20000"/>
        </a:spcBef>
        <a:buClr>
          <a:schemeClr val="tx1"/>
        </a:buClr>
        <a:buSzPct val="95000"/>
        <a:buFont typeface="Wingdings"/>
        <a:buChar char=""/>
        <a:defRPr kumimoji="0" sz="2500" kern="1200">
          <a:solidFill>
            <a:schemeClr val="tx1"/>
          </a:solidFill>
          <a:latin typeface="+mn-lt"/>
          <a:ea typeface="+mn-ea"/>
          <a:cs typeface="+mn-cs"/>
        </a:defRPr>
      </a:lvl3pPr>
      <a:lvl4pPr marL="1507860" indent="-203765" algn="l" rtl="0" eaLnBrk="1" latinLnBrk="0" hangingPunct="1">
        <a:spcBef>
          <a:spcPct val="20000"/>
        </a:spcBef>
        <a:buClr>
          <a:schemeClr val="tx1"/>
        </a:buClr>
        <a:buSzPct val="100000"/>
        <a:buFont typeface="Wingdings 3"/>
        <a:buChar char=""/>
        <a:defRPr kumimoji="0" sz="2200" kern="1200">
          <a:solidFill>
            <a:schemeClr val="tx1"/>
          </a:solidFill>
          <a:latin typeface="+mn-lt"/>
          <a:ea typeface="+mn-ea"/>
          <a:cs typeface="+mn-cs"/>
        </a:defRPr>
      </a:lvl4pPr>
      <a:lvl5pPr marL="1721813" indent="-203765" algn="l" rtl="0" eaLnBrk="1" latinLnBrk="0" hangingPunct="1">
        <a:spcBef>
          <a:spcPct val="20000"/>
        </a:spcBef>
        <a:buClr>
          <a:schemeClr val="tx1"/>
        </a:buClr>
        <a:buFont typeface="Wingdings 2"/>
        <a:buChar char=""/>
        <a:defRPr kumimoji="0" sz="2200" kern="1200">
          <a:solidFill>
            <a:schemeClr val="tx1"/>
          </a:solidFill>
          <a:latin typeface="+mn-lt"/>
          <a:ea typeface="+mn-ea"/>
          <a:cs typeface="+mn-cs"/>
        </a:defRPr>
      </a:lvl5pPr>
      <a:lvl6pPr marL="1966331" indent="-203765" algn="l" rtl="0" eaLnBrk="1" latinLnBrk="0" hangingPunct="1">
        <a:spcBef>
          <a:spcPct val="20000"/>
        </a:spcBef>
        <a:buClr>
          <a:schemeClr val="tx1"/>
        </a:buClr>
        <a:buFont typeface="Wingdings 3"/>
        <a:buChar char=""/>
        <a:defRPr kumimoji="0" sz="2000" kern="1200">
          <a:solidFill>
            <a:schemeClr val="tx1"/>
          </a:solidFill>
          <a:latin typeface="+mn-lt"/>
          <a:ea typeface="+mn-ea"/>
          <a:cs typeface="+mn-cs"/>
        </a:defRPr>
      </a:lvl6pPr>
      <a:lvl7pPr marL="2190473" indent="-203765"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7pPr>
      <a:lvl8pPr marL="2414614" indent="-203765"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8pPr>
      <a:lvl9pPr marL="2638755" indent="-203765" algn="l" rtl="0" eaLnBrk="1" latinLnBrk="0" hangingPunct="1">
        <a:spcBef>
          <a:spcPct val="20000"/>
        </a:spcBef>
        <a:buClr>
          <a:schemeClr val="tx1"/>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8.jpeg"/><Relationship Id="rId4" Type="http://schemas.microsoft.com/office/2007/relationships/hdphoto" Target="../media/hdphoto1.wdp"/><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45676" y="196517"/>
            <a:ext cx="5767468" cy="885466"/>
          </a:xfrm>
        </p:spPr>
        <p:txBody>
          <a:bodyPr anchor="ctr">
            <a:noAutofit/>
          </a:bodyPr>
          <a:lstStyle/>
          <a:p>
            <a:r>
              <a:rPr lang="en-US" sz="2400" dirty="0">
                <a:solidFill>
                  <a:srgbClr val="FFFF00"/>
                </a:solidFill>
                <a:effectLst/>
              </a:rPr>
              <a:t>Beautiful Cement-Board Sided 5BR Home!</a:t>
            </a:r>
          </a:p>
        </p:txBody>
      </p:sp>
      <p:sp>
        <p:nvSpPr>
          <p:cNvPr id="3" name="Subtitle 2"/>
          <p:cNvSpPr>
            <a:spLocks noGrp="1"/>
          </p:cNvSpPr>
          <p:nvPr>
            <p:ph type="subTitle" idx="1"/>
          </p:nvPr>
        </p:nvSpPr>
        <p:spPr>
          <a:xfrm>
            <a:off x="4000420" y="3240868"/>
            <a:ext cx="6057980" cy="2669990"/>
          </a:xfrm>
        </p:spPr>
        <p:txBody>
          <a:bodyPr anchor="ctr">
            <a:noAutofit/>
          </a:bodyPr>
          <a:lstStyle/>
          <a:p>
            <a:r>
              <a:rPr lang="en-US" sz="1300" dirty="0">
                <a:effectLst>
                  <a:outerShdw blurRad="38100" dist="38100" dir="2700000" algn="tl">
                    <a:srgbClr val="000000">
                      <a:alpha val="43137"/>
                    </a:srgbClr>
                  </a:outerShdw>
                </a:effectLst>
              </a:rPr>
              <a:t>Handsome 5BR home in quiet, convenient neighborhood! This stately home features cement board siding and is very energy efficient. The large front porch welcomes you in, and you notice the beautiful wood </a:t>
            </a:r>
            <a:r>
              <a:rPr lang="en-US" sz="1300" dirty="0" err="1">
                <a:effectLst>
                  <a:outerShdw blurRad="38100" dist="38100" dir="2700000" algn="tl">
                    <a:srgbClr val="000000">
                      <a:alpha val="43137"/>
                    </a:srgbClr>
                  </a:outerShdw>
                </a:effectLst>
              </a:rPr>
              <a:t>fls</a:t>
            </a:r>
            <a:r>
              <a:rPr lang="en-US" sz="1300" dirty="0">
                <a:effectLst>
                  <a:outerShdw blurRad="38100" dist="38100" dir="2700000" algn="tl">
                    <a:srgbClr val="000000">
                      <a:alpha val="43137"/>
                    </a:srgbClr>
                  </a:outerShdw>
                </a:effectLst>
              </a:rPr>
              <a:t>. DR features an exquisite coffered ceiling and many windows. From here you come into the stunning huge open kitchen with gorgeous granite, tile backsplash, all stainless appliances and a large walk-in pantry. Big, beautiful island comfortably seats at least 4. Behind island is built-in buffet area. Living Room is off of kitchen as is 1st floor Owner's Suite. Just off Liv. Rm. is sunroom, perfect for moderate temps though not heat &amp; cooled. And there is a huge poured concrete patio in backyard, and a built-in fire pit! The gorgeous wood staircase to 2nd floor features lovely wrought iron detailing. Upstairs are the other 4 bedrooms; one is being used as an office, one for storage, the oversized bonus/5th bedroom is being used as a hobby room and the last bedroom is a guest room. This home features upgrades galore and real pride of ownership is evident throughout, and it is immaculate! A pleasure to show.</a:t>
            </a:r>
          </a:p>
        </p:txBody>
      </p:sp>
      <p:sp>
        <p:nvSpPr>
          <p:cNvPr id="4" name="Rectangle 3"/>
          <p:cNvSpPr/>
          <p:nvPr/>
        </p:nvSpPr>
        <p:spPr>
          <a:xfrm>
            <a:off x="4145676" y="1081983"/>
            <a:ext cx="5767468" cy="1723549"/>
          </a:xfrm>
          <a:prstGeom prst="rect">
            <a:avLst/>
          </a:prstGeom>
        </p:spPr>
        <p:txBody>
          <a:bodyPr wrap="square">
            <a:spAutoFit/>
          </a:bodyPr>
          <a:lstStyle/>
          <a:p>
            <a:pPr algn="ctr"/>
            <a:r>
              <a:rPr lang="en-US" sz="2600" dirty="0">
                <a:solidFill>
                  <a:schemeClr val="tx2"/>
                </a:solidFill>
                <a:effectLst>
                  <a:outerShdw blurRad="38100" dist="38100" dir="2700000" algn="tl">
                    <a:srgbClr val="000000">
                      <a:alpha val="43137"/>
                    </a:srgbClr>
                  </a:outerShdw>
                </a:effectLst>
              </a:rPr>
              <a:t>113 Long Needle Lane</a:t>
            </a:r>
          </a:p>
          <a:p>
            <a:pPr algn="ctr"/>
            <a:r>
              <a:rPr lang="en-US" dirty="0">
                <a:solidFill>
                  <a:schemeClr val="tx2"/>
                </a:solidFill>
                <a:effectLst>
                  <a:outerShdw blurRad="38100" dist="38100" dir="2700000" algn="tl">
                    <a:srgbClr val="000000">
                      <a:alpha val="43137"/>
                    </a:srgbClr>
                  </a:outerShdw>
                </a:effectLst>
              </a:rPr>
              <a:t>Long Needle Estates</a:t>
            </a:r>
          </a:p>
          <a:p>
            <a:pPr algn="ctr"/>
            <a:r>
              <a:rPr lang="en-US" dirty="0">
                <a:solidFill>
                  <a:schemeClr val="tx2"/>
                </a:solidFill>
                <a:effectLst>
                  <a:outerShdw blurRad="38100" dist="38100" dir="2700000" algn="tl">
                    <a:srgbClr val="000000">
                      <a:alpha val="43137"/>
                    </a:srgbClr>
                  </a:outerShdw>
                </a:effectLst>
              </a:rPr>
              <a:t>Summerville, SC 29485</a:t>
            </a:r>
          </a:p>
          <a:p>
            <a:pPr algn="ctr"/>
            <a:r>
              <a:rPr lang="en-US" dirty="0">
                <a:solidFill>
                  <a:schemeClr val="tx2"/>
                </a:solidFill>
                <a:effectLst>
                  <a:outerShdw blurRad="38100" dist="38100" dir="2700000" algn="tl">
                    <a:srgbClr val="000000">
                      <a:alpha val="43137"/>
                    </a:srgbClr>
                  </a:outerShdw>
                </a:effectLst>
              </a:rPr>
              <a:t>MLS# 20019839</a:t>
            </a:r>
          </a:p>
          <a:p>
            <a:pPr algn="ctr"/>
            <a:r>
              <a:rPr lang="en-US" dirty="0">
                <a:solidFill>
                  <a:schemeClr val="tx2"/>
                </a:solidFill>
                <a:effectLst>
                  <a:outerShdw blurRad="38100" dist="38100" dir="2700000" algn="tl">
                    <a:srgbClr val="000000">
                      <a:alpha val="43137"/>
                    </a:srgbClr>
                  </a:outerShdw>
                </a:effectLst>
              </a:rPr>
              <a:t>$349,900</a:t>
            </a:r>
            <a:endParaRPr lang="en-US" sz="1800" b="1" i="1" dirty="0">
              <a:solidFill>
                <a:schemeClr val="tx2"/>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152400" y="196517"/>
            <a:ext cx="3848018" cy="2886013"/>
          </a:xfrm>
          <a:prstGeom prst="rect">
            <a:avLst/>
          </a:prstGeom>
          <a:ln>
            <a:noFill/>
          </a:ln>
        </p:spPr>
      </p:pic>
      <p:sp>
        <p:nvSpPr>
          <p:cNvPr id="6" name="Rectangle 5"/>
          <p:cNvSpPr/>
          <p:nvPr/>
        </p:nvSpPr>
        <p:spPr>
          <a:xfrm>
            <a:off x="152400" y="6288316"/>
            <a:ext cx="3848018" cy="1446550"/>
          </a:xfrm>
          <a:prstGeom prst="rect">
            <a:avLst/>
          </a:prstGeom>
        </p:spPr>
        <p:txBody>
          <a:bodyPr wrap="square">
            <a:spAutoFit/>
          </a:bodyPr>
          <a:lstStyle/>
          <a:p>
            <a:pPr algn="ctr"/>
            <a:r>
              <a:rPr lang="en-US" sz="1800" b="1" dirty="0">
                <a:solidFill>
                  <a:schemeClr val="accent3">
                    <a:lumMod val="40000"/>
                    <a:lumOff val="60000"/>
                  </a:schemeClr>
                </a:solidFill>
              </a:rPr>
              <a:t>Darlene </a:t>
            </a:r>
            <a:r>
              <a:rPr lang="en-US" sz="1800" b="1" dirty="0" err="1">
                <a:solidFill>
                  <a:schemeClr val="accent3">
                    <a:lumMod val="40000"/>
                    <a:lumOff val="60000"/>
                  </a:schemeClr>
                </a:solidFill>
              </a:rPr>
              <a:t>Bollettino</a:t>
            </a:r>
            <a:endParaRPr lang="en-US" sz="1800" b="1" dirty="0">
              <a:solidFill>
                <a:schemeClr val="accent3">
                  <a:lumMod val="40000"/>
                  <a:lumOff val="60000"/>
                </a:schemeClr>
              </a:solidFill>
            </a:endParaRPr>
          </a:p>
          <a:p>
            <a:pPr algn="ctr"/>
            <a:r>
              <a:rPr lang="en-US" sz="1400" b="1" dirty="0">
                <a:solidFill>
                  <a:schemeClr val="accent3">
                    <a:lumMod val="40000"/>
                    <a:lumOff val="60000"/>
                  </a:schemeClr>
                </a:solidFill>
              </a:rPr>
              <a:t>Miler Properties</a:t>
            </a:r>
          </a:p>
          <a:p>
            <a:pPr algn="ctr"/>
            <a:r>
              <a:rPr lang="en-US" sz="1400" b="1" dirty="0">
                <a:solidFill>
                  <a:schemeClr val="accent3">
                    <a:lumMod val="40000"/>
                    <a:lumOff val="60000"/>
                  </a:schemeClr>
                </a:solidFill>
              </a:rPr>
              <a:t>Office: 843-821-1111</a:t>
            </a:r>
          </a:p>
          <a:p>
            <a:pPr algn="ctr"/>
            <a:r>
              <a:rPr lang="en-US" sz="1400" b="1" dirty="0">
                <a:solidFill>
                  <a:schemeClr val="accent3">
                    <a:lumMod val="40000"/>
                    <a:lumOff val="60000"/>
                  </a:schemeClr>
                </a:solidFill>
              </a:rPr>
              <a:t>Cell: 843-209-8955</a:t>
            </a:r>
          </a:p>
          <a:p>
            <a:pPr algn="ctr"/>
            <a:r>
              <a:rPr lang="en-US" sz="1400" b="1" dirty="0">
                <a:solidFill>
                  <a:schemeClr val="accent3">
                    <a:lumMod val="40000"/>
                    <a:lumOff val="60000"/>
                  </a:schemeClr>
                </a:solidFill>
              </a:rPr>
              <a:t>dbollo84@yahoo.com</a:t>
            </a:r>
            <a:br>
              <a:rPr lang="en-US" sz="1400" b="1" dirty="0">
                <a:solidFill>
                  <a:schemeClr val="accent3">
                    <a:lumMod val="40000"/>
                    <a:lumOff val="60000"/>
                  </a:schemeClr>
                </a:solidFill>
              </a:rPr>
            </a:br>
            <a:r>
              <a:rPr lang="en-US" sz="1400" b="1" dirty="0">
                <a:solidFill>
                  <a:schemeClr val="accent3">
                    <a:lumMod val="40000"/>
                    <a:lumOff val="60000"/>
                  </a:schemeClr>
                </a:solidFill>
              </a:rPr>
              <a:t>www.milerproperties.com</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152401" y="3259097"/>
            <a:ext cx="1988820" cy="2651760"/>
          </a:xfrm>
          <a:prstGeom prst="rect">
            <a:avLst/>
          </a:prstGeom>
          <a:ln>
            <a:no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199120" y="6371511"/>
            <a:ext cx="1706880" cy="1280160"/>
          </a:xfrm>
          <a:prstGeom prst="rect">
            <a:avLst/>
          </a:prstGeom>
          <a:ln>
            <a:noFill/>
          </a:ln>
        </p:spPr>
      </p:pic>
      <p:pic>
        <p:nvPicPr>
          <p:cNvPr id="11" name="Picture 10">
            <a:extLst>
              <a:ext uri="{FF2B5EF4-FFF2-40B4-BE49-F238E27FC236}">
                <a16:creationId xmlns:a16="http://schemas.microsoft.com/office/drawing/2014/main" id="{7528C514-4B37-4252-9D15-E7D3FDB74F4A}"/>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2366690" y="3259097"/>
            <a:ext cx="1633728" cy="1225296"/>
          </a:xfrm>
          <a:prstGeom prst="rect">
            <a:avLst/>
          </a:prstGeom>
          <a:ln>
            <a:noFill/>
          </a:ln>
        </p:spPr>
      </p:pic>
      <p:pic>
        <p:nvPicPr>
          <p:cNvPr id="13" name="Picture 12">
            <a:extLst>
              <a:ext uri="{FF2B5EF4-FFF2-40B4-BE49-F238E27FC236}">
                <a16:creationId xmlns:a16="http://schemas.microsoft.com/office/drawing/2014/main" id="{786AAD6F-B904-44DA-BB93-CC5D9FB8AD8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187439" y="6371511"/>
            <a:ext cx="1706881" cy="1280160"/>
          </a:xfrm>
          <a:prstGeom prst="rect">
            <a:avLst/>
          </a:prstGeom>
          <a:ln>
            <a:noFill/>
          </a:ln>
        </p:spPr>
      </p:pic>
      <p:pic>
        <p:nvPicPr>
          <p:cNvPr id="14" name="Picture 13">
            <a:extLst>
              <a:ext uri="{FF2B5EF4-FFF2-40B4-BE49-F238E27FC236}">
                <a16:creationId xmlns:a16="http://schemas.microsoft.com/office/drawing/2014/main" id="{4FE7EE34-66D1-43E8-BB0F-7E4AD2D4E6D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366690" y="4685561"/>
            <a:ext cx="1633728" cy="1225296"/>
          </a:xfrm>
          <a:prstGeom prst="rect">
            <a:avLst/>
          </a:prstGeom>
          <a:ln>
            <a:noFill/>
          </a:ln>
        </p:spPr>
      </p:pic>
      <p:pic>
        <p:nvPicPr>
          <p:cNvPr id="17" name="Picture 16">
            <a:extLst>
              <a:ext uri="{FF2B5EF4-FFF2-40B4-BE49-F238E27FC236}">
                <a16:creationId xmlns:a16="http://schemas.microsoft.com/office/drawing/2014/main" id="{2559A1B9-F256-4B9B-B1CC-A77D7DA157A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175759" y="6371511"/>
            <a:ext cx="1706880" cy="1280160"/>
          </a:xfrm>
          <a:prstGeom prst="rect">
            <a:avLst/>
          </a:prstGeom>
          <a:ln>
            <a:noFill/>
          </a:ln>
        </p:spPr>
      </p:pic>
    </p:spTree>
    <p:extLst>
      <p:ext uri="{BB962C8B-B14F-4D97-AF65-F5344CB8AC3E}">
        <p14:creationId xmlns:p14="http://schemas.microsoft.com/office/powerpoint/2010/main" val="3967089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167</TotalTime>
  <Words>261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Book Antiqua</vt:lpstr>
      <vt:lpstr>Lucida Sans</vt:lpstr>
      <vt:lpstr>Wingdings</vt:lpstr>
      <vt:lpstr>Wingdings 2</vt:lpstr>
      <vt:lpstr>Wingdings 3</vt:lpstr>
      <vt:lpstr>Apex</vt:lpstr>
      <vt:lpstr>Beautiful Cement-Board Sided 5BR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8/24, 1-4</dc:title>
  <dc:creator>CVH360</dc:creator>
  <cp:lastModifiedBy>A. Thomas Price</cp:lastModifiedBy>
  <cp:revision>29</cp:revision>
  <dcterms:created xsi:type="dcterms:W3CDTF">2006-08-16T00:00:00Z</dcterms:created>
  <dcterms:modified xsi:type="dcterms:W3CDTF">2020-08-06T14:42:57Z</dcterms:modified>
</cp:coreProperties>
</file>