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100C"/>
    <a:srgbClr val="CADB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29" autoAdjust="0"/>
    <p:restoredTop sz="94660"/>
  </p:normalViewPr>
  <p:slideViewPr>
    <p:cSldViewPr snapToGrid="0">
      <p:cViewPr varScale="1">
        <p:scale>
          <a:sx n="47" d="100"/>
          <a:sy n="47" d="100"/>
        </p:scale>
        <p:origin x="175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p:cNvSpPr>
            <a:spLocks noGrp="1"/>
          </p:cNvSpPr>
          <p:nvPr>
            <p:ph type="dt" sz="half" idx="10"/>
          </p:nvPr>
        </p:nvSpPr>
        <p:spPr/>
        <p:txBody>
          <a:bodyPr/>
          <a:lstStyle/>
          <a:p>
            <a:fld id="{2AB8D138-54E7-4EF7-989F-673CA2838E27}"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414359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B8D138-54E7-4EF7-989F-673CA2838E27}"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29228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B8D138-54E7-4EF7-989F-673CA2838E27}"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28237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B8D138-54E7-4EF7-989F-673CA2838E27}"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735201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B8D138-54E7-4EF7-989F-673CA2838E27}"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4020220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B8D138-54E7-4EF7-989F-673CA2838E27}"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1850626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B8D138-54E7-4EF7-989F-673CA2838E27}" type="datetimeFigureOut">
              <a:rPr lang="en-US" smtClean="0"/>
              <a:t>7/17/2019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3695023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B8D138-54E7-4EF7-989F-673CA2838E27}" type="datetimeFigureOut">
              <a:rPr lang="en-US" smtClean="0"/>
              <a:t>7/17/2019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33413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8D138-54E7-4EF7-989F-673CA2838E27}" type="datetimeFigureOut">
              <a:rPr lang="en-US" smtClean="0"/>
              <a:t>7/17/2019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469772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2AB8D138-54E7-4EF7-989F-673CA2838E27}"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1543654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2AB8D138-54E7-4EF7-989F-673CA2838E27}"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345890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2AB8D138-54E7-4EF7-989F-673CA2838E27}" type="datetimeFigureOut">
              <a:rPr lang="en-US" smtClean="0"/>
              <a:t>7/17/2019</a:t>
            </a:fld>
            <a:endParaRPr lang="en-US"/>
          </a:p>
        </p:txBody>
      </p:sp>
      <p:sp>
        <p:nvSpPr>
          <p:cNvPr id="5"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1C293543-E260-4B84-ABA7-CD757B3ACF2E}" type="slidenum">
              <a:rPr lang="en-US" smtClean="0"/>
              <a:t>‹#›</a:t>
            </a:fld>
            <a:endParaRPr lang="en-US"/>
          </a:p>
        </p:txBody>
      </p:sp>
    </p:spTree>
    <p:extLst>
      <p:ext uri="{BB962C8B-B14F-4D97-AF65-F5344CB8AC3E}">
        <p14:creationId xmlns:p14="http://schemas.microsoft.com/office/powerpoint/2010/main" val="656815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emf"/><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p:blipFill>
        <p:spPr>
          <a:xfrm>
            <a:off x="114183" y="717560"/>
            <a:ext cx="3657597" cy="2438398"/>
          </a:xfrm>
          <a:prstGeom prst="rect">
            <a:avLst/>
          </a:prstGeom>
          <a:ln>
            <a:solidFill>
              <a:schemeClr val="tx1"/>
            </a:solid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0" y="121921"/>
            <a:ext cx="7772400" cy="568960"/>
          </a:xfrm>
          <a:noFill/>
        </p:spPr>
        <p:txBody>
          <a:bodyPr anchor="t">
            <a:normAutofit/>
          </a:bodyPr>
          <a:lstStyle/>
          <a:p>
            <a:r>
              <a:rPr lang="en-US" sz="2800" b="1" i="1" dirty="0">
                <a:latin typeface="Dakota" pitchFamily="2" charset="0"/>
              </a:rPr>
              <a:t>New Listing in Summer Trace</a:t>
            </a:r>
          </a:p>
        </p:txBody>
      </p:sp>
      <p:sp>
        <p:nvSpPr>
          <p:cNvPr id="3" name="Subtitle 2"/>
          <p:cNvSpPr>
            <a:spLocks noGrp="1"/>
          </p:cNvSpPr>
          <p:nvPr>
            <p:ph type="subTitle" idx="1"/>
          </p:nvPr>
        </p:nvSpPr>
        <p:spPr>
          <a:xfrm>
            <a:off x="1590733" y="4023328"/>
            <a:ext cx="4590934" cy="4856540"/>
          </a:xfrm>
        </p:spPr>
        <p:txBody>
          <a:bodyPr anchor="ctr">
            <a:noAutofit/>
          </a:bodyPr>
          <a:lstStyle/>
          <a:p>
            <a:pPr>
              <a:lnSpc>
                <a:spcPct val="100000"/>
              </a:lnSpc>
              <a:spcBef>
                <a:spcPts val="0"/>
              </a:spcBef>
            </a:pPr>
            <a:r>
              <a:rPr lang="en-US" sz="1600" dirty="0">
                <a:latin typeface="Century Gothic" panose="020B0502020202020204" pitchFamily="34" charset="0"/>
              </a:rPr>
              <a:t>Welcome to 113 Melanie Lane! This beautiful well kept home has many room options for everyone. This home has new LVP flooring throughout the downstairs, with an open concept for entertaining. Downstairs features 2 separate study/office rooms or create your own bar/sitting room. The kitchen boasts granite countertops and a big island with seating. Enjoy the living room w/ stone accented wall around the fireplace. A formal dining room, oversized pantry and half bath are also located downstairs. Head upstairs to find 4 bedrooms, 2 baths and a huge open flex room. The master bedroom w/ separate sitting room, could be used as an additional master closet or newborn nursery. The backyard gives plenty of space and privacy backing up to trees. Come see this home zoned for highly rated DD2 schools.</a:t>
            </a:r>
          </a:p>
        </p:txBody>
      </p:sp>
      <p:sp>
        <p:nvSpPr>
          <p:cNvPr id="5" name="Rectangle 4"/>
          <p:cNvSpPr/>
          <p:nvPr/>
        </p:nvSpPr>
        <p:spPr>
          <a:xfrm>
            <a:off x="114183" y="9299407"/>
            <a:ext cx="3045912" cy="677108"/>
          </a:xfrm>
          <a:prstGeom prst="rect">
            <a:avLst/>
          </a:prstGeom>
        </p:spPr>
        <p:txBody>
          <a:bodyPr wrap="square" lIns="0" tIns="0" rIns="0" bIns="0" anchor="ctr">
            <a:spAutoFit/>
          </a:bodyPr>
          <a:lstStyle/>
          <a:p>
            <a:r>
              <a:rPr lang="it-IT" sz="1600" b="1" kern="1400" dirty="0">
                <a:latin typeface="Century Gothic" panose="020B0502020202020204" pitchFamily="34" charset="0"/>
              </a:rPr>
              <a:t>Melissa Binkowski</a:t>
            </a:r>
          </a:p>
          <a:p>
            <a:r>
              <a:rPr lang="it-IT" sz="1400" kern="1400" dirty="0">
                <a:latin typeface="Century Gothic" panose="020B0502020202020204" pitchFamily="34" charset="0"/>
              </a:rPr>
              <a:t>(843) 345-9747</a:t>
            </a:r>
          </a:p>
          <a:p>
            <a:r>
              <a:rPr lang="it-IT" sz="1400" kern="1400" dirty="0">
                <a:latin typeface="Century Gothic" panose="020B0502020202020204" pitchFamily="34" charset="0"/>
              </a:rPr>
              <a:t>melissa.binkowski.rn@gmail.com</a:t>
            </a:r>
            <a:endParaRPr lang="it-IT" sz="800" kern="1400" dirty="0">
              <a:ln>
                <a:noFill/>
              </a:ln>
              <a:latin typeface="Century Gothic" panose="020B0502020202020204" pitchFamily="34" charset="0"/>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0096" y="9342844"/>
            <a:ext cx="1452208" cy="5902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4"/>
          <p:cNvSpPr txBox="1">
            <a:spLocks noChangeArrowheads="1"/>
          </p:cNvSpPr>
          <p:nvPr/>
        </p:nvSpPr>
        <p:spPr bwMode="auto">
          <a:xfrm>
            <a:off x="4612305" y="9253913"/>
            <a:ext cx="3058560" cy="768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ctr" anchorCtr="0" compatLnSpc="1">
            <a:prstTxWarp prst="textNoShape">
              <a:avLst/>
            </a:prstTxWarp>
          </a:bodyPr>
          <a:lstStyle/>
          <a:p>
            <a:pPr algn="r"/>
            <a:r>
              <a:rPr lang="en-US" sz="1200" kern="1400" dirty="0">
                <a:latin typeface="Century Gothic" panose="020B0502020202020204" pitchFamily="34" charset="0"/>
              </a:rPr>
              <a:t>Brand Name Real Estate</a:t>
            </a:r>
          </a:p>
          <a:p>
            <a:pPr algn="r"/>
            <a:r>
              <a:rPr lang="en-US" sz="1200" kern="1400" dirty="0">
                <a:latin typeface="Century Gothic" panose="020B0502020202020204" pitchFamily="34" charset="0"/>
              </a:rPr>
              <a:t>4 Carriage Lane Suite #106</a:t>
            </a:r>
          </a:p>
          <a:p>
            <a:pPr algn="r"/>
            <a:r>
              <a:rPr lang="en-US" sz="1200" kern="1400" dirty="0">
                <a:latin typeface="Century Gothic" panose="020B0502020202020204" pitchFamily="34" charset="0"/>
              </a:rPr>
              <a:t>Charleston, SC 29407</a:t>
            </a:r>
            <a:endParaRPr lang="it-IT" sz="600" kern="1400" dirty="0">
              <a:latin typeface="Century Gothic" panose="020B0502020202020204" pitchFamily="34" charset="0"/>
            </a:endParaRPr>
          </a:p>
        </p:txBody>
      </p:sp>
      <p:sp>
        <p:nvSpPr>
          <p:cNvPr id="8" name="Rectangle 7"/>
          <p:cNvSpPr/>
          <p:nvPr/>
        </p:nvSpPr>
        <p:spPr>
          <a:xfrm>
            <a:off x="0" y="3202338"/>
            <a:ext cx="7772400" cy="707886"/>
          </a:xfrm>
          <a:prstGeom prst="rect">
            <a:avLst/>
          </a:prstGeom>
        </p:spPr>
        <p:txBody>
          <a:bodyPr wrap="square">
            <a:spAutoFit/>
          </a:bodyPr>
          <a:lstStyle/>
          <a:p>
            <a:pPr algn="ctr"/>
            <a:r>
              <a:rPr lang="en-US" sz="2400" b="1" dirty="0">
                <a:latin typeface="Century Gothic" panose="020B0502020202020204" pitchFamily="34" charset="0"/>
              </a:rPr>
              <a:t>113 Melanie Lane</a:t>
            </a:r>
          </a:p>
          <a:p>
            <a:pPr algn="ctr"/>
            <a:r>
              <a:rPr lang="en-US" sz="1600" b="1" dirty="0">
                <a:latin typeface="Century Gothic" panose="020B0502020202020204" pitchFamily="34" charset="0"/>
              </a:rPr>
              <a:t>Summerville, SC 29485 ~ MLS# 19020748 ~ $329,000</a:t>
            </a: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rcRect/>
          <a:stretch/>
        </p:blipFill>
        <p:spPr>
          <a:xfrm>
            <a:off x="3978905" y="717011"/>
            <a:ext cx="3657597" cy="2438398"/>
          </a:xfrm>
          <a:prstGeom prst="rect">
            <a:avLst/>
          </a:prstGeom>
          <a:ln>
            <a:solidFill>
              <a:schemeClr val="tx1"/>
            </a:solidFill>
          </a:ln>
          <a:effectLst>
            <a:outerShdw blurRad="292100" dist="139700" dir="2700000" algn="tl" rotWithShape="0">
              <a:srgbClr val="333333">
                <a:alpha val="65000"/>
              </a:srgbClr>
            </a:outerShdw>
          </a:effectLst>
        </p:spPr>
      </p:pic>
      <p:sp>
        <p:nvSpPr>
          <p:cNvPr id="20" name="Rectangle 19"/>
          <p:cNvSpPr/>
          <p:nvPr/>
        </p:nvSpPr>
        <p:spPr>
          <a:xfrm>
            <a:off x="5720837" y="10136617"/>
            <a:ext cx="3886200" cy="861774"/>
          </a:xfrm>
          <a:prstGeom prst="rect">
            <a:avLst/>
          </a:prstGeom>
        </p:spPr>
        <p:txBody>
          <a:bodyPr>
            <a:spAutoFit/>
          </a:bodyPr>
          <a:lstStyle/>
          <a:p>
            <a:pPr algn="r"/>
            <a:r>
              <a:rPr lang="it-IT" b="1" kern="1400" dirty="0">
                <a:solidFill>
                  <a:srgbClr val="000000"/>
                </a:solidFill>
                <a:latin typeface="Century Gothic" panose="020B0502020202020204" pitchFamily="34" charset="0"/>
              </a:rPr>
              <a:t>Michael Albenesius</a:t>
            </a:r>
          </a:p>
          <a:p>
            <a:pPr algn="r"/>
            <a:r>
              <a:rPr lang="it-IT" sz="1600" kern="1400" dirty="0">
                <a:solidFill>
                  <a:srgbClr val="000000"/>
                </a:solidFill>
                <a:latin typeface="Century Gothic" panose="020B0502020202020204" pitchFamily="34" charset="0"/>
              </a:rPr>
              <a:t>(843) 343-5870</a:t>
            </a:r>
          </a:p>
          <a:p>
            <a:pPr algn="r"/>
            <a:r>
              <a:rPr lang="it-IT" sz="1600" kern="1400" dirty="0">
                <a:solidFill>
                  <a:schemeClr val="accent1">
                    <a:lumMod val="50000"/>
                  </a:schemeClr>
                </a:solidFill>
                <a:latin typeface="Century Gothic" panose="020B0502020202020204" pitchFamily="34" charset="0"/>
              </a:rPr>
              <a:t>m.albenesius@gmail.com  </a:t>
            </a:r>
            <a:endParaRPr lang="it-IT" sz="900" kern="1400" dirty="0">
              <a:ln>
                <a:noFill/>
              </a:ln>
              <a:solidFill>
                <a:schemeClr val="accent1">
                  <a:lumMod val="50000"/>
                </a:schemeClr>
              </a:solidFill>
              <a:effectLst/>
              <a:latin typeface="Century Gothic" panose="020B0502020202020204" pitchFamily="34" charset="0"/>
            </a:endParaRPr>
          </a:p>
        </p:txBody>
      </p:sp>
      <p:pic>
        <p:nvPicPr>
          <p:cNvPr id="19" name="Picture 18">
            <a:extLst>
              <a:ext uri="{FF2B5EF4-FFF2-40B4-BE49-F238E27FC236}">
                <a16:creationId xmlns:a16="http://schemas.microsoft.com/office/drawing/2014/main" id="{C82990E2-ABEC-421B-BF53-E0A23EB070BA}"/>
              </a:ext>
            </a:extLst>
          </p:cNvPr>
          <p:cNvPicPr>
            <a:picLocks/>
          </p:cNvPicPr>
          <p:nvPr/>
        </p:nvPicPr>
        <p:blipFill>
          <a:blip r:embed="rId7">
            <a:extLst>
              <a:ext uri="{28A0092B-C50C-407E-A947-70E740481C1C}">
                <a14:useLocalDpi xmlns:a14="http://schemas.microsoft.com/office/drawing/2010/main" val="0"/>
              </a:ext>
            </a:extLst>
          </a:blip>
          <a:srcRect/>
          <a:stretch/>
        </p:blipFill>
        <p:spPr>
          <a:xfrm>
            <a:off x="114183" y="7967366"/>
            <a:ext cx="1371600" cy="914400"/>
          </a:xfrm>
          <a:prstGeom prst="rect">
            <a:avLst/>
          </a:prstGeom>
          <a:ln>
            <a:solidFill>
              <a:schemeClr val="tx1"/>
            </a:solid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408BBF24-3B20-44AD-BBEC-862FE4E0CCBE}"/>
              </a:ext>
            </a:extLst>
          </p:cNvPr>
          <p:cNvPicPr>
            <a:picLocks/>
          </p:cNvPicPr>
          <p:nvPr/>
        </p:nvPicPr>
        <p:blipFill>
          <a:blip r:embed="rId8">
            <a:extLst>
              <a:ext uri="{28A0092B-C50C-407E-A947-70E740481C1C}">
                <a14:useLocalDpi xmlns:a14="http://schemas.microsoft.com/office/drawing/2010/main" val="0"/>
              </a:ext>
            </a:extLst>
          </a:blip>
          <a:srcRect/>
          <a:stretch/>
        </p:blipFill>
        <p:spPr>
          <a:xfrm>
            <a:off x="114183" y="4023328"/>
            <a:ext cx="1371600" cy="914400"/>
          </a:xfrm>
          <a:prstGeom prst="rect">
            <a:avLst/>
          </a:prstGeom>
          <a:ln>
            <a:solidFill>
              <a:schemeClr val="tx1"/>
            </a:solid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A8F5FBE7-E6AD-4CB6-BFB7-424CEBD9900C}"/>
              </a:ext>
            </a:extLst>
          </p:cNvPr>
          <p:cNvPicPr>
            <a:picLocks/>
          </p:cNvPicPr>
          <p:nvPr/>
        </p:nvPicPr>
        <p:blipFill>
          <a:blip r:embed="rId9">
            <a:extLst>
              <a:ext uri="{28A0092B-C50C-407E-A947-70E740481C1C}">
                <a14:useLocalDpi xmlns:a14="http://schemas.microsoft.com/office/drawing/2010/main" val="0"/>
              </a:ext>
            </a:extLst>
          </a:blip>
          <a:srcRect/>
          <a:stretch/>
        </p:blipFill>
        <p:spPr>
          <a:xfrm>
            <a:off x="114183" y="6652686"/>
            <a:ext cx="1371600" cy="914400"/>
          </a:xfrm>
          <a:prstGeom prst="rect">
            <a:avLst/>
          </a:prstGeom>
          <a:ln>
            <a:solidFill>
              <a:schemeClr val="tx1"/>
            </a:solidFill>
          </a:ln>
          <a:effectLst>
            <a:outerShdw blurRad="292100" dist="139700" dir="2700000" algn="tl" rotWithShape="0">
              <a:srgbClr val="333333">
                <a:alpha val="65000"/>
              </a:srgbClr>
            </a:outerShdw>
          </a:effectLst>
        </p:spPr>
      </p:pic>
      <p:pic>
        <p:nvPicPr>
          <p:cNvPr id="24" name="Picture 23">
            <a:extLst>
              <a:ext uri="{FF2B5EF4-FFF2-40B4-BE49-F238E27FC236}">
                <a16:creationId xmlns:a16="http://schemas.microsoft.com/office/drawing/2014/main" id="{3BAA0D3F-7A52-4BB8-A5F5-F7F8DC5CF0D1}"/>
              </a:ext>
            </a:extLst>
          </p:cNvPr>
          <p:cNvPicPr>
            <a:picLocks/>
          </p:cNvPicPr>
          <p:nvPr/>
        </p:nvPicPr>
        <p:blipFill>
          <a:blip r:embed="rId10">
            <a:extLst>
              <a:ext uri="{28A0092B-C50C-407E-A947-70E740481C1C}">
                <a14:useLocalDpi xmlns:a14="http://schemas.microsoft.com/office/drawing/2010/main" val="0"/>
              </a:ext>
            </a:extLst>
          </a:blip>
          <a:srcRect/>
          <a:stretch/>
        </p:blipFill>
        <p:spPr>
          <a:xfrm>
            <a:off x="114183" y="5338007"/>
            <a:ext cx="1371600" cy="914400"/>
          </a:xfrm>
          <a:prstGeom prst="rect">
            <a:avLst/>
          </a:prstGeom>
          <a:ln>
            <a:solidFill>
              <a:schemeClr val="tx1"/>
            </a:solidFill>
          </a:ln>
          <a:effectLst>
            <a:outerShdw blurRad="292100" dist="139700" dir="2700000" algn="tl" rotWithShape="0">
              <a:srgbClr val="333333">
                <a:alpha val="65000"/>
              </a:srgbClr>
            </a:outerShdw>
          </a:effectLst>
        </p:spPr>
      </p:pic>
      <p:pic>
        <p:nvPicPr>
          <p:cNvPr id="25" name="Picture 24">
            <a:extLst>
              <a:ext uri="{FF2B5EF4-FFF2-40B4-BE49-F238E27FC236}">
                <a16:creationId xmlns:a16="http://schemas.microsoft.com/office/drawing/2014/main" id="{110E2F4B-81C6-4FAB-9A97-278F193533A6}"/>
              </a:ext>
            </a:extLst>
          </p:cNvPr>
          <p:cNvPicPr>
            <a:picLocks/>
          </p:cNvPicPr>
          <p:nvPr/>
        </p:nvPicPr>
        <p:blipFill>
          <a:blip r:embed="rId11">
            <a:extLst>
              <a:ext uri="{28A0092B-C50C-407E-A947-70E740481C1C}">
                <a14:useLocalDpi xmlns:a14="http://schemas.microsoft.com/office/drawing/2010/main" val="0"/>
              </a:ext>
            </a:extLst>
          </a:blip>
          <a:srcRect/>
          <a:stretch/>
        </p:blipFill>
        <p:spPr>
          <a:xfrm>
            <a:off x="6264902" y="7967366"/>
            <a:ext cx="1371600" cy="914400"/>
          </a:xfrm>
          <a:prstGeom prst="rect">
            <a:avLst/>
          </a:prstGeom>
          <a:ln>
            <a:solidFill>
              <a:schemeClr val="tx1"/>
            </a:solidFill>
          </a:ln>
          <a:effectLst>
            <a:outerShdw blurRad="292100" dist="139700" dir="2700000" algn="tl" rotWithShape="0">
              <a:srgbClr val="333333">
                <a:alpha val="65000"/>
              </a:srgbClr>
            </a:outerShdw>
          </a:effectLst>
        </p:spPr>
      </p:pic>
      <p:pic>
        <p:nvPicPr>
          <p:cNvPr id="26" name="Picture 25">
            <a:extLst>
              <a:ext uri="{FF2B5EF4-FFF2-40B4-BE49-F238E27FC236}">
                <a16:creationId xmlns:a16="http://schemas.microsoft.com/office/drawing/2014/main" id="{6689A620-7875-4FA7-8FEE-B222649190B4}"/>
              </a:ext>
            </a:extLst>
          </p:cNvPr>
          <p:cNvPicPr>
            <a:picLocks/>
          </p:cNvPicPr>
          <p:nvPr/>
        </p:nvPicPr>
        <p:blipFill>
          <a:blip r:embed="rId12">
            <a:extLst>
              <a:ext uri="{28A0092B-C50C-407E-A947-70E740481C1C}">
                <a14:useLocalDpi xmlns:a14="http://schemas.microsoft.com/office/drawing/2010/main" val="0"/>
              </a:ext>
            </a:extLst>
          </a:blip>
          <a:srcRect/>
          <a:stretch/>
        </p:blipFill>
        <p:spPr>
          <a:xfrm>
            <a:off x="6264902" y="4023328"/>
            <a:ext cx="1371600" cy="914400"/>
          </a:xfrm>
          <a:prstGeom prst="rect">
            <a:avLst/>
          </a:prstGeom>
          <a:ln>
            <a:solidFill>
              <a:schemeClr val="tx1"/>
            </a:solid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162260FB-20AA-440F-BFF5-EF0542A5665F}"/>
              </a:ext>
            </a:extLst>
          </p:cNvPr>
          <p:cNvPicPr>
            <a:picLocks/>
          </p:cNvPicPr>
          <p:nvPr/>
        </p:nvPicPr>
        <p:blipFill>
          <a:blip r:embed="rId13">
            <a:extLst>
              <a:ext uri="{28A0092B-C50C-407E-A947-70E740481C1C}">
                <a14:useLocalDpi xmlns:a14="http://schemas.microsoft.com/office/drawing/2010/main" val="0"/>
              </a:ext>
            </a:extLst>
          </a:blip>
          <a:srcRect/>
          <a:stretch/>
        </p:blipFill>
        <p:spPr>
          <a:xfrm>
            <a:off x="6264902" y="6652686"/>
            <a:ext cx="1371600" cy="914400"/>
          </a:xfrm>
          <a:prstGeom prst="rect">
            <a:avLst/>
          </a:prstGeom>
          <a:ln>
            <a:solidFill>
              <a:schemeClr val="tx1"/>
            </a:solidFill>
          </a:ln>
          <a:effectLst>
            <a:outerShdw blurRad="292100" dist="139700" dir="2700000" algn="tl" rotWithShape="0">
              <a:srgbClr val="333333">
                <a:alpha val="65000"/>
              </a:srgbClr>
            </a:outerShdw>
          </a:effectLst>
        </p:spPr>
      </p:pic>
      <p:pic>
        <p:nvPicPr>
          <p:cNvPr id="28" name="Picture 27">
            <a:extLst>
              <a:ext uri="{FF2B5EF4-FFF2-40B4-BE49-F238E27FC236}">
                <a16:creationId xmlns:a16="http://schemas.microsoft.com/office/drawing/2014/main" id="{5B981ACC-A51D-4F53-9154-AAD0D3852FE7}"/>
              </a:ext>
            </a:extLst>
          </p:cNvPr>
          <p:cNvPicPr>
            <a:picLocks/>
          </p:cNvPicPr>
          <p:nvPr/>
        </p:nvPicPr>
        <p:blipFill>
          <a:blip r:embed="rId14">
            <a:extLst>
              <a:ext uri="{28A0092B-C50C-407E-A947-70E740481C1C}">
                <a14:useLocalDpi xmlns:a14="http://schemas.microsoft.com/office/drawing/2010/main" val="0"/>
              </a:ext>
            </a:extLst>
          </a:blip>
          <a:srcRect/>
          <a:stretch/>
        </p:blipFill>
        <p:spPr>
          <a:xfrm>
            <a:off x="6264902" y="5338007"/>
            <a:ext cx="1371600" cy="914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149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214</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Century Gothic</vt:lpstr>
      <vt:lpstr>Dakota</vt:lpstr>
      <vt:lpstr>Office Theme</vt:lpstr>
      <vt:lpstr>New Listing in Summer Trace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Charleston Waterfront Living at its Finest!</dc:title>
  <dc:creator>A. Thomas Price</dc:creator>
  <cp:lastModifiedBy>A. Thomas Price</cp:lastModifiedBy>
  <cp:revision>24</cp:revision>
  <dcterms:created xsi:type="dcterms:W3CDTF">2016-07-25T11:31:03Z</dcterms:created>
  <dcterms:modified xsi:type="dcterms:W3CDTF">2019-07-17T16:29:57Z</dcterms:modified>
</cp:coreProperties>
</file>