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37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7/27/2016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7/27/2016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144" y="0"/>
            <a:ext cx="7315198" cy="6858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p:nvGrpSpPr>
        <p:grpSpPr>
          <a:xfrm>
            <a:off x="0" y="8814959"/>
            <a:ext cx="1524000" cy="1167241"/>
            <a:chOff x="0" y="8814959"/>
            <a:chExt cx="1524000" cy="1167241"/>
          </a:xfrm>
        </p:grpSpPr>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grpSp>
      <p:sp>
        <p:nvSpPr>
          <p:cNvPr id="23" name="Rectangle 22"/>
          <p:cNvSpPr/>
          <p:nvPr/>
        </p:nvSpPr>
        <p:spPr>
          <a:xfrm>
            <a:off x="-1717" y="81290"/>
            <a:ext cx="7315200" cy="523220"/>
          </a:xfrm>
          <a:prstGeom prst="rect">
            <a:avLst/>
          </a:prstGeom>
        </p:spPr>
        <p:txBody>
          <a:bodyPr wrap="square" anchor="ctr">
            <a:spAutoFit/>
          </a:bodyPr>
          <a:lstStyle/>
          <a:p>
            <a:pPr algn="ctr"/>
            <a:r>
              <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Major Cut in Price! Motivated Seller!</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4442" y="8814960"/>
            <a:ext cx="1280160" cy="1121664"/>
          </a:xfrm>
          <a:prstGeom prst="rect">
            <a:avLst/>
          </a:prstGeom>
        </p:spPr>
      </p:pic>
      <p:pic>
        <p:nvPicPr>
          <p:cNvPr id="41" name="Picture 40"/>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51447" y="7603287"/>
            <a:ext cx="1273949" cy="934379"/>
          </a:xfrm>
          <a:prstGeom prst="rect">
            <a:avLst/>
          </a:prstGeom>
          <a:ln>
            <a:noFill/>
          </a:ln>
          <a:effectLst/>
        </p:spPr>
      </p:pic>
      <p:pic>
        <p:nvPicPr>
          <p:cNvPr id="42" name="Picture 41"/>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536020" y="7603287"/>
            <a:ext cx="1273949" cy="934379"/>
          </a:xfrm>
          <a:prstGeom prst="rect">
            <a:avLst/>
          </a:prstGeom>
          <a:ln>
            <a:noFill/>
          </a:ln>
          <a:effectLst/>
        </p:spPr>
      </p:pic>
      <p:pic>
        <p:nvPicPr>
          <p:cNvPr id="43" name="Picture 42"/>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3020593" y="7603287"/>
            <a:ext cx="1273949" cy="934379"/>
          </a:xfrm>
          <a:prstGeom prst="rect">
            <a:avLst/>
          </a:prstGeom>
          <a:ln>
            <a:noFill/>
          </a:ln>
          <a:effectLst/>
        </p:spPr>
      </p:pic>
      <p:pic>
        <p:nvPicPr>
          <p:cNvPr id="44" name="Picture 43"/>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4505166" y="7603287"/>
            <a:ext cx="1273949" cy="934379"/>
          </a:xfrm>
          <a:prstGeom prst="rect">
            <a:avLst/>
          </a:prstGeom>
          <a:ln>
            <a:noFill/>
          </a:ln>
          <a:effectLst/>
        </p:spPr>
      </p:pic>
      <p:pic>
        <p:nvPicPr>
          <p:cNvPr id="45" name="Picture 44"/>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989739" y="7603287"/>
            <a:ext cx="1271016" cy="934379"/>
          </a:xfrm>
          <a:prstGeom prst="rect">
            <a:avLst/>
          </a:prstGeom>
          <a:ln>
            <a:noFill/>
          </a:ln>
          <a:effectLst/>
        </p:spPr>
      </p:pic>
      <p:pic>
        <p:nvPicPr>
          <p:cNvPr id="30" name="Picture 29"/>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429000" y="853984"/>
            <a:ext cx="3831755" cy="2765162"/>
          </a:xfrm>
          <a:prstGeom prst="rect">
            <a:avLst/>
          </a:prstGeom>
          <a:ln w="3175">
            <a:noFill/>
          </a:ln>
          <a:effectLst/>
        </p:spPr>
      </p:pic>
      <p:sp>
        <p:nvSpPr>
          <p:cNvPr id="46" name="Title 1"/>
          <p:cNvSpPr txBox="1">
            <a:spLocks/>
          </p:cNvSpPr>
          <p:nvPr/>
        </p:nvSpPr>
        <p:spPr>
          <a:xfrm>
            <a:off x="0" y="853984"/>
            <a:ext cx="3429000" cy="2765161"/>
          </a:xfrm>
          <a:prstGeom prst="rect">
            <a:avLst/>
          </a:prstGeom>
        </p:spPr>
        <p:txBody>
          <a:bodyPr vert="horz" lIns="45720" tIns="0" rIns="45720" bIns="0" anchor="t">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2400" cap="none" dirty="0">
                <a:ln w="10541" cmpd="sng">
                  <a:noFill/>
                  <a:prstDash val="solid"/>
                </a:ln>
                <a:solidFill>
                  <a:schemeClr val="tx2"/>
                </a:solidFill>
                <a:effectLst/>
                <a:latin typeface="Trebuchet MS" panose="020B0603020202020204" pitchFamily="34" charset="0"/>
              </a:rPr>
              <a:t>113 </a:t>
            </a:r>
            <a:r>
              <a:rPr lang="en-US" sz="2400" cap="none" dirty="0" err="1">
                <a:ln w="10541" cmpd="sng">
                  <a:noFill/>
                  <a:prstDash val="solid"/>
                </a:ln>
                <a:solidFill>
                  <a:schemeClr val="tx2"/>
                </a:solidFill>
                <a:effectLst/>
                <a:latin typeface="Trebuchet MS" panose="020B0603020202020204" pitchFamily="34" charset="0"/>
              </a:rPr>
              <a:t>Quinby</a:t>
            </a:r>
            <a:r>
              <a:rPr lang="en-US" sz="2400" cap="none" dirty="0">
                <a:ln w="10541" cmpd="sng">
                  <a:noFill/>
                  <a:prstDash val="solid"/>
                </a:ln>
                <a:solidFill>
                  <a:schemeClr val="tx2"/>
                </a:solidFill>
                <a:effectLst/>
                <a:latin typeface="Trebuchet MS" panose="020B0603020202020204" pitchFamily="34" charset="0"/>
              </a:rPr>
              <a:t> Street</a:t>
            </a:r>
            <a:br>
              <a:rPr lang="en-US" sz="2000" cap="none" dirty="0">
                <a:ln w="10541" cmpd="sng">
                  <a:noFill/>
                  <a:prstDash val="solid"/>
                </a:ln>
                <a:solidFill>
                  <a:schemeClr val="tx2"/>
                </a:solidFill>
                <a:effectLst/>
                <a:latin typeface="Trebuchet MS" panose="020B0603020202020204" pitchFamily="34" charset="0"/>
              </a:rPr>
            </a:br>
            <a:endParaRPr lang="en-US" sz="2000" cap="none" dirty="0">
              <a:ln w="10541" cmpd="sng">
                <a:noFill/>
                <a:prstDash val="solid"/>
              </a:ln>
              <a:solidFill>
                <a:schemeClr val="tx2"/>
              </a:solidFill>
              <a:effectLst/>
              <a:latin typeface="Trebuchet MS" panose="020B0603020202020204" pitchFamily="34" charset="0"/>
            </a:endParaRPr>
          </a:p>
          <a:p>
            <a:pPr defTabSz="914400"/>
            <a:r>
              <a:rPr lang="en-US" sz="1600" cap="none" dirty="0">
                <a:ln w="10541" cmpd="sng">
                  <a:noFill/>
                  <a:prstDash val="solid"/>
                </a:ln>
                <a:solidFill>
                  <a:schemeClr val="tx2"/>
                </a:solidFill>
                <a:effectLst/>
                <a:latin typeface="Trebuchet MS" panose="020B0603020202020204" pitchFamily="34" charset="0"/>
              </a:rPr>
              <a:t>Summerville, SC 29483</a:t>
            </a:r>
          </a:p>
          <a:p>
            <a:pPr defTabSz="914400"/>
            <a:r>
              <a:rPr lang="en-US" sz="1600" cap="none" dirty="0">
                <a:ln w="10541" cmpd="sng">
                  <a:noFill/>
                  <a:prstDash val="solid"/>
                </a:ln>
                <a:solidFill>
                  <a:schemeClr val="tx2"/>
                </a:solidFill>
                <a:effectLst/>
                <a:latin typeface="Trebuchet MS" panose="020B0603020202020204" pitchFamily="34" charset="0"/>
              </a:rPr>
              <a:t>MLS# 16010307</a:t>
            </a:r>
          </a:p>
          <a:p>
            <a:pPr defTabSz="914400"/>
            <a:r>
              <a:rPr lang="en-US" sz="1600" i="1" cap="none" dirty="0">
                <a:ln w="10541" cmpd="sng">
                  <a:noFill/>
                  <a:prstDash val="solid"/>
                </a:ln>
                <a:solidFill>
                  <a:srgbClr val="FF0000"/>
                </a:solidFill>
                <a:effectLst/>
                <a:latin typeface="Trebuchet MS" panose="020B0603020202020204" pitchFamily="34" charset="0"/>
              </a:rPr>
              <a:t>Reduced to $349,900</a:t>
            </a:r>
          </a:p>
          <a:p>
            <a:pPr defTabSz="914400"/>
            <a:endParaRPr lang="en-US" sz="1600" cap="none" dirty="0">
              <a:ln w="10541" cmpd="sng">
                <a:noFill/>
                <a:prstDash val="solid"/>
              </a:ln>
              <a:solidFill>
                <a:schemeClr val="tx2"/>
              </a:solidFill>
              <a:effectLst/>
              <a:latin typeface="Trebuchet MS" panose="020B0603020202020204" pitchFamily="34" charset="0"/>
            </a:endParaRPr>
          </a:p>
          <a:p>
            <a:pPr defTabSz="914400"/>
            <a:r>
              <a:rPr lang="en-US" sz="1600" cap="none" dirty="0">
                <a:ln w="10541" cmpd="sng">
                  <a:noFill/>
                  <a:prstDash val="solid"/>
                </a:ln>
                <a:solidFill>
                  <a:schemeClr val="tx2"/>
                </a:solidFill>
                <a:effectLst/>
                <a:latin typeface="Trebuchet MS" panose="020B0603020202020204" pitchFamily="34" charset="0"/>
              </a:rPr>
              <a:t>4 Bedrooms</a:t>
            </a:r>
          </a:p>
          <a:p>
            <a:pPr defTabSz="914400"/>
            <a:r>
              <a:rPr lang="en-US" sz="1600" cap="none" dirty="0">
                <a:ln w="10541" cmpd="sng">
                  <a:noFill/>
                  <a:prstDash val="solid"/>
                </a:ln>
                <a:solidFill>
                  <a:schemeClr val="tx2"/>
                </a:solidFill>
                <a:effectLst/>
                <a:latin typeface="Trebuchet MS" panose="020B0603020202020204" pitchFamily="34" charset="0"/>
              </a:rPr>
              <a:t>2 1/2 Baths</a:t>
            </a:r>
          </a:p>
          <a:p>
            <a:pPr defTabSz="914400"/>
            <a:r>
              <a:rPr lang="en-US" sz="1600" cap="none" dirty="0">
                <a:ln w="10541" cmpd="sng">
                  <a:noFill/>
                  <a:prstDash val="solid"/>
                </a:ln>
                <a:solidFill>
                  <a:schemeClr val="tx2"/>
                </a:solidFill>
                <a:effectLst/>
                <a:latin typeface="Trebuchet MS" panose="020B0603020202020204" pitchFamily="34" charset="0"/>
              </a:rPr>
              <a:t>2,761 sf</a:t>
            </a:r>
          </a:p>
        </p:txBody>
      </p:sp>
      <p:sp>
        <p:nvSpPr>
          <p:cNvPr id="5" name="Rectangle 4"/>
          <p:cNvSpPr/>
          <p:nvPr/>
        </p:nvSpPr>
        <p:spPr>
          <a:xfrm>
            <a:off x="51447" y="3810000"/>
            <a:ext cx="7209308" cy="3785652"/>
          </a:xfrm>
          <a:prstGeom prst="rect">
            <a:avLst/>
          </a:prstGeom>
        </p:spPr>
        <p:txBody>
          <a:bodyPr wrap="square">
            <a:spAutoFit/>
          </a:bodyPr>
          <a:lstStyle/>
          <a:p>
            <a:pPr algn="ctr"/>
            <a:r>
              <a:rPr lang="en-US" sz="1600" dirty="0">
                <a:solidFill>
                  <a:schemeClr val="tx2"/>
                </a:solidFill>
                <a:latin typeface="Trebuchet MS" panose="020B0603020202020204" pitchFamily="34" charset="0"/>
              </a:rPr>
              <a:t>This charming country style home is a real showplace located on .42 acre wooded lot on cul-de-sac in an established neighborhood in the historic district of a Summerville. This one of kind custom design with dormers and side entry garage provide great curb appeal. The well maintained yard and immaculate condition of this home demonstrates pride of ownership. The master suite is on the first level. The large great room with fireplace and vaulted ceiling with adjoining dining room and large sunroom provides great flow for entertaining, relaxing with family, or enjoying a good book. The spacious kitchen with stainless appliances also has a built in desk and breakfast area. The second level bonus room is being used as 4th bedroom. Great location and price for a growing family or retiree. The exterior siding of home is vinyl as well as soffits and fascia for easy maintenance. Cooper piping had pin hole leaks and was completely replaced with PVC/CPVC about 6-8 years ago. The architectural shingles were installed around 2000. </a:t>
            </a:r>
            <a:r>
              <a:rPr lang="en-US" sz="1600" b="1" i="1" dirty="0">
                <a:solidFill>
                  <a:schemeClr val="tx2"/>
                </a:solidFill>
                <a:latin typeface="Trebuchet MS" panose="020B0603020202020204" pitchFamily="34" charset="0"/>
              </a:rPr>
              <a:t>Move-in Ready!</a:t>
            </a:r>
          </a:p>
        </p:txBody>
      </p:sp>
      <p:sp>
        <p:nvSpPr>
          <p:cNvPr id="19" name="Rectangle 18"/>
          <p:cNvSpPr/>
          <p:nvPr/>
        </p:nvSpPr>
        <p:spPr>
          <a:xfrm>
            <a:off x="-1717" y="8852572"/>
            <a:ext cx="7315200"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Tommy Lovett</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Tommy - (843) 442-1276</a:t>
            </a:r>
            <a:br>
              <a:rPr lang="en-US" sz="1100" dirty="0">
                <a:solidFill>
                  <a:schemeClr val="bg1"/>
                </a:solidFill>
                <a:latin typeface="Trebuchet MS" panose="020B0603020202020204" pitchFamily="34" charset="0"/>
              </a:rPr>
            </a:br>
            <a:endParaRPr lang="en-US" sz="1100" dirty="0">
              <a:solidFill>
                <a:schemeClr val="bg1"/>
              </a:solidFill>
              <a:latin typeface="Trebuchet MS" panose="020B0603020202020204" pitchFamily="34" charset="0"/>
            </a:endParaRPr>
          </a:p>
          <a:p>
            <a:pPr algn="ctr"/>
            <a:r>
              <a:rPr lang="en-US" sz="1100" dirty="0">
                <a:solidFill>
                  <a:schemeClr val="bg1"/>
                </a:solidFill>
                <a:latin typeface="Trebuchet MS" panose="020B0603020202020204" pitchFamily="34" charset="0"/>
              </a:rPr>
              <a:t>tlovett@carolinaone.com</a:t>
            </a:r>
            <a:br>
              <a:rPr lang="en-US" sz="1100" dirty="0">
                <a:solidFill>
                  <a:schemeClr val="bg1"/>
                </a:solidFill>
                <a:latin typeface="Trebuchet MS" panose="020B0603020202020204" pitchFamily="34" charset="0"/>
              </a:rPr>
            </a:br>
            <a:r>
              <a:rPr lang="en-US" sz="1100" dirty="0">
                <a:solidFill>
                  <a:schemeClr val="bg1"/>
                </a:solidFill>
                <a:latin typeface="Trebuchet MS" panose="020B0603020202020204" pitchFamily="34" charset="0"/>
              </a:rPr>
              <a:t>www.tommylovettrealestate.com</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156</TotalTime>
  <Words>214</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2016-07-27T18:29:04Z</dcterms:modified>
</cp:coreProperties>
</file>