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867"/>
    <a:srgbClr val="31BED3"/>
    <a:srgbClr val="01939F"/>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590" y="-4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66167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42134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3245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32923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85B3F2-7F9D-49E6-AC56-04D3B8C00B0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32728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85B3F2-7F9D-49E6-AC56-04D3B8C00B00}"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96001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85B3F2-7F9D-49E6-AC56-04D3B8C00B00}"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79682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5B3F2-7F9D-49E6-AC56-04D3B8C00B00}"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44194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5B3F2-7F9D-49E6-AC56-04D3B8C00B00}"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48693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58355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2982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2B85B3F2-7F9D-49E6-AC56-04D3B8C00B00}" type="datetimeFigureOut">
              <a:rPr lang="en-US" smtClean="0"/>
              <a:t>1/15/2024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D199C0E-218F-464F-920D-C4645A30ECD5}" type="slidenum">
              <a:rPr lang="en-US" smtClean="0"/>
              <a:t>‹#›</a:t>
            </a:fld>
            <a:endParaRPr lang="en-US"/>
          </a:p>
        </p:txBody>
      </p:sp>
    </p:spTree>
    <p:extLst>
      <p:ext uri="{BB962C8B-B14F-4D97-AF65-F5344CB8AC3E}">
        <p14:creationId xmlns:p14="http://schemas.microsoft.com/office/powerpoint/2010/main" val="22074403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560D189E-709A-453E-A362-3D676D486D34}"/>
              </a:ext>
            </a:extLst>
          </p:cNvPr>
          <p:cNvSpPr txBox="1">
            <a:spLocks noChangeArrowheads="1"/>
          </p:cNvSpPr>
          <p:nvPr/>
        </p:nvSpPr>
        <p:spPr bwMode="auto">
          <a:xfrm>
            <a:off x="2534296" y="5027370"/>
            <a:ext cx="5695304" cy="3354020"/>
          </a:xfrm>
          <a:prstGeom prst="rect">
            <a:avLst/>
          </a:prstGeom>
          <a:solidFill>
            <a:srgbClr val="025867"/>
          </a:solidFill>
          <a:ln>
            <a:noFill/>
          </a:ln>
          <a:effectLst/>
        </p:spPr>
        <p:txBody>
          <a:bodyPr vert="horz" wrap="square" lIns="91440" tIns="36576" rIns="91440"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200" dirty="0">
                <a:solidFill>
                  <a:schemeClr val="bg1"/>
                </a:solidFill>
                <a:latin typeface="Leelawadee UI" panose="020B0502040204020203" pitchFamily="34" charset="-34"/>
                <a:cs typeface="Leelawadee UI" panose="020B0502040204020203" pitchFamily="34" charset="-34"/>
              </a:rPr>
              <a:t>Welcome to your dream home. Immerse yourself in this beautiful 5 bedroom 3 bathroom home located in the highly desirable community of The Ponds in Summerville. This open floorplan seamlessly combines modern design with spacious living, creating an inviting atmosphere for both relaxation and entertainment. The kitchen is a culinary enthusiast's delight, featuring granite counter tops, an elegant tile backsplash, a spacious island and stainless appliances. A main-floor guest bedroom with an ensuite bathroom provides convenience and comfort for visitors or family.</a:t>
            </a:r>
          </a:p>
          <a:p>
            <a:pPr algn="ctr" defTabSz="914400" eaLnBrk="0" fontAlgn="base" hangingPunct="0">
              <a:spcBef>
                <a:spcPct val="0"/>
              </a:spcBef>
              <a:spcAft>
                <a:spcPct val="0"/>
              </a:spcAft>
            </a:pPr>
            <a:r>
              <a:rPr lang="en-US" altLang="en-US" sz="1200" dirty="0">
                <a:solidFill>
                  <a:schemeClr val="bg1"/>
                </a:solidFill>
                <a:latin typeface="Leelawadee UI" panose="020B0502040204020203" pitchFamily="34" charset="-34"/>
                <a:cs typeface="Leelawadee UI" panose="020B0502040204020203" pitchFamily="34" charset="-34"/>
              </a:rPr>
              <a:t>The second floor of this home is a true sanctuary. The master suite, overlooking the serene pond, boast of its own private bathroom - a tranquil escape after a long day. Two large spacious closets provide ample storage for all your needs. Three more generously sized bedrooms ensure there's room for everyone. The second floor laundry room is thoughtfully placed for easy access and efficiency. Enjoy your morning coffee or unwind after a day's work on the back patio overlooking the pond view. The attached 2-car garage not only provides shelter for your vehicles but also offers extra storage space.</a:t>
            </a:r>
            <a:endParaRPr lang="en-US" altLang="en-US" sz="1200" b="1" i="1" dirty="0">
              <a:solidFill>
                <a:schemeClr val="bg1"/>
              </a:solidFill>
              <a:latin typeface="Leelawadee UI" panose="020B0502040204020203" pitchFamily="34" charset="-34"/>
              <a:cs typeface="Leelawadee UI" panose="020B0502040204020203" pitchFamily="34" charset="-34"/>
            </a:endParaRPr>
          </a:p>
        </p:txBody>
      </p:sp>
      <p:pic>
        <p:nvPicPr>
          <p:cNvPr id="1036" name="Picture 12">
            <a:extLst>
              <a:ext uri="{FF2B5EF4-FFF2-40B4-BE49-F238E27FC236}">
                <a16:creationId xmlns:a16="http://schemas.microsoft.com/office/drawing/2014/main" id="{6A16CFE4-893A-453B-8E60-F9D0D1AF5B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89" t="10019" r="26295" b="10587"/>
          <a:stretch/>
        </p:blipFill>
        <p:spPr bwMode="auto">
          <a:xfrm>
            <a:off x="2534298" y="3173"/>
            <a:ext cx="5695302" cy="5024197"/>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a16="http://schemas.microsoft.com/office/drawing/2014/main" id="{6807BF84-8E9D-406D-AEA5-C7FF2B7C299B}"/>
              </a:ext>
            </a:extLst>
          </p:cNvPr>
          <p:cNvSpPr txBox="1">
            <a:spLocks noChangeArrowheads="1"/>
          </p:cNvSpPr>
          <p:nvPr/>
        </p:nvSpPr>
        <p:spPr bwMode="auto">
          <a:xfrm>
            <a:off x="2558861" y="8785956"/>
            <a:ext cx="5670740" cy="87153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200" b="1" dirty="0">
                <a:latin typeface="Leelawadee UI" panose="020B0502040204020203" pitchFamily="34" charset="-34"/>
                <a:cs typeface="Leelawadee UI" panose="020B0502040204020203" pitchFamily="34" charset="-34"/>
              </a:rPr>
              <a:t>Corwyn Melette</a:t>
            </a:r>
          </a:p>
          <a:p>
            <a:pPr algn="ctr" defTabSz="914400" eaLnBrk="0" fontAlgn="base" hangingPunct="0">
              <a:spcBef>
                <a:spcPct val="0"/>
              </a:spcBef>
              <a:spcAft>
                <a:spcPct val="0"/>
              </a:spcAft>
            </a:pPr>
            <a:r>
              <a:rPr lang="en-US" altLang="en-US" sz="1000" dirty="0">
                <a:latin typeface="Leelawadee UI" panose="020B0502040204020203" pitchFamily="34" charset="-34"/>
                <a:cs typeface="Leelawadee UI" panose="020B0502040204020203" pitchFamily="34" charset="-34"/>
              </a:rPr>
              <a:t>843-364-3095</a:t>
            </a:r>
          </a:p>
          <a:p>
            <a:pPr algn="ctr" defTabSz="914400" eaLnBrk="0" fontAlgn="base" hangingPunct="0">
              <a:spcBef>
                <a:spcPct val="0"/>
              </a:spcBef>
              <a:spcAft>
                <a:spcPct val="0"/>
              </a:spcAft>
            </a:pPr>
            <a:r>
              <a:rPr lang="en-US" altLang="en-US" sz="1000" dirty="0">
                <a:latin typeface="Leelawadee UI" panose="020B0502040204020203" pitchFamily="34" charset="-34"/>
                <a:cs typeface="Leelawadee UI" panose="020B0502040204020203" pitchFamily="34" charset="-34"/>
              </a:rPr>
              <a:t>corwyn@corwynmelette.com</a:t>
            </a:r>
          </a:p>
          <a:p>
            <a:pPr algn="ctr" defTabSz="914400" eaLnBrk="0" fontAlgn="base" hangingPunct="0">
              <a:spcBef>
                <a:spcPct val="0"/>
              </a:spcBef>
              <a:spcAft>
                <a:spcPct val="0"/>
              </a:spcAft>
            </a:pPr>
            <a:r>
              <a:rPr lang="en-US" altLang="en-US" sz="1000" dirty="0">
                <a:latin typeface="Leelawadee UI" panose="020B0502040204020203" pitchFamily="34" charset="-34"/>
                <a:cs typeface="Leelawadee UI" panose="020B0502040204020203" pitchFamily="34" charset="-34"/>
              </a:rPr>
              <a:t>www.exitlowcountry.com</a:t>
            </a:r>
          </a:p>
        </p:txBody>
      </p:sp>
      <p:sp>
        <p:nvSpPr>
          <p:cNvPr id="8" name="Text Box 14">
            <a:extLst>
              <a:ext uri="{FF2B5EF4-FFF2-40B4-BE49-F238E27FC236}">
                <a16:creationId xmlns:a16="http://schemas.microsoft.com/office/drawing/2014/main" id="{A636FAEC-285E-4943-9FA7-AE4B554B31B7}"/>
              </a:ext>
            </a:extLst>
          </p:cNvPr>
          <p:cNvSpPr txBox="1">
            <a:spLocks noChangeArrowheads="1"/>
          </p:cNvSpPr>
          <p:nvPr/>
        </p:nvSpPr>
        <p:spPr bwMode="auto">
          <a:xfrm>
            <a:off x="2558860" y="9838173"/>
            <a:ext cx="5670740" cy="22022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000" dirty="0">
                <a:latin typeface="Leelawadee UI" panose="020B0502040204020203" pitchFamily="34" charset="-34"/>
                <a:cs typeface="Leelawadee UI" panose="020B0502040204020203" pitchFamily="34" charset="-34"/>
              </a:rPr>
              <a:t>Exit Realty Lowcountry Group | 3294 Ashley Phosphate Rd, 1-E | North Charleston SC 29418</a:t>
            </a:r>
            <a:endParaRPr lang="en-US" altLang="en-US" sz="2000" dirty="0">
              <a:latin typeface="Leelawadee UI" panose="020B0502040204020203" pitchFamily="34" charset="-34"/>
              <a:cs typeface="Leelawadee UI" panose="020B0502040204020203" pitchFamily="34" charset="-34"/>
            </a:endParaRPr>
          </a:p>
        </p:txBody>
      </p:sp>
      <p:pic>
        <p:nvPicPr>
          <p:cNvPr id="15" name="Picture 8">
            <a:extLst>
              <a:ext uri="{FF2B5EF4-FFF2-40B4-BE49-F238E27FC236}">
                <a16:creationId xmlns:a16="http://schemas.microsoft.com/office/drawing/2014/main" id="{87FE56F7-8A20-45D4-9E3E-D70B78346602}"/>
              </a:ext>
            </a:extLst>
          </p:cNvPr>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1408" y="0"/>
            <a:ext cx="253288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F91F6C34-9B32-47A0-9F44-A184A7F3C020}"/>
              </a:ext>
            </a:extLst>
          </p:cNvPr>
          <p:cNvPicPr>
            <a:picLocks noChangeArrowheads="1"/>
          </p:cNvPicPr>
          <p:nvPr/>
        </p:nvPicPr>
        <p:blipFill>
          <a:blip r:embed="rId4">
            <a:extLst>
              <a:ext uri="{28A0092B-C50C-407E-A947-70E740481C1C}">
                <a14:useLocalDpi xmlns:a14="http://schemas.microsoft.com/office/drawing/2010/main" val="0"/>
              </a:ext>
            </a:extLst>
          </a:blip>
          <a:srcRect/>
          <a:stretch/>
        </p:blipFill>
        <p:spPr bwMode="auto">
          <a:xfrm>
            <a:off x="1408" y="5031030"/>
            <a:ext cx="253288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 name="Picture 8">
            <a:extLst>
              <a:ext uri="{FF2B5EF4-FFF2-40B4-BE49-F238E27FC236}">
                <a16:creationId xmlns:a16="http://schemas.microsoft.com/office/drawing/2014/main" id="{4A8FD1BE-B770-0A50-A2DF-1D715BE688D4}"/>
              </a:ext>
            </a:extLst>
          </p:cNvPr>
          <p:cNvPicPr>
            <a:picLocks noChangeArrowheads="1"/>
          </p:cNvPicPr>
          <p:nvPr/>
        </p:nvPicPr>
        <p:blipFill>
          <a:blip r:embed="rId5">
            <a:extLst>
              <a:ext uri="{28A0092B-C50C-407E-A947-70E740481C1C}">
                <a14:useLocalDpi xmlns:a14="http://schemas.microsoft.com/office/drawing/2010/main" val="0"/>
              </a:ext>
            </a:extLst>
          </a:blip>
          <a:srcRect/>
          <a:stretch/>
        </p:blipFill>
        <p:spPr bwMode="auto">
          <a:xfrm>
            <a:off x="1408" y="1677010"/>
            <a:ext cx="253288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4" name="Text Box 3">
            <a:extLst>
              <a:ext uri="{FF2B5EF4-FFF2-40B4-BE49-F238E27FC236}">
                <a16:creationId xmlns:a16="http://schemas.microsoft.com/office/drawing/2014/main" id="{94D81DE4-9428-4E09-8261-DFE71E19CDF6}"/>
              </a:ext>
            </a:extLst>
          </p:cNvPr>
          <p:cNvSpPr txBox="1">
            <a:spLocks noChangeArrowheads="1"/>
          </p:cNvSpPr>
          <p:nvPr/>
        </p:nvSpPr>
        <p:spPr bwMode="auto">
          <a:xfrm>
            <a:off x="2558859" y="4145212"/>
            <a:ext cx="5670737" cy="882158"/>
          </a:xfrm>
          <a:prstGeom prst="rect">
            <a:avLst/>
          </a:prstGeom>
          <a:solidFill>
            <a:srgbClr val="01939F"/>
          </a:solidFill>
          <a:ln>
            <a:noFill/>
          </a:ln>
          <a:effec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b="1" dirty="0">
                <a:solidFill>
                  <a:schemeClr val="bg1"/>
                </a:solidFill>
                <a:latin typeface="Leelawadee UI" panose="020B0502040204020203" pitchFamily="34" charset="-34"/>
                <a:cs typeface="Leelawadee UI" panose="020B0502040204020203" pitchFamily="34" charset="-34"/>
              </a:rPr>
              <a:t>113 Corvus Street</a:t>
            </a:r>
          </a:p>
          <a:p>
            <a:pPr algn="ctr" defTabSz="914400" eaLnBrk="0" fontAlgn="base" hangingPunct="0">
              <a:spcBef>
                <a:spcPct val="0"/>
              </a:spcBef>
              <a:spcAft>
                <a:spcPct val="0"/>
              </a:spcAft>
            </a:pPr>
            <a:r>
              <a:rPr lang="en-US" altLang="en-US" sz="1600" i="1" dirty="0">
                <a:solidFill>
                  <a:schemeClr val="bg1"/>
                </a:solidFill>
                <a:latin typeface="Leelawadee UI" panose="020B0502040204020203" pitchFamily="34" charset="-34"/>
                <a:cs typeface="Leelawadee UI" panose="020B0502040204020203" pitchFamily="34" charset="-34"/>
              </a:rPr>
              <a:t>The Ponds | Summerville, SC 29483</a:t>
            </a:r>
          </a:p>
          <a:p>
            <a:pPr algn="ctr" defTabSz="914400" eaLnBrk="0" fontAlgn="base" hangingPunct="0">
              <a:spcBef>
                <a:spcPct val="0"/>
              </a:spcBef>
              <a:spcAft>
                <a:spcPct val="0"/>
              </a:spcAft>
            </a:pPr>
            <a:r>
              <a:rPr lang="en-US" altLang="en-US" sz="1600" i="1" dirty="0">
                <a:solidFill>
                  <a:schemeClr val="bg1"/>
                </a:solidFill>
                <a:latin typeface="Leelawadee UI" panose="020B0502040204020203" pitchFamily="34" charset="-34"/>
                <a:cs typeface="Leelawadee UI" panose="020B0502040204020203" pitchFamily="34" charset="-34"/>
              </a:rPr>
              <a:t>MLS# 23020199 | $488,000</a:t>
            </a:r>
          </a:p>
        </p:txBody>
      </p:sp>
      <p:pic>
        <p:nvPicPr>
          <p:cNvPr id="3" name="Picture 8">
            <a:extLst>
              <a:ext uri="{FF2B5EF4-FFF2-40B4-BE49-F238E27FC236}">
                <a16:creationId xmlns:a16="http://schemas.microsoft.com/office/drawing/2014/main" id="{BEC1FE78-D2D6-2930-4552-91A52FAA8783}"/>
              </a:ext>
            </a:extLst>
          </p:cNvPr>
          <p:cNvPicPr>
            <a:picLocks noChangeArrowheads="1"/>
          </p:cNvPicPr>
          <p:nvPr/>
        </p:nvPicPr>
        <p:blipFill>
          <a:blip r:embed="rId6">
            <a:extLst>
              <a:ext uri="{28A0092B-C50C-407E-A947-70E740481C1C}">
                <a14:useLocalDpi xmlns:a14="http://schemas.microsoft.com/office/drawing/2010/main" val="0"/>
              </a:ext>
            </a:extLst>
          </a:blip>
          <a:srcRect/>
          <a:stretch/>
        </p:blipFill>
        <p:spPr bwMode="auto">
          <a:xfrm>
            <a:off x="1408" y="3354020"/>
            <a:ext cx="253288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2139499-660D-BBFC-720A-BF92108FE6DF}"/>
              </a:ext>
            </a:extLst>
          </p:cNvPr>
          <p:cNvPicPr>
            <a:picLocks noChangeArrowheads="1"/>
          </p:cNvPicPr>
          <p:nvPr/>
        </p:nvPicPr>
        <p:blipFill>
          <a:blip r:embed="rId7">
            <a:extLst>
              <a:ext uri="{28A0092B-C50C-407E-A947-70E740481C1C}">
                <a14:useLocalDpi xmlns:a14="http://schemas.microsoft.com/office/drawing/2010/main" val="0"/>
              </a:ext>
            </a:extLst>
          </a:blip>
          <a:srcRect/>
          <a:stretch/>
        </p:blipFill>
        <p:spPr bwMode="auto">
          <a:xfrm>
            <a:off x="1408" y="8385048"/>
            <a:ext cx="253288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895463B8-3069-5DAE-6FE9-0B8811115E69}"/>
              </a:ext>
            </a:extLst>
          </p:cNvPr>
          <p:cNvPicPr>
            <a:picLocks noChangeArrowheads="1"/>
          </p:cNvPicPr>
          <p:nvPr/>
        </p:nvPicPr>
        <p:blipFill>
          <a:blip r:embed="rId8">
            <a:extLst>
              <a:ext uri="{28A0092B-C50C-407E-A947-70E740481C1C}">
                <a14:useLocalDpi xmlns:a14="http://schemas.microsoft.com/office/drawing/2010/main" val="0"/>
              </a:ext>
            </a:extLst>
          </a:blip>
          <a:srcRect/>
          <a:stretch/>
        </p:blipFill>
        <p:spPr bwMode="auto">
          <a:xfrm>
            <a:off x="1408" y="6708040"/>
            <a:ext cx="253288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2" name="Picture 11" descr="A logo for a lowcountry company&#10;&#10;Description automatically generated">
            <a:extLst>
              <a:ext uri="{FF2B5EF4-FFF2-40B4-BE49-F238E27FC236}">
                <a16:creationId xmlns:a16="http://schemas.microsoft.com/office/drawing/2014/main" id="{A69486FE-FC7C-33A7-BFA5-058D0CC881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8860" y="8764866"/>
            <a:ext cx="1726926" cy="913717"/>
          </a:xfrm>
          <a:prstGeom prst="rect">
            <a:avLst/>
          </a:prstGeom>
        </p:spPr>
      </p:pic>
      <p:pic>
        <p:nvPicPr>
          <p:cNvPr id="14" name="Picture 13" descr="A person in a suit smiling&#10;&#10;Description automatically generated">
            <a:extLst>
              <a:ext uri="{FF2B5EF4-FFF2-40B4-BE49-F238E27FC236}">
                <a16:creationId xmlns:a16="http://schemas.microsoft.com/office/drawing/2014/main" id="{B0E039C8-4FE6-CC2C-CFA2-C4F211893F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93011" y="8764524"/>
            <a:ext cx="1375037" cy="914400"/>
          </a:xfrm>
          <a:prstGeom prst="rect">
            <a:avLst/>
          </a:prstGeom>
        </p:spPr>
      </p:pic>
      <p:grpSp>
        <p:nvGrpSpPr>
          <p:cNvPr id="13" name="Group 12">
            <a:extLst>
              <a:ext uri="{FF2B5EF4-FFF2-40B4-BE49-F238E27FC236}">
                <a16:creationId xmlns:a16="http://schemas.microsoft.com/office/drawing/2014/main" id="{B23426B4-EFFC-6ECE-F3C3-7B1DD81DCD37}"/>
              </a:ext>
            </a:extLst>
          </p:cNvPr>
          <p:cNvGrpSpPr/>
          <p:nvPr/>
        </p:nvGrpSpPr>
        <p:grpSpPr>
          <a:xfrm>
            <a:off x="2711139" y="77969"/>
            <a:ext cx="5341620" cy="540372"/>
            <a:chOff x="2711139" y="77969"/>
            <a:chExt cx="5341620" cy="540372"/>
          </a:xfrm>
        </p:grpSpPr>
        <p:sp>
          <p:nvSpPr>
            <p:cNvPr id="11" name="Ribbon: Tilted Down 10">
              <a:extLst>
                <a:ext uri="{FF2B5EF4-FFF2-40B4-BE49-F238E27FC236}">
                  <a16:creationId xmlns:a16="http://schemas.microsoft.com/office/drawing/2014/main" id="{AA7B2C64-F0E5-5581-8B3F-DF2DC46E5837}"/>
                </a:ext>
              </a:extLst>
            </p:cNvPr>
            <p:cNvSpPr/>
            <p:nvPr/>
          </p:nvSpPr>
          <p:spPr>
            <a:xfrm>
              <a:off x="2711139" y="77969"/>
              <a:ext cx="5341620" cy="460748"/>
            </a:xfrm>
            <a:prstGeom prst="ribbon">
              <a:avLst>
                <a:gd name="adj1" fmla="val 16667"/>
                <a:gd name="adj2" fmla="val 67447"/>
              </a:avLst>
            </a:prstGeom>
            <a:solidFill>
              <a:srgbClr val="0258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a:extLst>
                <a:ext uri="{FF2B5EF4-FFF2-40B4-BE49-F238E27FC236}">
                  <a16:creationId xmlns:a16="http://schemas.microsoft.com/office/drawing/2014/main" id="{6A9FB588-1183-4257-AB91-F68BD5F1A1F8}"/>
                </a:ext>
              </a:extLst>
            </p:cNvPr>
            <p:cNvSpPr txBox="1">
              <a:spLocks noChangeArrowheads="1"/>
            </p:cNvSpPr>
            <p:nvPr/>
          </p:nvSpPr>
          <p:spPr bwMode="auto">
            <a:xfrm>
              <a:off x="3549606" y="157592"/>
              <a:ext cx="3664687" cy="460749"/>
            </a:xfrm>
            <a:prstGeom prst="rect">
              <a:avLst/>
            </a:prstGeom>
            <a:noFill/>
            <a:ln>
              <a:noFill/>
            </a:ln>
            <a:effectLst/>
            <a:extLst>
              <a:ext uri="{909E8E84-426E-40DD-AFC4-6F175D3DCCD1}">
                <a14:hiddenFill xmlns:a14="http://schemas.microsoft.com/office/drawing/2010/main">
                  <a:gradFill rotWithShape="0">
                    <a:gsLst>
                      <a:gs pos="0">
                        <a:srgbClr val="FFFFFF">
                          <a:alpha val="0"/>
                        </a:srgbClr>
                      </a:gs>
                      <a:gs pos="100000">
                        <a:srgbClr val="FFFFFF"/>
                      </a:gs>
                    </a:gsLst>
                    <a:lin ang="16200000" scaled="1"/>
                  </a:gra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b="1" dirty="0">
                  <a:solidFill>
                    <a:srgbClr val="FFFF00"/>
                  </a:solidFill>
                  <a:latin typeface="Leelawadee UI" panose="020B0502040204020203" pitchFamily="34" charset="-34"/>
                  <a:cs typeface="Leelawadee UI" panose="020B0502040204020203" pitchFamily="34" charset="-34"/>
                </a:rPr>
                <a:t>$5000 Selling Agent Bonus!</a:t>
              </a:r>
              <a:endParaRPr lang="en-US" altLang="en-US" sz="1500" dirty="0">
                <a:solidFill>
                  <a:srgbClr val="FFFF00"/>
                </a:solidFill>
                <a:latin typeface="Leelawadee UI" panose="020B0502040204020203" pitchFamily="34" charset="-34"/>
                <a:cs typeface="Leelawadee UI" panose="020B0502040204020203" pitchFamily="34" charset="-34"/>
              </a:endParaRPr>
            </a:p>
          </p:txBody>
        </p:sp>
      </p:grpSp>
    </p:spTree>
    <p:extLst>
      <p:ext uri="{BB962C8B-B14F-4D97-AF65-F5344CB8AC3E}">
        <p14:creationId xmlns:p14="http://schemas.microsoft.com/office/powerpoint/2010/main" val="34956016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TotalTime>
  <Words>251</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Leelawadee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20</cp:revision>
  <dcterms:created xsi:type="dcterms:W3CDTF">2019-03-05T13:24:43Z</dcterms:created>
  <dcterms:modified xsi:type="dcterms:W3CDTF">2024-01-15T21:35:07Z</dcterms:modified>
</cp:coreProperties>
</file>