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8/1/2024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hyperlink" Target="https://vimeo.com/993047934"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608979"/>
          </a:xfrm>
        </p:spPr>
        <p:txBody>
          <a:bodyPr anchor="ctr">
            <a:noAutofit/>
          </a:bodyPr>
          <a:lstStyle/>
          <a:p>
            <a:r>
              <a:rPr lang="en-US" sz="2400" b="1" dirty="0">
                <a:solidFill>
                  <a:srgbClr val="1E326A"/>
                </a:solidFill>
                <a:latin typeface="Franklin Gothic ATF" panose="020B0503060602040204" pitchFamily="34" charset="0"/>
              </a:rPr>
              <a:t>New Reduced Price $490,000</a:t>
            </a:r>
          </a:p>
        </p:txBody>
      </p:sp>
      <p:sp>
        <p:nvSpPr>
          <p:cNvPr id="3" name="Subtitle 2"/>
          <p:cNvSpPr>
            <a:spLocks noGrp="1"/>
          </p:cNvSpPr>
          <p:nvPr>
            <p:ph type="subTitle" idx="1"/>
          </p:nvPr>
        </p:nvSpPr>
        <p:spPr>
          <a:xfrm>
            <a:off x="85417" y="4715082"/>
            <a:ext cx="8058766" cy="4220566"/>
          </a:xfrm>
        </p:spPr>
        <p:txBody>
          <a:bodyPr anchor="ctr">
            <a:noAutofit/>
          </a:bodyPr>
          <a:lstStyle/>
          <a:p>
            <a:pPr>
              <a:lnSpc>
                <a:spcPct val="100000"/>
              </a:lnSpc>
              <a:spcBef>
                <a:spcPts val="0"/>
              </a:spcBef>
            </a:pPr>
            <a:r>
              <a:rPr lang="en-US" sz="1400" dirty="0">
                <a:solidFill>
                  <a:srgbClr val="1E326A"/>
                </a:solidFill>
                <a:latin typeface="Franklin Gothic ATF" panose="020B0503060602040204" pitchFamily="34" charset="0"/>
              </a:rPr>
              <a:t>Seller to pay for a 2/1 Buydown</a:t>
            </a:r>
          </a:p>
          <a:p>
            <a:pPr>
              <a:lnSpc>
                <a:spcPct val="100000"/>
              </a:lnSpc>
              <a:spcBef>
                <a:spcPts val="0"/>
              </a:spcBef>
            </a:pPr>
            <a:r>
              <a:rPr lang="en-US" sz="1400" dirty="0">
                <a:solidFill>
                  <a:srgbClr val="1E326A"/>
                </a:solidFill>
                <a:latin typeface="Franklin Gothic ATF" panose="020B0503060602040204" pitchFamily="34" charset="0"/>
              </a:rPr>
              <a:t>Buyer will SAVE BIG with  this opportunity!</a:t>
            </a:r>
          </a:p>
          <a:p>
            <a:pPr>
              <a:lnSpc>
                <a:spcPct val="100000"/>
              </a:lnSpc>
              <a:spcBef>
                <a:spcPts val="0"/>
              </a:spcBef>
            </a:pPr>
            <a:r>
              <a:rPr lang="en-US" sz="1400" dirty="0">
                <a:solidFill>
                  <a:srgbClr val="1E326A"/>
                </a:solidFill>
                <a:latin typeface="Franklin Gothic ATF" panose="020B0503060602040204" pitchFamily="34" charset="0"/>
              </a:rPr>
              <a:t>PURCHASE PRICE: $490,000</a:t>
            </a:r>
          </a:p>
          <a:p>
            <a:pPr>
              <a:lnSpc>
                <a:spcPct val="100000"/>
              </a:lnSpc>
              <a:spcBef>
                <a:spcPts val="0"/>
              </a:spcBef>
            </a:pPr>
            <a:r>
              <a:rPr lang="en-US" sz="1400" dirty="0">
                <a:solidFill>
                  <a:srgbClr val="1E326A"/>
                </a:solidFill>
                <a:latin typeface="Franklin Gothic ATF" panose="020B0503060602040204" pitchFamily="34" charset="0"/>
              </a:rPr>
              <a:t>Year 1 payment $2074.58 | Savings $500.58 each month</a:t>
            </a:r>
          </a:p>
          <a:p>
            <a:pPr>
              <a:lnSpc>
                <a:spcPct val="100000"/>
              </a:lnSpc>
              <a:spcBef>
                <a:spcPts val="0"/>
              </a:spcBef>
            </a:pPr>
            <a:r>
              <a:rPr lang="en-US" sz="1400" dirty="0">
                <a:solidFill>
                  <a:srgbClr val="1E326A"/>
                </a:solidFill>
                <a:latin typeface="Franklin Gothic ATF" panose="020B0503060602040204" pitchFamily="34" charset="0"/>
              </a:rPr>
              <a:t>Year 2 payment $2318.83 | Savings $256.33 each month</a:t>
            </a:r>
          </a:p>
          <a:p>
            <a:pPr>
              <a:lnSpc>
                <a:spcPct val="100000"/>
              </a:lnSpc>
              <a:spcBef>
                <a:spcPts val="0"/>
              </a:spcBef>
            </a:pPr>
            <a:r>
              <a:rPr lang="en-US" sz="1400" dirty="0">
                <a:solidFill>
                  <a:srgbClr val="1E326A"/>
                </a:solidFill>
                <a:latin typeface="Franklin Gothic ATF" panose="020B0503060602040204" pitchFamily="34" charset="0"/>
              </a:rPr>
              <a:t>Year 3 payment and beyond is $2575.16 each month</a:t>
            </a:r>
          </a:p>
          <a:p>
            <a:pPr>
              <a:lnSpc>
                <a:spcPct val="100000"/>
              </a:lnSpc>
              <a:spcBef>
                <a:spcPts val="0"/>
              </a:spcBef>
            </a:pPr>
            <a:r>
              <a:rPr lang="en-US" sz="1400" dirty="0">
                <a:solidFill>
                  <a:srgbClr val="1E326A"/>
                </a:solidFill>
                <a:latin typeface="Franklin Gothic ATF" panose="020B0503060602040204" pitchFamily="34" charset="0"/>
              </a:rPr>
              <a:t>if not refinanced…</a:t>
            </a:r>
          </a:p>
          <a:p>
            <a:pPr>
              <a:lnSpc>
                <a:spcPct val="100000"/>
              </a:lnSpc>
              <a:spcBef>
                <a:spcPts val="0"/>
              </a:spcBef>
            </a:pPr>
            <a:r>
              <a:rPr lang="en-US" sz="1400" dirty="0">
                <a:solidFill>
                  <a:srgbClr val="1E326A"/>
                </a:solidFill>
                <a:latin typeface="Franklin Gothic ATF" panose="020B0503060602040204" pitchFamily="34" charset="0"/>
              </a:rPr>
              <a:t>This is a beautiful 3 bedroom 3 full bath condo offering ONE LEVEL LIVING in one of Mt. Pleasant’s most coveted neighborhoods- </a:t>
            </a:r>
            <a:r>
              <a:rPr lang="en-US" sz="1400" dirty="0" err="1">
                <a:solidFill>
                  <a:srgbClr val="1E326A"/>
                </a:solidFill>
                <a:latin typeface="Franklin Gothic ATF" panose="020B0503060602040204" pitchFamily="34" charset="0"/>
              </a:rPr>
              <a:t>Snee</a:t>
            </a:r>
            <a:r>
              <a:rPr lang="en-US" sz="1400" dirty="0">
                <a:solidFill>
                  <a:srgbClr val="1E326A"/>
                </a:solidFill>
                <a:latin typeface="Franklin Gothic ATF" panose="020B0503060602040204" pitchFamily="34" charset="0"/>
              </a:rPr>
              <a:t> Farm Lakes!  This 1500+ sf END UNIT condo lives large and has beautiful updates throughout. In addition to engineered oak floors throughout and brand new carpet in the two guest bedrooms, all three baths have been fully remodeled to include beautiful tiled showers and updated vanities and lighting. Your clients will love the screened porch overlooking the pond and fountain. This is a turn key property and at this price in this location it is sure to sell fast!!!</a:t>
            </a:r>
          </a:p>
          <a:p>
            <a:pPr>
              <a:lnSpc>
                <a:spcPct val="100000"/>
              </a:lnSpc>
              <a:spcBef>
                <a:spcPts val="0"/>
              </a:spcBef>
            </a:pPr>
            <a:r>
              <a:rPr lang="en-US" sz="1400" dirty="0">
                <a:solidFill>
                  <a:srgbClr val="1E326A"/>
                </a:solidFill>
                <a:latin typeface="Franklin Gothic ATF" panose="020B0503060602040204" pitchFamily="34" charset="0"/>
              </a:rPr>
              <a:t>Schedule tours through Showing Time and call Ellen O’Neil with Questions: 843-300-8530</a:t>
            </a:r>
          </a:p>
          <a:p>
            <a:pPr>
              <a:lnSpc>
                <a:spcPct val="100000"/>
              </a:lnSpc>
              <a:spcBef>
                <a:spcPts val="0"/>
              </a:spcBef>
            </a:pPr>
            <a:endParaRPr lang="en-US" sz="1400" dirty="0">
              <a:solidFill>
                <a:srgbClr val="1E326A"/>
              </a:solidFill>
              <a:latin typeface="Franklin Gothic ATF" panose="020B0503060602040204" pitchFamily="34" charset="0"/>
            </a:endParaRPr>
          </a:p>
          <a:p>
            <a:pPr>
              <a:lnSpc>
                <a:spcPct val="100000"/>
              </a:lnSpc>
              <a:spcBef>
                <a:spcPts val="0"/>
              </a:spcBef>
            </a:pPr>
            <a:r>
              <a:rPr lang="en-US" sz="1400" dirty="0">
                <a:solidFill>
                  <a:srgbClr val="1E326A"/>
                </a:solidFill>
                <a:latin typeface="Franklin Gothic ATF" panose="020B0503060602040204" pitchFamily="34" charset="0"/>
                <a:hlinkClick r:id="rId2"/>
              </a:rPr>
              <a:t>VIDEO TOUR</a:t>
            </a:r>
            <a:endParaRPr lang="en-US" sz="1400" dirty="0">
              <a:solidFill>
                <a:srgbClr val="1E326A"/>
              </a:solidFill>
              <a:latin typeface="Franklin Gothic ATF" panose="020B0503060602040204" pitchFamily="34" charset="0"/>
            </a:endParaRPr>
          </a:p>
        </p:txBody>
      </p:sp>
      <p:sp>
        <p:nvSpPr>
          <p:cNvPr id="15" name="Rectangle 14"/>
          <p:cNvSpPr/>
          <p:nvPr/>
        </p:nvSpPr>
        <p:spPr>
          <a:xfrm>
            <a:off x="1858429" y="3414509"/>
            <a:ext cx="4512742" cy="1231106"/>
          </a:xfrm>
          <a:prstGeom prst="rect">
            <a:avLst/>
          </a:prstGeom>
        </p:spPr>
        <p:txBody>
          <a:bodyPr wrap="square">
            <a:spAutoFit/>
          </a:bodyPr>
          <a:lstStyle/>
          <a:p>
            <a:pPr algn="ctr"/>
            <a:r>
              <a:rPr lang="en-US" sz="2000" b="1" dirty="0">
                <a:solidFill>
                  <a:srgbClr val="FF7575"/>
                </a:solidFill>
                <a:latin typeface="Franklin Gothic ATF" panose="020B0503060602040204" pitchFamily="34" charset="0"/>
              </a:rPr>
              <a:t>1141 Shadow Lake Circle J</a:t>
            </a:r>
          </a:p>
          <a:p>
            <a:pPr algn="ctr"/>
            <a:r>
              <a:rPr lang="en-US" dirty="0" err="1">
                <a:solidFill>
                  <a:srgbClr val="FF7575"/>
                </a:solidFill>
                <a:latin typeface="Franklin Gothic ATF" panose="020B0503060602040204" pitchFamily="34" charset="0"/>
              </a:rPr>
              <a:t>Snee</a:t>
            </a:r>
            <a:r>
              <a:rPr lang="en-US" dirty="0">
                <a:solidFill>
                  <a:srgbClr val="FF7575"/>
                </a:solidFill>
                <a:latin typeface="Franklin Gothic ATF" panose="020B0503060602040204" pitchFamily="34" charset="0"/>
              </a:rPr>
              <a:t> Farm</a:t>
            </a:r>
          </a:p>
          <a:p>
            <a:pPr algn="ctr"/>
            <a:r>
              <a:rPr lang="en-US" dirty="0">
                <a:solidFill>
                  <a:srgbClr val="FF7575"/>
                </a:solidFill>
                <a:latin typeface="Franklin Gothic ATF" panose="020B0503060602040204" pitchFamily="34" charset="0"/>
              </a:rPr>
              <a:t>Mount Pleasant, SC 29464</a:t>
            </a:r>
          </a:p>
          <a:p>
            <a:pPr algn="ctr"/>
            <a:r>
              <a:rPr lang="en-US" dirty="0">
                <a:solidFill>
                  <a:srgbClr val="FF7575"/>
                </a:solidFill>
                <a:latin typeface="Franklin Gothic ATF" panose="020B0503060602040204" pitchFamily="34" charset="0"/>
              </a:rPr>
              <a:t>MLS# 24016909 | $490,000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 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2279438" y="648461"/>
            <a:ext cx="3670724" cy="2448743"/>
          </a:xfrm>
          <a:prstGeom prst="rect">
            <a:avLst/>
          </a:prstGeom>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79118" y="3621487"/>
            <a:ext cx="1024128" cy="1024128"/>
          </a:xfrm>
          <a:prstGeom prst="rect">
            <a:avLst/>
          </a:prstGeom>
          <a:ln>
            <a:noFill/>
          </a:ln>
          <a:effectLst/>
        </p:spPr>
      </p:pic>
      <p:sp>
        <p:nvSpPr>
          <p:cNvPr id="5" name="Rectangle 4">
            <a:extLst>
              <a:ext uri="{FF2B5EF4-FFF2-40B4-BE49-F238E27FC236}">
                <a16:creationId xmlns:a16="http://schemas.microsoft.com/office/drawing/2014/main" id="{E7454892-5DFC-CD4D-F677-6F96DD608AA6}"/>
              </a:ext>
            </a:extLst>
          </p:cNvPr>
          <p:cNvSpPr/>
          <p:nvPr/>
        </p:nvSpPr>
        <p:spPr>
          <a:xfrm>
            <a:off x="6260957" y="3375366"/>
            <a:ext cx="1660451" cy="261610"/>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6546" y="2098853"/>
            <a:ext cx="1634730" cy="2546762"/>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26546" y="648461"/>
            <a:ext cx="1642277" cy="1095564"/>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270044" y="648461"/>
            <a:ext cx="1642277" cy="1095565"/>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270523" y="2099147"/>
            <a:ext cx="1641318" cy="1094925"/>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1931</TotalTime>
  <Words>230</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New Reduced Price $490,000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109</cp:revision>
  <dcterms:created xsi:type="dcterms:W3CDTF">2016-07-16T19:46:25Z</dcterms:created>
  <dcterms:modified xsi:type="dcterms:W3CDTF">2024-08-01T21:11:16Z</dcterms:modified>
</cp:coreProperties>
</file>