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293" rtl="0" eaLnBrk="1" latinLnBrk="0" hangingPunct="1">
      <a:defRPr sz="1795" kern="1200">
        <a:solidFill>
          <a:schemeClr val="tx1"/>
        </a:solidFill>
        <a:latin typeface="+mn-lt"/>
        <a:ea typeface="+mn-ea"/>
        <a:cs typeface="+mn-cs"/>
      </a:defRPr>
    </a:lvl1pPr>
    <a:lvl2pPr marL="457146" algn="l" defTabSz="914293" rtl="0" eaLnBrk="1" latinLnBrk="0" hangingPunct="1">
      <a:defRPr sz="1795" kern="1200">
        <a:solidFill>
          <a:schemeClr val="tx1"/>
        </a:solidFill>
        <a:latin typeface="+mn-lt"/>
        <a:ea typeface="+mn-ea"/>
        <a:cs typeface="+mn-cs"/>
      </a:defRPr>
    </a:lvl2pPr>
    <a:lvl3pPr marL="914293" algn="l" defTabSz="914293" rtl="0" eaLnBrk="1" latinLnBrk="0" hangingPunct="1">
      <a:defRPr sz="1795" kern="1200">
        <a:solidFill>
          <a:schemeClr val="tx1"/>
        </a:solidFill>
        <a:latin typeface="+mn-lt"/>
        <a:ea typeface="+mn-ea"/>
        <a:cs typeface="+mn-cs"/>
      </a:defRPr>
    </a:lvl3pPr>
    <a:lvl4pPr marL="1371440" algn="l" defTabSz="914293" rtl="0" eaLnBrk="1" latinLnBrk="0" hangingPunct="1">
      <a:defRPr sz="1795" kern="1200">
        <a:solidFill>
          <a:schemeClr val="tx1"/>
        </a:solidFill>
        <a:latin typeface="+mn-lt"/>
        <a:ea typeface="+mn-ea"/>
        <a:cs typeface="+mn-cs"/>
      </a:defRPr>
    </a:lvl4pPr>
    <a:lvl5pPr marL="1828586" algn="l" defTabSz="914293" rtl="0" eaLnBrk="1" latinLnBrk="0" hangingPunct="1">
      <a:defRPr sz="1795" kern="1200">
        <a:solidFill>
          <a:schemeClr val="tx1"/>
        </a:solidFill>
        <a:latin typeface="+mn-lt"/>
        <a:ea typeface="+mn-ea"/>
        <a:cs typeface="+mn-cs"/>
      </a:defRPr>
    </a:lvl5pPr>
    <a:lvl6pPr marL="2285733" algn="l" defTabSz="914293" rtl="0" eaLnBrk="1" latinLnBrk="0" hangingPunct="1">
      <a:defRPr sz="1795" kern="1200">
        <a:solidFill>
          <a:schemeClr val="tx1"/>
        </a:solidFill>
        <a:latin typeface="+mn-lt"/>
        <a:ea typeface="+mn-ea"/>
        <a:cs typeface="+mn-cs"/>
      </a:defRPr>
    </a:lvl6pPr>
    <a:lvl7pPr marL="2742879" algn="l" defTabSz="914293" rtl="0" eaLnBrk="1" latinLnBrk="0" hangingPunct="1">
      <a:defRPr sz="1795" kern="1200">
        <a:solidFill>
          <a:schemeClr val="tx1"/>
        </a:solidFill>
        <a:latin typeface="+mn-lt"/>
        <a:ea typeface="+mn-ea"/>
        <a:cs typeface="+mn-cs"/>
      </a:defRPr>
    </a:lvl7pPr>
    <a:lvl8pPr marL="3200026" algn="l" defTabSz="914293" rtl="0" eaLnBrk="1" latinLnBrk="0" hangingPunct="1">
      <a:defRPr sz="1795" kern="1200">
        <a:solidFill>
          <a:schemeClr val="tx1"/>
        </a:solidFill>
        <a:latin typeface="+mn-lt"/>
        <a:ea typeface="+mn-ea"/>
        <a:cs typeface="+mn-cs"/>
      </a:defRPr>
    </a:lvl8pPr>
    <a:lvl9pPr marL="3657172" algn="l" defTabSz="914293" rtl="0" eaLnBrk="1" latinLnBrk="0" hangingPunct="1">
      <a:defRPr sz="1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E15E2A"/>
    <a:srgbClr val="8EA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526" y="-1666"/>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1941">
                <a:solidFill>
                  <a:schemeClr val="tx1">
                    <a:tint val="75000"/>
                  </a:schemeClr>
                </a:solidFill>
              </a:defRPr>
            </a:lvl1pPr>
            <a:lvl2pPr marL="449505" indent="0">
              <a:buNone/>
              <a:defRPr sz="1765">
                <a:solidFill>
                  <a:schemeClr val="tx1">
                    <a:tint val="75000"/>
                  </a:schemeClr>
                </a:solidFill>
              </a:defRPr>
            </a:lvl2pPr>
            <a:lvl3pPr marL="899010" indent="0">
              <a:buNone/>
              <a:defRPr sz="1588">
                <a:solidFill>
                  <a:schemeClr val="tx1">
                    <a:tint val="75000"/>
                  </a:schemeClr>
                </a:solidFill>
              </a:defRPr>
            </a:lvl3pPr>
            <a:lvl4pPr marL="1348516" indent="0">
              <a:buNone/>
              <a:defRPr sz="1412">
                <a:solidFill>
                  <a:schemeClr val="tx1">
                    <a:tint val="75000"/>
                  </a:schemeClr>
                </a:solidFill>
              </a:defRPr>
            </a:lvl4pPr>
            <a:lvl5pPr marL="1798021" indent="0">
              <a:buNone/>
              <a:defRPr sz="1412">
                <a:solidFill>
                  <a:schemeClr val="tx1">
                    <a:tint val="75000"/>
                  </a:schemeClr>
                </a:solidFill>
              </a:defRPr>
            </a:lvl5pPr>
            <a:lvl6pPr marL="2247527" indent="0">
              <a:buNone/>
              <a:defRPr sz="1412">
                <a:solidFill>
                  <a:schemeClr val="tx1">
                    <a:tint val="75000"/>
                  </a:schemeClr>
                </a:solidFill>
              </a:defRPr>
            </a:lvl6pPr>
            <a:lvl7pPr marL="2697032" indent="0">
              <a:buNone/>
              <a:defRPr sz="1412">
                <a:solidFill>
                  <a:schemeClr val="tx1">
                    <a:tint val="75000"/>
                  </a:schemeClr>
                </a:solidFill>
              </a:defRPr>
            </a:lvl7pPr>
            <a:lvl8pPr marL="3146538" indent="0">
              <a:buNone/>
              <a:defRPr sz="1412">
                <a:solidFill>
                  <a:schemeClr val="tx1">
                    <a:tint val="75000"/>
                  </a:schemeClr>
                </a:solidFill>
              </a:defRPr>
            </a:lvl8pPr>
            <a:lvl9pPr marL="3596043" indent="0">
              <a:buNone/>
              <a:defRPr sz="14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3"/>
            <a:ext cx="323088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1" cy="154940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2860041" y="364068"/>
            <a:ext cx="4089401" cy="7804151"/>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8"/>
            <a:ext cx="2406651" cy="6254751"/>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2"/>
            <a:ext cx="4389120" cy="755651"/>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endParaRPr lang="en-US"/>
          </a:p>
        </p:txBody>
      </p:sp>
      <p:sp>
        <p:nvSpPr>
          <p:cNvPr id="4" name="Text Placeholder 3"/>
          <p:cNvSpPr>
            <a:spLocks noGrp="1"/>
          </p:cNvSpPr>
          <p:nvPr>
            <p:ph type="body" sz="half" idx="2"/>
          </p:nvPr>
        </p:nvSpPr>
        <p:spPr>
          <a:xfrm>
            <a:off x="1433830" y="7156453"/>
            <a:ext cx="4389120" cy="1073149"/>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3"/>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101882" tIns="50941" rIns="101882" bIns="50941" rtlCol="0" anchor="ctr"/>
          <a:lstStyle>
            <a:lvl1pPr algn="l">
              <a:defRPr sz="1147">
                <a:solidFill>
                  <a:schemeClr val="tx1">
                    <a:tint val="75000"/>
                  </a:schemeClr>
                </a:solidFill>
              </a:defRPr>
            </a:lvl1pPr>
          </a:lstStyle>
          <a:p>
            <a:fld id="{1D8BD707-D9CF-40AE-B4C6-C98DA3205C09}" type="datetimeFigureOut">
              <a:rPr lang="en-US" smtClean="0"/>
              <a:pPr/>
              <a:t>7/22/2024</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101882" tIns="50941" rIns="101882" bIns="50941" rtlCol="0" anchor="ctr"/>
          <a:lstStyle>
            <a:lvl1pPr algn="ctr">
              <a:defRPr sz="11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101882" tIns="50941" rIns="101882" bIns="50941" rtlCol="0" anchor="ctr"/>
          <a:lstStyle>
            <a:lvl1pPr algn="r">
              <a:defRPr sz="1147">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9010" rtl="0" eaLnBrk="1" latinLnBrk="0" hangingPunct="1">
        <a:spcBef>
          <a:spcPct val="0"/>
        </a:spcBef>
        <a:buNone/>
        <a:defRPr sz="4324" kern="1200">
          <a:solidFill>
            <a:schemeClr val="tx1"/>
          </a:solidFill>
          <a:latin typeface="+mj-lt"/>
          <a:ea typeface="+mj-ea"/>
          <a:cs typeface="+mj-cs"/>
        </a:defRPr>
      </a:lvl1pPr>
    </p:titleStyle>
    <p:bodyStyle>
      <a:lvl1pPr marL="337129" indent="-337129" algn="l" defTabSz="899010" rtl="0" eaLnBrk="1" latinLnBrk="0" hangingPunct="1">
        <a:spcBef>
          <a:spcPct val="20000"/>
        </a:spcBef>
        <a:buFont typeface="Arial" pitchFamily="34" charset="0"/>
        <a:buChar char="•"/>
        <a:defRPr sz="3177" kern="1200">
          <a:solidFill>
            <a:schemeClr val="tx1"/>
          </a:solidFill>
          <a:latin typeface="+mn-lt"/>
          <a:ea typeface="+mn-ea"/>
          <a:cs typeface="+mn-cs"/>
        </a:defRPr>
      </a:lvl1pPr>
      <a:lvl2pPr marL="730446" indent="-280941" algn="l" defTabSz="899010" rtl="0" eaLnBrk="1" latinLnBrk="0" hangingPunct="1">
        <a:spcBef>
          <a:spcPct val="20000"/>
        </a:spcBef>
        <a:buFont typeface="Arial" pitchFamily="34" charset="0"/>
        <a:buChar char="–"/>
        <a:defRPr sz="2735" kern="1200">
          <a:solidFill>
            <a:schemeClr val="tx1"/>
          </a:solidFill>
          <a:latin typeface="+mn-lt"/>
          <a:ea typeface="+mn-ea"/>
          <a:cs typeface="+mn-cs"/>
        </a:defRPr>
      </a:lvl2pPr>
      <a:lvl3pPr marL="1123764" indent="-224753" algn="l" defTabSz="899010" rtl="0" eaLnBrk="1" latinLnBrk="0" hangingPunct="1">
        <a:spcBef>
          <a:spcPct val="20000"/>
        </a:spcBef>
        <a:buFont typeface="Arial" pitchFamily="34" charset="0"/>
        <a:buChar char="•"/>
        <a:defRPr sz="2382" kern="1200">
          <a:solidFill>
            <a:schemeClr val="tx1"/>
          </a:solidFill>
          <a:latin typeface="+mn-lt"/>
          <a:ea typeface="+mn-ea"/>
          <a:cs typeface="+mn-cs"/>
        </a:defRPr>
      </a:lvl3pPr>
      <a:lvl4pPr marL="157326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2022774"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vimeo.com/961182116"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61000" r="-6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1" y="4213302"/>
            <a:ext cx="7160894" cy="2512317"/>
          </a:xfrm>
          <a:solidFill>
            <a:schemeClr val="bg1">
              <a:alpha val="75000"/>
            </a:schemeClr>
          </a:solidFill>
        </p:spPr>
        <p:txBody>
          <a:bodyPr anchor="ctr">
            <a:noAutofit/>
          </a:bodyPr>
          <a:lstStyle/>
          <a:p>
            <a:r>
              <a:rPr lang="en-US" sz="1000" dirty="0">
                <a:solidFill>
                  <a:schemeClr val="tx1"/>
                </a:solidFill>
                <a:latin typeface="Century Gothic" panose="020B0502020202020204" pitchFamily="34" charset="0"/>
              </a:rPr>
              <a:t>Opportunities to purchase a home on the big lake in Hidden Lakes don't come along very often, so make sure to come see this beautiful home quickly! Wonderfully maintained by the original owners, this one-story, 3 bedroom/2 full bathroom home features a huge Primary bedroom suite on one side; large open-concept kitchen/living room in the middle; and two great guest rooms + full bath connected by a hallway on the other side of the home. Wide hallways and well-thought-out spaces abound, with one of the best features being the huge enclosed porch with mini-split HVAC unit overlooking the big lake! For those wanting more space, the FROG (currently used as a storage attic) could easily be converted to finished space. New Roof Shingles 2024.</a:t>
            </a:r>
          </a:p>
          <a:p>
            <a:endParaRPr lang="en-US" sz="1000" dirty="0">
              <a:solidFill>
                <a:schemeClr val="tx1"/>
              </a:solidFill>
              <a:latin typeface="Century Gothic" panose="020B0502020202020204" pitchFamily="34" charset="0"/>
            </a:endParaRPr>
          </a:p>
          <a:p>
            <a:r>
              <a:rPr lang="en-US" sz="1000" dirty="0">
                <a:solidFill>
                  <a:schemeClr val="tx1"/>
                </a:solidFill>
                <a:latin typeface="Century Gothic" panose="020B0502020202020204" pitchFamily="34" charset="0"/>
              </a:rPr>
              <a:t>Hidden Lakes neighborhood features incredible amenities too, including recreational use of the lakes and canals (electric, paddle, or wind powered vessels OK - no gas engines); a neighborhood lake-drawn irrigation system (saving you heaps of money on water costs annually); a clubhouse; tennis/pickleball/basketball courts; a kids playground; and a Boat/RV storage yard (for an additional annual fee). Hidden Lakes is located right in the heart of Mount Pleasant, near the beaches and shops and restaurants of Towne Centre and Seaside Farms.</a:t>
            </a:r>
          </a:p>
          <a:p>
            <a:endParaRPr lang="en-US" sz="1000" dirty="0">
              <a:solidFill>
                <a:schemeClr val="tx1"/>
              </a:solidFill>
              <a:latin typeface="Century Gothic" panose="020B0502020202020204" pitchFamily="34" charset="0"/>
            </a:endParaRPr>
          </a:p>
          <a:p>
            <a:r>
              <a:rPr lang="en-US" sz="1000" dirty="0">
                <a:solidFill>
                  <a:schemeClr val="tx1"/>
                </a:solidFill>
                <a:latin typeface="Century Gothic" panose="020B0502020202020204" pitchFamily="34" charset="0"/>
                <a:hlinkClick r:id="rId3"/>
              </a:rPr>
              <a:t>Enjoy a video tour!</a:t>
            </a:r>
            <a:endParaRPr lang="en-US" sz="1000" dirty="0">
              <a:solidFill>
                <a:schemeClr val="tx1"/>
              </a:solidFill>
              <a:latin typeface="Century Gothic" panose="020B0502020202020204" pitchFamily="34" charset="0"/>
            </a:endParaRPr>
          </a:p>
        </p:txBody>
      </p:sp>
      <p:sp>
        <p:nvSpPr>
          <p:cNvPr id="2" name="Rectangle 1"/>
          <p:cNvSpPr/>
          <p:nvPr/>
        </p:nvSpPr>
        <p:spPr>
          <a:xfrm>
            <a:off x="3655695" y="753703"/>
            <a:ext cx="3581399" cy="2123658"/>
          </a:xfrm>
          <a:prstGeom prst="rect">
            <a:avLst/>
          </a:prstGeom>
        </p:spPr>
        <p:txBody>
          <a:bodyPr wrap="square">
            <a:spAutoFit/>
          </a:bodyPr>
          <a:lstStyle/>
          <a:p>
            <a:pPr algn="ctr"/>
            <a:r>
              <a:rPr lang="en-US" sz="2400" b="1" dirty="0">
                <a:ln w="3175">
                  <a:noFill/>
                </a:ln>
                <a:latin typeface="Century Gothic" panose="020B0502020202020204" pitchFamily="34" charset="0"/>
              </a:rPr>
              <a:t>1142 Waterfront Drive</a:t>
            </a:r>
          </a:p>
          <a:p>
            <a:pPr algn="ctr"/>
            <a:endParaRPr lang="en-US" sz="1600" dirty="0">
              <a:ln w="3175">
                <a:noFill/>
              </a:ln>
              <a:latin typeface="Century Gothic" panose="020B0502020202020204" pitchFamily="34" charset="0"/>
            </a:endParaRPr>
          </a:p>
          <a:p>
            <a:pPr algn="ctr"/>
            <a:r>
              <a:rPr lang="en-US" sz="1600" dirty="0">
                <a:ln w="3175">
                  <a:noFill/>
                </a:ln>
                <a:latin typeface="Century Gothic" panose="020B0502020202020204" pitchFamily="34" charset="0"/>
              </a:rPr>
              <a:t>Hidden Lakes</a:t>
            </a:r>
          </a:p>
          <a:p>
            <a:pPr algn="ctr"/>
            <a:r>
              <a:rPr lang="en-US" sz="1600" dirty="0">
                <a:ln w="3175">
                  <a:noFill/>
                </a:ln>
                <a:latin typeface="Century Gothic" panose="020B0502020202020204" pitchFamily="34" charset="0"/>
              </a:rPr>
              <a:t>Mount Pleasant, SC 29464</a:t>
            </a:r>
          </a:p>
          <a:p>
            <a:pPr algn="ctr"/>
            <a:r>
              <a:rPr lang="en-US" sz="1600" dirty="0">
                <a:ln w="3175">
                  <a:noFill/>
                </a:ln>
                <a:latin typeface="Century Gothic" panose="020B0502020202020204" pitchFamily="34" charset="0"/>
              </a:rPr>
              <a:t>MLS# 24015566</a:t>
            </a:r>
          </a:p>
          <a:p>
            <a:pPr algn="ctr"/>
            <a:r>
              <a:rPr lang="en-US" sz="1600" dirty="0">
                <a:ln w="3175">
                  <a:noFill/>
                </a:ln>
                <a:latin typeface="Century Gothic" panose="020B0502020202020204" pitchFamily="34" charset="0"/>
              </a:rPr>
              <a:t>$1,299,000</a:t>
            </a:r>
          </a:p>
          <a:p>
            <a:pPr algn="ctr"/>
            <a:endParaRPr lang="en-US" sz="1400" i="1" dirty="0">
              <a:ln w="3175">
                <a:noFill/>
              </a:ln>
              <a:latin typeface="Century Gothic" panose="020B0502020202020204" pitchFamily="34" charset="0"/>
            </a:endParaRPr>
          </a:p>
          <a:p>
            <a:pPr algn="ctr"/>
            <a:r>
              <a:rPr lang="en-US" sz="1400" i="1" dirty="0">
                <a:ln w="3175">
                  <a:noFill/>
                </a:ln>
                <a:latin typeface="Century Gothic" panose="020B0502020202020204" pitchFamily="34" charset="0"/>
              </a:rPr>
              <a:t>3 Bed | 2 Bath | 2,700 SF</a:t>
            </a:r>
          </a:p>
        </p:txBody>
      </p:sp>
      <p:sp>
        <p:nvSpPr>
          <p:cNvPr id="5" name="Rectangle 4"/>
          <p:cNvSpPr/>
          <p:nvPr/>
        </p:nvSpPr>
        <p:spPr>
          <a:xfrm>
            <a:off x="228600" y="1"/>
            <a:ext cx="6858000" cy="461665"/>
          </a:xfrm>
          <a:prstGeom prst="rect">
            <a:avLst/>
          </a:prstGeom>
        </p:spPr>
        <p:txBody>
          <a:bodyPr wrap="square">
            <a:spAutoFit/>
          </a:bodyPr>
          <a:lstStyle/>
          <a:p>
            <a:pPr algn="ctr"/>
            <a:r>
              <a:rPr lang="en-US" sz="2400" b="1" i="1" dirty="0">
                <a:solidFill>
                  <a:srgbClr val="FFD85D"/>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On The Water In Central Mt. Pleasant</a:t>
            </a:r>
          </a:p>
        </p:txBody>
      </p:sp>
      <p:pic>
        <p:nvPicPr>
          <p:cNvPr id="27" name="Picture 26"/>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866900" y="7828236"/>
            <a:ext cx="3581400" cy="1309238"/>
          </a:xfrm>
          <a:prstGeom prst="rect">
            <a:avLst/>
          </a:prstGeom>
          <a:effectLst>
            <a:outerShdw blurRad="63500" sx="102000" sy="102000" algn="ctr" rotWithShape="0">
              <a:prstClr val="black">
                <a:alpha val="40000"/>
              </a:prstClr>
            </a:outerShdw>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rcRect l="8772" r="8772"/>
          <a:stretch/>
        </p:blipFill>
        <p:spPr>
          <a:xfrm>
            <a:off x="76201" y="596333"/>
            <a:ext cx="3581399" cy="2438399"/>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71458" y="3169399"/>
            <a:ext cx="1363484" cy="908397"/>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418171" y="3169697"/>
            <a:ext cx="1371598" cy="913803"/>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1470" y="3169695"/>
            <a:ext cx="1362966" cy="908644"/>
          </a:xfrm>
          <a:prstGeom prst="rect">
            <a:avLst/>
          </a:prstGeom>
          <a:ln>
            <a:noFill/>
          </a:ln>
          <a:effectLst>
            <a:outerShdw blurRad="63500" sx="102000" sy="102000" algn="ctr" rotWithShape="0">
              <a:prstClr val="black">
                <a:alpha val="40000"/>
              </a:prstClr>
            </a:outerShdw>
          </a:effec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27333" y="3170583"/>
            <a:ext cx="1362076" cy="907459"/>
          </a:xfrm>
          <a:prstGeom prst="rect">
            <a:avLst/>
          </a:prstGeom>
          <a:ln>
            <a:noFill/>
          </a:ln>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446C2597-A8EA-49AF-A631-6D63EBC94FE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973640" y="3171469"/>
            <a:ext cx="1360299" cy="905686"/>
          </a:xfrm>
          <a:prstGeom prst="rect">
            <a:avLst/>
          </a:prstGeom>
          <a:ln>
            <a:noFill/>
          </a:ln>
          <a:effectLst>
            <a:outerShdw blurRad="63500" sx="102000" sy="102000" algn="ctr" rotWithShape="0">
              <a:prstClr val="black">
                <a:alpha val="40000"/>
              </a:prstClr>
            </a:outerShdw>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424929" y="6862141"/>
            <a:ext cx="1362846" cy="907973"/>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528310" y="6862734"/>
            <a:ext cx="1361070" cy="907380"/>
          </a:xfrm>
          <a:prstGeom prst="rect">
            <a:avLst/>
          </a:prstGeom>
          <a:ln>
            <a:noFill/>
          </a:ln>
          <a:effectLst>
            <a:outerShdw blurRad="63500" sx="102000" sy="102000" algn="ctr" rotWithShape="0">
              <a:prstClr val="black">
                <a:alpha val="40000"/>
              </a:prstClr>
            </a:outerShdw>
          </a:effectLst>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1464" y="6862734"/>
            <a:ext cx="1361071" cy="907380"/>
          </a:xfrm>
          <a:prstGeom prst="rect">
            <a:avLst/>
          </a:prstGeom>
          <a:ln>
            <a:noFill/>
          </a:ln>
          <a:effectLst>
            <a:outerShdw blurRad="63500" sx="102000" sy="102000" algn="ctr" rotWithShape="0">
              <a:prstClr val="black">
                <a:alpha val="40000"/>
              </a:prstClr>
            </a:outerShdw>
          </a:effectLst>
        </p:spPr>
      </p:pic>
      <p:pic>
        <p:nvPicPr>
          <p:cNvPr id="31" name="Picture 30">
            <a:extLst>
              <a:ext uri="{FF2B5EF4-FFF2-40B4-BE49-F238E27FC236}">
                <a16:creationId xmlns:a16="http://schemas.microsoft.com/office/drawing/2014/main" id="{26D52C20-C98D-4A06-997A-2463E18221F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71712" y="6862141"/>
            <a:ext cx="1361071" cy="907973"/>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AAB0419C-10B3-455B-947B-8AC9CE5B839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974273" y="6860286"/>
            <a:ext cx="1364742" cy="909828"/>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75887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279</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Pond-Front In Hamlin!</dc:title>
  <dc:creator>CVH360</dc:creator>
  <cp:lastModifiedBy>A. Thomas Price</cp:lastModifiedBy>
  <cp:revision>61</cp:revision>
  <dcterms:created xsi:type="dcterms:W3CDTF">2006-08-16T00:00:00Z</dcterms:created>
  <dcterms:modified xsi:type="dcterms:W3CDTF">2024-07-22T13:48:32Z</dcterms:modified>
</cp:coreProperties>
</file>