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676C"/>
    <a:srgbClr val="595853"/>
    <a:srgbClr val="857553"/>
    <a:srgbClr val="737375"/>
    <a:srgbClr val="87785B"/>
    <a:srgbClr val="5F5E5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8" d="100"/>
          <a:sy n="48" d="100"/>
        </p:scale>
        <p:origin x="1500" y="6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8/18/2015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8/18/2015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8/18/2015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8/18/2015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10.jpeg"/><Relationship Id="rId3" Type="http://schemas.openxmlformats.org/officeDocument/2006/relationships/image" Target="../media/image2.jpg"/><Relationship Id="rId7" Type="http://schemas.openxmlformats.org/officeDocument/2006/relationships/image" Target="../media/image4.jpeg"/><Relationship Id="rId12" Type="http://schemas.openxmlformats.org/officeDocument/2006/relationships/image" Target="../media/image9.jpeg"/><Relationship Id="rId2" Type="http://schemas.openxmlformats.org/officeDocument/2006/relationships/image" Target="../media/image1.jpg"/><Relationship Id="rId16" Type="http://schemas.openxmlformats.org/officeDocument/2006/relationships/image" Target="../media/image13.jpeg"/><Relationship Id="rId1" Type="http://schemas.openxmlformats.org/officeDocument/2006/relationships/slideLayout" Target="../slideLayouts/slideLayout1.xml"/><Relationship Id="rId6" Type="http://schemas.openxmlformats.org/officeDocument/2006/relationships/hyperlink" Target="http://www.agentownedrealty.com/" TargetMode="External"/><Relationship Id="rId11" Type="http://schemas.openxmlformats.org/officeDocument/2006/relationships/image" Target="../media/image8.jpeg"/><Relationship Id="rId5" Type="http://schemas.openxmlformats.org/officeDocument/2006/relationships/hyperlink" Target="mailto:jill@agentowned.com" TargetMode="External"/><Relationship Id="rId15" Type="http://schemas.openxmlformats.org/officeDocument/2006/relationships/image" Target="../media/image12.jpeg"/><Relationship Id="rId10" Type="http://schemas.openxmlformats.org/officeDocument/2006/relationships/image" Target="../media/image7.jpeg"/><Relationship Id="rId4" Type="http://schemas.openxmlformats.org/officeDocument/2006/relationships/image" Target="../media/image3.gif"/><Relationship Id="rId9" Type="http://schemas.openxmlformats.org/officeDocument/2006/relationships/image" Target="../media/image6.jpe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215" y="5065088"/>
            <a:ext cx="7772400" cy="4993311"/>
          </a:xfrm>
          <a:prstGeom prst="rect">
            <a:avLst/>
          </a:prstGeom>
          <a:gradFill flip="none" rotWithShape="1">
            <a:gsLst>
              <a:gs pos="0">
                <a:srgbClr val="595853"/>
              </a:gs>
              <a:gs pos="100000">
                <a:schemeClr val="bg1"/>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15" y="-17679"/>
            <a:ext cx="7772400" cy="5082768"/>
          </a:xfrm>
          <a:prstGeom prst="rect">
            <a:avLst/>
          </a:prstGeom>
        </p:spPr>
      </p:pic>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76200" y="76200"/>
            <a:ext cx="3071638" cy="2059199"/>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8" name="Rectangle 7"/>
          <p:cNvSpPr/>
          <p:nvPr/>
        </p:nvSpPr>
        <p:spPr>
          <a:xfrm>
            <a:off x="-4267200" y="2957630"/>
            <a:ext cx="3576584" cy="523220"/>
          </a:xfrm>
          <a:prstGeom prst="rect">
            <a:avLst/>
          </a:prstGeom>
        </p:spPr>
        <p:txBody>
          <a:bodyPr wrap="square">
            <a:spAutoFit/>
          </a:bodyPr>
          <a:lstStyle/>
          <a:p>
            <a:pPr algn="ctr"/>
            <a:r>
              <a:rPr lang="en-US" sz="2800" b="1" i="1" dirty="0" smtClean="0">
                <a:solidFill>
                  <a:schemeClr val="bg1"/>
                </a:solidFill>
                <a:effectLst>
                  <a:outerShdw blurRad="50800" dist="38100" dir="5400000" algn="t" rotWithShape="0">
                    <a:schemeClr val="tx1">
                      <a:alpha val="77000"/>
                    </a:schemeClr>
                  </a:outerShdw>
                </a:effectLst>
                <a:latin typeface="Gabriola" panose="04040605051002020D02" pitchFamily="82" charset="0"/>
              </a:rPr>
              <a:t>Loaded with Updates</a:t>
            </a:r>
            <a:endParaRPr lang="en-US" sz="2800" b="1" i="1" dirty="0">
              <a:solidFill>
                <a:schemeClr val="bg1"/>
              </a:solidFill>
              <a:effectLst>
                <a:outerShdw blurRad="50800" dist="38100" dir="5400000" algn="t" rotWithShape="0">
                  <a:schemeClr val="tx1">
                    <a:alpha val="77000"/>
                  </a:schemeClr>
                </a:outerShdw>
              </a:effectLst>
              <a:latin typeface="Gabriola" panose="04040605051002020D02" pitchFamily="82" charset="0"/>
            </a:endParaRPr>
          </a:p>
        </p:txBody>
      </p:sp>
      <p:pic>
        <p:nvPicPr>
          <p:cNvPr id="1032" name="Picture 8"/>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3100722" y="8915400"/>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3894914" y="76200"/>
            <a:ext cx="3801286" cy="2059199"/>
          </a:xfrm>
        </p:spPr>
        <p:txBody>
          <a:bodyPr anchor="ctr">
            <a:noAutofit/>
          </a:bodyPr>
          <a:lstStyle/>
          <a:p>
            <a:pPr algn="r"/>
            <a:r>
              <a:rPr lang="en-US" sz="1800" b="1" dirty="0">
                <a:solidFill>
                  <a:schemeClr val="tx2"/>
                </a:solidFill>
                <a:latin typeface="Georgia" panose="02040502050405020303" pitchFamily="18" charset="0"/>
                <a:cs typeface="Microsoft Sans Serif" panose="020B0604020202020204" pitchFamily="34" charset="0"/>
              </a:rPr>
              <a:t>1143 Fifteen Mile Landing Rd</a:t>
            </a:r>
            <a:r>
              <a:rPr lang="en-US" sz="1800" dirty="0" smtClean="0">
                <a:solidFill>
                  <a:schemeClr val="tx2"/>
                </a:solidFill>
                <a:latin typeface="Georgia" panose="02040502050405020303" pitchFamily="18" charset="0"/>
                <a:cs typeface="Microsoft Sans Serif" panose="020B0604020202020204" pitchFamily="34" charset="0"/>
              </a:rPr>
              <a:t/>
            </a:r>
            <a:br>
              <a:rPr lang="en-US" sz="1800" dirty="0" smtClean="0">
                <a:solidFill>
                  <a:schemeClr val="tx2"/>
                </a:solidFill>
                <a:latin typeface="Georgia" panose="02040502050405020303" pitchFamily="18" charset="0"/>
                <a:cs typeface="Microsoft Sans Serif" panose="020B0604020202020204" pitchFamily="34" charset="0"/>
              </a:rPr>
            </a:br>
            <a:r>
              <a:rPr lang="en-US" sz="1600" dirty="0" err="1">
                <a:solidFill>
                  <a:schemeClr val="tx2"/>
                </a:solidFill>
                <a:latin typeface="Georgia" panose="02040502050405020303" pitchFamily="18" charset="0"/>
                <a:cs typeface="Microsoft Sans Serif" panose="020B0604020202020204" pitchFamily="34" charset="0"/>
              </a:rPr>
              <a:t>Wappetaw</a:t>
            </a:r>
            <a:r>
              <a:rPr lang="en-US" sz="1600" dirty="0">
                <a:solidFill>
                  <a:schemeClr val="tx2"/>
                </a:solidFill>
                <a:latin typeface="Georgia" panose="02040502050405020303" pitchFamily="18" charset="0"/>
                <a:cs typeface="Microsoft Sans Serif" panose="020B0604020202020204" pitchFamily="34" charset="0"/>
              </a:rPr>
              <a:t> Landing</a:t>
            </a:r>
            <a:br>
              <a:rPr lang="en-US" sz="1600" dirty="0">
                <a:solidFill>
                  <a:schemeClr val="tx2"/>
                </a:solidFill>
                <a:latin typeface="Georgia" panose="02040502050405020303" pitchFamily="18" charset="0"/>
                <a:cs typeface="Microsoft Sans Serif" panose="020B0604020202020204" pitchFamily="34" charset="0"/>
              </a:rPr>
            </a:br>
            <a:r>
              <a:rPr lang="en-US" sz="1600" dirty="0" err="1">
                <a:solidFill>
                  <a:schemeClr val="tx2"/>
                </a:solidFill>
                <a:latin typeface="Georgia" panose="02040502050405020303" pitchFamily="18" charset="0"/>
                <a:cs typeface="Microsoft Sans Serif" panose="020B0604020202020204" pitchFamily="34" charset="0"/>
              </a:rPr>
              <a:t>Awendaw</a:t>
            </a:r>
            <a:r>
              <a:rPr lang="en-US" sz="1600" dirty="0">
                <a:solidFill>
                  <a:schemeClr val="tx2"/>
                </a:solidFill>
                <a:latin typeface="Georgia" panose="02040502050405020303" pitchFamily="18" charset="0"/>
                <a:cs typeface="Microsoft Sans Serif" panose="020B0604020202020204" pitchFamily="34" charset="0"/>
              </a:rPr>
              <a:t>, SC 29429</a:t>
            </a:r>
            <a:br>
              <a:rPr lang="en-US" sz="1600" dirty="0">
                <a:solidFill>
                  <a:schemeClr val="tx2"/>
                </a:solidFill>
                <a:latin typeface="Georgia" panose="02040502050405020303" pitchFamily="18" charset="0"/>
                <a:cs typeface="Microsoft Sans Serif" panose="020B0604020202020204" pitchFamily="34" charset="0"/>
              </a:rPr>
            </a:br>
            <a:r>
              <a:rPr lang="en-US" sz="1600" dirty="0">
                <a:solidFill>
                  <a:schemeClr val="tx2"/>
                </a:solidFill>
                <a:latin typeface="Georgia" panose="02040502050405020303" pitchFamily="18" charset="0"/>
                <a:cs typeface="Microsoft Sans Serif" panose="020B0604020202020204" pitchFamily="34" charset="0"/>
              </a:rPr>
              <a:t>MLS# 15019172</a:t>
            </a:r>
            <a:br>
              <a:rPr lang="en-US" sz="1600" dirty="0">
                <a:solidFill>
                  <a:schemeClr val="tx2"/>
                </a:solidFill>
                <a:latin typeface="Georgia" panose="02040502050405020303" pitchFamily="18" charset="0"/>
                <a:cs typeface="Microsoft Sans Serif" panose="020B0604020202020204" pitchFamily="34" charset="0"/>
              </a:rPr>
            </a:br>
            <a:r>
              <a:rPr lang="en-US" sz="1600" dirty="0">
                <a:solidFill>
                  <a:schemeClr val="tx2"/>
                </a:solidFill>
                <a:latin typeface="Georgia" panose="02040502050405020303" pitchFamily="18" charset="0"/>
                <a:cs typeface="Microsoft Sans Serif" panose="020B0604020202020204" pitchFamily="34" charset="0"/>
              </a:rPr>
              <a:t>$</a:t>
            </a:r>
            <a:r>
              <a:rPr lang="en-US" sz="1600" dirty="0" smtClean="0">
                <a:solidFill>
                  <a:schemeClr val="tx2"/>
                </a:solidFill>
                <a:latin typeface="Georgia" panose="02040502050405020303" pitchFamily="18" charset="0"/>
                <a:cs typeface="Microsoft Sans Serif" panose="020B0604020202020204" pitchFamily="34" charset="0"/>
              </a:rPr>
              <a:t>999,999</a:t>
            </a:r>
            <a:br>
              <a:rPr lang="en-US" sz="1600" dirty="0" smtClean="0">
                <a:solidFill>
                  <a:schemeClr val="tx2"/>
                </a:solidFill>
                <a:latin typeface="Georgia" panose="02040502050405020303" pitchFamily="18" charset="0"/>
                <a:cs typeface="Microsoft Sans Serif" panose="020B0604020202020204" pitchFamily="34" charset="0"/>
              </a:rPr>
            </a:br>
            <a:r>
              <a:rPr lang="en-US" sz="1600" dirty="0" smtClean="0">
                <a:solidFill>
                  <a:schemeClr val="tx2"/>
                </a:solidFill>
                <a:latin typeface="Georgia" panose="02040502050405020303" pitchFamily="18" charset="0"/>
                <a:cs typeface="Microsoft Sans Serif" panose="020B0604020202020204" pitchFamily="34" charset="0"/>
              </a:rPr>
              <a:t>4 Bed</a:t>
            </a:r>
            <a:br>
              <a:rPr lang="en-US" sz="1600" dirty="0" smtClean="0">
                <a:solidFill>
                  <a:schemeClr val="tx2"/>
                </a:solidFill>
                <a:latin typeface="Georgia" panose="02040502050405020303" pitchFamily="18" charset="0"/>
                <a:cs typeface="Microsoft Sans Serif" panose="020B0604020202020204" pitchFamily="34" charset="0"/>
              </a:rPr>
            </a:br>
            <a:r>
              <a:rPr lang="en-US" sz="1600" dirty="0" smtClean="0">
                <a:solidFill>
                  <a:schemeClr val="tx2"/>
                </a:solidFill>
                <a:latin typeface="Georgia" panose="02040502050405020303" pitchFamily="18" charset="0"/>
                <a:cs typeface="Microsoft Sans Serif" panose="020B0604020202020204" pitchFamily="34" charset="0"/>
              </a:rPr>
              <a:t>4½ Bath</a:t>
            </a:r>
            <a:br>
              <a:rPr lang="en-US" sz="1600" dirty="0" smtClean="0">
                <a:solidFill>
                  <a:schemeClr val="tx2"/>
                </a:solidFill>
                <a:latin typeface="Georgia" panose="02040502050405020303" pitchFamily="18" charset="0"/>
                <a:cs typeface="Microsoft Sans Serif" panose="020B0604020202020204" pitchFamily="34" charset="0"/>
              </a:rPr>
            </a:br>
            <a:r>
              <a:rPr lang="en-US" sz="1600" dirty="0" smtClean="0">
                <a:solidFill>
                  <a:schemeClr val="tx2"/>
                </a:solidFill>
                <a:latin typeface="Georgia" panose="02040502050405020303" pitchFamily="18" charset="0"/>
                <a:cs typeface="Microsoft Sans Serif" panose="020B0604020202020204" pitchFamily="34" charset="0"/>
              </a:rPr>
              <a:t>3,600 sf</a:t>
            </a:r>
            <a:endParaRPr lang="en-US" sz="1200" dirty="0">
              <a:solidFill>
                <a:schemeClr val="tx2"/>
              </a:solidFill>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150593" y="4221589"/>
            <a:ext cx="7462784" cy="3378788"/>
          </a:xfrm>
          <a:solidFill>
            <a:schemeClr val="bg1">
              <a:alpha val="50000"/>
            </a:schemeClr>
          </a:solidFill>
        </p:spPr>
        <p:txBody>
          <a:bodyPr anchor="ctr">
            <a:noAutofit/>
          </a:bodyPr>
          <a:lstStyle/>
          <a:p>
            <a:r>
              <a:rPr lang="en-US" sz="1600" dirty="0">
                <a:solidFill>
                  <a:schemeClr val="tx1"/>
                </a:solidFill>
                <a:latin typeface="Georgia" panose="02040502050405020303" pitchFamily="18" charset="0"/>
                <a:cs typeface="Microsoft Sans Serif" panose="020B0604020202020204" pitchFamily="34" charset="0"/>
              </a:rPr>
              <a:t>BREATHTAKING views on the bend of the Wando River! Beautiful Low Country home with a wraparound porch, 4 bedrooms, 4.5 bathrooms, 4+ acres with PRIVATE DOCK. Gorgeous custom woodwork throughout main and 3rd levels. Gourmet updated eat-in kitchen has stainless steel appliances, granite countertops, double ovens, and two pantries. Two fireplaces in living room and master bedroom share a chimney. Master bedrooms also offers an owners retreat, walk-in closet and private bath with separate shower, dual sinks, and jetted garden tub. The garage has heat and air and the home has an abundance of storage! Newer roof and other updates. </a:t>
            </a:r>
            <a:r>
              <a:rPr lang="en-US" sz="1600" dirty="0" err="1">
                <a:solidFill>
                  <a:schemeClr val="tx1"/>
                </a:solidFill>
                <a:latin typeface="Georgia" panose="02040502050405020303" pitchFamily="18" charset="0"/>
                <a:cs typeface="Microsoft Sans Serif" panose="020B0604020202020204" pitchFamily="34" charset="0"/>
              </a:rPr>
              <a:t>Wappetaw</a:t>
            </a:r>
            <a:r>
              <a:rPr lang="en-US" sz="1600" dirty="0">
                <a:solidFill>
                  <a:schemeClr val="tx1"/>
                </a:solidFill>
                <a:latin typeface="Georgia" panose="02040502050405020303" pitchFamily="18" charset="0"/>
                <a:cs typeface="Microsoft Sans Serif" panose="020B0604020202020204" pitchFamily="34" charset="0"/>
              </a:rPr>
              <a:t> Landing is close to local shopping and grocery stores and is a short drive to downtown Charleston with 5-star restaurants, world class shopping and iconic history as well as a short drive to the beaches, the airport, Boeing and Daniel Island. Come see this wonderful home that is perfect for the person who likes to boat, crab, and entertain!</a:t>
            </a:r>
          </a:p>
        </p:txBody>
      </p:sp>
      <p:sp>
        <p:nvSpPr>
          <p:cNvPr id="6" name="Rectangle 5"/>
          <p:cNvSpPr/>
          <p:nvPr/>
        </p:nvSpPr>
        <p:spPr>
          <a:xfrm>
            <a:off x="5076190" y="8915400"/>
            <a:ext cx="2543810" cy="769441"/>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Jill </a:t>
            </a:r>
            <a:r>
              <a:rPr lang="en-US" sz="1600" b="1" dirty="0" err="1" smtClean="0">
                <a:latin typeface="Georgia" panose="02040502050405020303" pitchFamily="18" charset="0"/>
                <a:cs typeface="Microsoft Sans Serif" panose="020B0604020202020204" pitchFamily="34" charset="0"/>
              </a:rPr>
              <a:t>Marcacci</a:t>
            </a:r>
            <a:endParaRPr lang="en-US" sz="1600" b="1" dirty="0" smtClean="0">
              <a:latin typeface="Georgia" panose="02040502050405020303" pitchFamily="18" charset="0"/>
              <a:cs typeface="Microsoft Sans Serif" panose="020B0604020202020204" pitchFamily="34" charset="0"/>
            </a:endParaRPr>
          </a:p>
          <a:p>
            <a:pPr algn="ctr"/>
            <a:r>
              <a:rPr lang="en-US" sz="1400" dirty="0" smtClean="0">
                <a:latin typeface="Georgia" panose="02040502050405020303" pitchFamily="18" charset="0"/>
              </a:rPr>
              <a:t>843-297-5590</a:t>
            </a:r>
            <a:r>
              <a:rPr lang="en-US" sz="1400" dirty="0">
                <a:latin typeface="Georgia" panose="02040502050405020303" pitchFamily="18" charset="0"/>
                <a:cs typeface="Microsoft Sans Serif" panose="020B0604020202020204" pitchFamily="34" charset="0"/>
              </a:rPr>
              <a:t/>
            </a:r>
            <a:br>
              <a:rPr lang="en-US" sz="1400" dirty="0">
                <a:latin typeface="Georgia" panose="02040502050405020303" pitchFamily="18" charset="0"/>
                <a:cs typeface="Microsoft Sans Serif" panose="020B0604020202020204" pitchFamily="34" charset="0"/>
              </a:rPr>
            </a:br>
            <a:r>
              <a:rPr lang="en-US" sz="1400" dirty="0" smtClean="0">
                <a:latin typeface="Georgia" panose="02040502050405020303" pitchFamily="18" charset="0"/>
                <a:cs typeface="Microsoft Sans Serif" panose="020B0604020202020204" pitchFamily="34" charset="0"/>
                <a:hlinkClick r:id="rId5"/>
              </a:rPr>
              <a:t>jill@agentowned.com</a:t>
            </a:r>
            <a:r>
              <a:rPr lang="en-US" sz="1400" dirty="0" smtClean="0">
                <a:latin typeface="Georgia" panose="02040502050405020303" pitchFamily="18" charset="0"/>
                <a:cs typeface="Microsoft Sans Serif" panose="020B0604020202020204" pitchFamily="34" charset="0"/>
              </a:rPr>
              <a:t>   </a:t>
            </a:r>
            <a:endParaRPr lang="en-US" sz="1400" dirty="0">
              <a:latin typeface="Georgia" panose="02040502050405020303" pitchFamily="18" charset="0"/>
              <a:cs typeface="Microsoft Sans Serif" panose="020B0604020202020204" pitchFamily="34" charset="0"/>
            </a:endParaRPr>
          </a:p>
        </p:txBody>
      </p:sp>
      <p:sp>
        <p:nvSpPr>
          <p:cNvPr id="9" name="Rectangle 8"/>
          <p:cNvSpPr/>
          <p:nvPr/>
        </p:nvSpPr>
        <p:spPr>
          <a:xfrm>
            <a:off x="0" y="9812179"/>
            <a:ext cx="7772400" cy="246221"/>
          </a:xfrm>
          <a:prstGeom prst="rect">
            <a:avLst/>
          </a:prstGeom>
        </p:spPr>
        <p:txBody>
          <a:bodyPr wrap="square">
            <a:spAutoFit/>
          </a:bodyPr>
          <a:lstStyle/>
          <a:p>
            <a:pPr algn="ctr"/>
            <a:r>
              <a:rPr lang="en-US" sz="1000" dirty="0">
                <a:latin typeface="Georgia" panose="02040502050405020303" pitchFamily="18" charset="0"/>
                <a:cs typeface="Microsoft Sans Serif" panose="020B0604020202020204" pitchFamily="34" charset="0"/>
              </a:rPr>
              <a:t>AgentOwned Realty Co. </a:t>
            </a:r>
            <a:r>
              <a:rPr lang="en-US" sz="1000" dirty="0" smtClean="0">
                <a:latin typeface="Georgia" panose="02040502050405020303" pitchFamily="18" charset="0"/>
                <a:cs typeface="Microsoft Sans Serif" panose="020B0604020202020204" pitchFamily="34" charset="0"/>
              </a:rPr>
              <a:t>Preferred Group</a:t>
            </a:r>
            <a:r>
              <a:rPr lang="en-US" sz="1000" dirty="0">
                <a:latin typeface="Georgia" panose="02040502050405020303" pitchFamily="18" charset="0"/>
                <a:cs typeface="Microsoft Sans Serif" panose="020B0604020202020204" pitchFamily="34" charset="0"/>
              </a:rPr>
              <a:t>, Inc</a:t>
            </a:r>
            <a:r>
              <a:rPr lang="en-US" sz="1000" dirty="0" smtClean="0">
                <a:latin typeface="Georgia" panose="02040502050405020303" pitchFamily="18" charset="0"/>
                <a:cs typeface="Microsoft Sans Serif" panose="020B0604020202020204" pitchFamily="34" charset="0"/>
              </a:rPr>
              <a:t>. | </a:t>
            </a:r>
            <a:r>
              <a:rPr lang="en-US" sz="1000" dirty="0">
                <a:latin typeface="Georgia" panose="02040502050405020303" pitchFamily="18" charset="0"/>
                <a:cs typeface="Microsoft Sans Serif" panose="020B0604020202020204" pitchFamily="34" charset="0"/>
              </a:rPr>
              <a:t>824 Johnnie </a:t>
            </a:r>
            <a:r>
              <a:rPr lang="en-US" sz="1000" dirty="0" err="1">
                <a:latin typeface="Georgia" panose="02040502050405020303" pitchFamily="18" charset="0"/>
                <a:cs typeface="Microsoft Sans Serif" panose="020B0604020202020204" pitchFamily="34" charset="0"/>
              </a:rPr>
              <a:t>Dodds</a:t>
            </a:r>
            <a:r>
              <a:rPr lang="en-US" sz="1000" dirty="0">
                <a:latin typeface="Georgia" panose="02040502050405020303" pitchFamily="18" charset="0"/>
                <a:cs typeface="Microsoft Sans Serif" panose="020B0604020202020204" pitchFamily="34" charset="0"/>
              </a:rPr>
              <a:t> Blvd | Mt Pleasant, SC 29464</a:t>
            </a:r>
          </a:p>
        </p:txBody>
      </p:sp>
      <p:sp>
        <p:nvSpPr>
          <p:cNvPr id="10" name="Down Ribbon 9"/>
          <p:cNvSpPr/>
          <p:nvPr/>
        </p:nvSpPr>
        <p:spPr>
          <a:xfrm>
            <a:off x="8197405" y="580073"/>
            <a:ext cx="3716343" cy="626222"/>
          </a:xfrm>
          <a:prstGeom prst="ribbon">
            <a:avLst>
              <a:gd name="adj1" fmla="val 16667"/>
              <a:gd name="adj2" fmla="val 71557"/>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000" b="1" i="1" dirty="0" smtClean="0">
                <a:solidFill>
                  <a:schemeClr val="tx1"/>
                </a:solidFill>
                <a:latin typeface="Gabriola" panose="04040605051002020D02" pitchFamily="82" charset="0"/>
              </a:rPr>
              <a:t>Breathtaking Views</a:t>
            </a:r>
            <a:endParaRPr lang="en-US" sz="3000" b="1" i="1" dirty="0">
              <a:solidFill>
                <a:schemeClr val="tx1"/>
              </a:solidFill>
              <a:latin typeface="Gabriola" panose="04040605051002020D02" pitchFamily="82" charset="0"/>
            </a:endParaRPr>
          </a:p>
        </p:txBody>
      </p:sp>
      <p:sp>
        <p:nvSpPr>
          <p:cNvPr id="25" name="Rectangle 24"/>
          <p:cNvSpPr/>
          <p:nvPr/>
        </p:nvSpPr>
        <p:spPr>
          <a:xfrm>
            <a:off x="157216" y="8915400"/>
            <a:ext cx="2543810" cy="769441"/>
          </a:xfrm>
          <a:prstGeom prst="rect">
            <a:avLst/>
          </a:prstGeom>
        </p:spPr>
        <p:txBody>
          <a:bodyPr wrap="square">
            <a:spAutoFit/>
          </a:bodyPr>
          <a:lstStyle/>
          <a:p>
            <a:pPr algn="ctr"/>
            <a:r>
              <a:rPr lang="en-US" sz="1600" b="1" dirty="0" smtClean="0">
                <a:latin typeface="Georgia" panose="02040502050405020303" pitchFamily="18" charset="0"/>
                <a:cs typeface="Microsoft Sans Serif" panose="020B0604020202020204" pitchFamily="34" charset="0"/>
              </a:rPr>
              <a:t>Stan Huff</a:t>
            </a:r>
          </a:p>
          <a:p>
            <a:pPr algn="ctr"/>
            <a:r>
              <a:rPr lang="en-US" sz="1400" dirty="0">
                <a:latin typeface="Georgia" panose="02040502050405020303" pitchFamily="18" charset="0"/>
              </a:rPr>
              <a:t>843-670-2835</a:t>
            </a:r>
            <a:r>
              <a:rPr lang="en-US" sz="1400" dirty="0">
                <a:latin typeface="Georgia" panose="02040502050405020303" pitchFamily="18" charset="0"/>
                <a:cs typeface="Microsoft Sans Serif" panose="020B0604020202020204" pitchFamily="34" charset="0"/>
              </a:rPr>
              <a:t/>
            </a:r>
            <a:br>
              <a:rPr lang="en-US" sz="1400" dirty="0">
                <a:latin typeface="Georgia" panose="02040502050405020303" pitchFamily="18" charset="0"/>
                <a:cs typeface="Microsoft Sans Serif" panose="020B0604020202020204" pitchFamily="34" charset="0"/>
              </a:rPr>
            </a:br>
            <a:r>
              <a:rPr lang="en-US" sz="1400" dirty="0" smtClean="0">
                <a:latin typeface="Georgia" panose="02040502050405020303" pitchFamily="18" charset="0"/>
                <a:cs typeface="Microsoft Sans Serif" panose="020B0604020202020204" pitchFamily="34" charset="0"/>
                <a:hlinkClick r:id="rId5"/>
              </a:rPr>
              <a:t>stan.huff@agentowned.com</a:t>
            </a:r>
            <a:r>
              <a:rPr lang="en-US" sz="1400" dirty="0" smtClean="0">
                <a:latin typeface="Georgia" panose="02040502050405020303" pitchFamily="18" charset="0"/>
                <a:cs typeface="Microsoft Sans Serif" panose="020B0604020202020204" pitchFamily="34" charset="0"/>
              </a:rPr>
              <a:t>  </a:t>
            </a:r>
          </a:p>
        </p:txBody>
      </p:sp>
      <p:sp>
        <p:nvSpPr>
          <p:cNvPr id="7" name="Rectangle 6"/>
          <p:cNvSpPr/>
          <p:nvPr/>
        </p:nvSpPr>
        <p:spPr>
          <a:xfrm>
            <a:off x="2991564" y="9598644"/>
            <a:ext cx="1789272" cy="246221"/>
          </a:xfrm>
          <a:prstGeom prst="rect">
            <a:avLst/>
          </a:prstGeom>
        </p:spPr>
        <p:txBody>
          <a:bodyPr wrap="none">
            <a:spAutoFit/>
          </a:bodyPr>
          <a:lstStyle/>
          <a:p>
            <a:r>
              <a:rPr lang="en-US" sz="1000" dirty="0">
                <a:latin typeface="Georgia" panose="02040502050405020303" pitchFamily="18" charset="0"/>
                <a:cs typeface="Microsoft Sans Serif" panose="020B0604020202020204" pitchFamily="34" charset="0"/>
                <a:hlinkClick r:id="rId6"/>
              </a:rPr>
              <a:t>www.agentownedrealty.com</a:t>
            </a:r>
            <a:endParaRPr lang="en-US" sz="1000" dirty="0"/>
          </a:p>
        </p:txBody>
      </p:sp>
      <p:pic>
        <p:nvPicPr>
          <p:cNvPr id="20" name="Picture 5"/>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179447" y="3019238"/>
            <a:ext cx="1455127" cy="977568"/>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1" name="Picture 5"/>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76200" y="3019238"/>
            <a:ext cx="1485568" cy="962905"/>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2" name="Picture 5"/>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246141" y="3019238"/>
            <a:ext cx="1450059" cy="977568"/>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3" name="Picture 5"/>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1642523" y="3019238"/>
            <a:ext cx="1456169" cy="977568"/>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4" name="Picture 5"/>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4715329" y="3019238"/>
            <a:ext cx="1450059" cy="977567"/>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6" name="Picture 5"/>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3154767" y="7838801"/>
            <a:ext cx="1455127" cy="950287"/>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7" name="Picture 5"/>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76200" y="7832492"/>
            <a:ext cx="1444357" cy="962905"/>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8" name="Picture 5"/>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6246141" y="7839506"/>
            <a:ext cx="1450059" cy="948877"/>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9" name="Picture 5"/>
          <p:cNvPicPr>
            <a:picLocks noChangeAspect="1"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1613651" y="7825160"/>
            <a:ext cx="1448022" cy="977568"/>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0" name="Picture 5"/>
          <p:cNvPicPr>
            <a:picLocks noChangeAspect="1" noChangeArrowheads="1"/>
          </p:cNvPicPr>
          <p:nvPr/>
        </p:nvPicPr>
        <p:blipFill>
          <a:blip r:embed="rId16" cstate="print">
            <a:extLst>
              <a:ext uri="{28A0092B-C50C-407E-A947-70E740481C1C}">
                <a14:useLocalDpi xmlns:a14="http://schemas.microsoft.com/office/drawing/2010/main" val="0"/>
              </a:ext>
            </a:extLst>
          </a:blip>
          <a:stretch>
            <a:fillRect/>
          </a:stretch>
        </p:blipFill>
        <p:spPr bwMode="auto">
          <a:xfrm>
            <a:off x="4702988" y="7829580"/>
            <a:ext cx="1450059" cy="968728"/>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153</TotalTime>
  <Words>222</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Gabriola</vt:lpstr>
      <vt:lpstr>Georgia</vt:lpstr>
      <vt:lpstr>Microsoft Sans Serif</vt:lpstr>
      <vt:lpstr>Office Theme</vt:lpstr>
      <vt:lpstr>1143 Fifteen Mile Landing Rd Wappetaw Landing Awendaw, SC 29429 MLS# 15019172 $999,999 4 Bed 4½ Bath 3,600 sf</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cp:lastModifiedBy>
  <cp:revision>31</cp:revision>
  <dcterms:created xsi:type="dcterms:W3CDTF">2006-08-16T00:00:00Z</dcterms:created>
  <dcterms:modified xsi:type="dcterms:W3CDTF">2015-08-18T18:41:11Z</dcterms:modified>
</cp:coreProperties>
</file>