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76C"/>
    <a:srgbClr val="595853"/>
    <a:srgbClr val="857553"/>
    <a:srgbClr val="737375"/>
    <a:srgbClr val="87785B"/>
    <a:srgbClr val="5F5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20"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9/29/2015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hyperlink" Target="http://www.agentownedrealty.com/" TargetMode="External"/><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hyperlink" Target="mailto:jill@agentowne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5" y="5065088"/>
            <a:ext cx="7772400" cy="4993311"/>
          </a:xfrm>
          <a:prstGeom prst="rect">
            <a:avLst/>
          </a:prstGeom>
          <a:gradFill flip="none" rotWithShape="1">
            <a:gsLst>
              <a:gs pos="0">
                <a:srgbClr val="595853"/>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 y="-17679"/>
            <a:ext cx="7772400" cy="508276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76200"/>
            <a:ext cx="3071638" cy="205919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smtClean="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endPar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endParaRPr>
          </a:p>
        </p:txBody>
      </p:sp>
      <p:sp>
        <p:nvSpPr>
          <p:cNvPr id="2" name="Title 1"/>
          <p:cNvSpPr>
            <a:spLocks noGrp="1"/>
          </p:cNvSpPr>
          <p:nvPr>
            <p:ph type="ctrTitle"/>
          </p:nvPr>
        </p:nvSpPr>
        <p:spPr>
          <a:xfrm>
            <a:off x="3894914" y="76200"/>
            <a:ext cx="3801286" cy="2059199"/>
          </a:xfrm>
        </p:spPr>
        <p:txBody>
          <a:bodyPr anchor="ctr">
            <a:noAutofit/>
          </a:bodyPr>
          <a:lstStyle/>
          <a:p>
            <a:pPr algn="r"/>
            <a:r>
              <a:rPr lang="en-US" sz="1800" b="1" dirty="0">
                <a:solidFill>
                  <a:schemeClr val="tx2"/>
                </a:solidFill>
                <a:latin typeface="Georgia" panose="02040502050405020303" pitchFamily="18" charset="0"/>
                <a:cs typeface="Microsoft Sans Serif" panose="020B0604020202020204" pitchFamily="34" charset="0"/>
              </a:rPr>
              <a:t>1143 Fifteen Mile Landing Rd</a:t>
            </a:r>
            <a:r>
              <a:rPr lang="en-US" sz="1800" dirty="0" smtClean="0">
                <a:solidFill>
                  <a:schemeClr val="tx2"/>
                </a:solidFill>
                <a:latin typeface="Georgia" panose="02040502050405020303" pitchFamily="18" charset="0"/>
                <a:cs typeface="Microsoft Sans Serif" panose="020B0604020202020204" pitchFamily="34" charset="0"/>
              </a:rPr>
              <a:t/>
            </a:r>
            <a:br>
              <a:rPr lang="en-US" sz="1800" dirty="0" smtClean="0">
                <a:solidFill>
                  <a:schemeClr val="tx2"/>
                </a:solidFill>
                <a:latin typeface="Georgia" panose="02040502050405020303" pitchFamily="18" charset="0"/>
                <a:cs typeface="Microsoft Sans Serif" panose="020B0604020202020204" pitchFamily="34" charset="0"/>
              </a:rPr>
            </a:br>
            <a:r>
              <a:rPr lang="en-US" sz="1600" dirty="0" err="1">
                <a:solidFill>
                  <a:schemeClr val="tx2"/>
                </a:solidFill>
                <a:latin typeface="Georgia" panose="02040502050405020303" pitchFamily="18" charset="0"/>
                <a:cs typeface="Microsoft Sans Serif" panose="020B0604020202020204" pitchFamily="34" charset="0"/>
              </a:rPr>
              <a:t>Wappetaw</a:t>
            </a:r>
            <a:r>
              <a:rPr lang="en-US" sz="1600" dirty="0">
                <a:solidFill>
                  <a:schemeClr val="tx2"/>
                </a:solidFill>
                <a:latin typeface="Georgia" panose="02040502050405020303" pitchFamily="18" charset="0"/>
                <a:cs typeface="Microsoft Sans Serif" panose="020B0604020202020204" pitchFamily="34" charset="0"/>
              </a:rPr>
              <a:t> Landing</a:t>
            </a:r>
            <a:br>
              <a:rPr lang="en-US" sz="1600" dirty="0">
                <a:solidFill>
                  <a:schemeClr val="tx2"/>
                </a:solidFill>
                <a:latin typeface="Georgia" panose="02040502050405020303" pitchFamily="18" charset="0"/>
                <a:cs typeface="Microsoft Sans Serif" panose="020B0604020202020204" pitchFamily="34" charset="0"/>
              </a:rPr>
            </a:br>
            <a:r>
              <a:rPr lang="en-US" sz="1600" dirty="0" err="1">
                <a:solidFill>
                  <a:schemeClr val="tx2"/>
                </a:solidFill>
                <a:latin typeface="Georgia" panose="02040502050405020303" pitchFamily="18" charset="0"/>
                <a:cs typeface="Microsoft Sans Serif" panose="020B0604020202020204" pitchFamily="34" charset="0"/>
              </a:rPr>
              <a:t>Awendaw</a:t>
            </a:r>
            <a:r>
              <a:rPr lang="en-US" sz="1600" dirty="0">
                <a:solidFill>
                  <a:schemeClr val="tx2"/>
                </a:solidFill>
                <a:latin typeface="Georgia" panose="02040502050405020303" pitchFamily="18" charset="0"/>
                <a:cs typeface="Microsoft Sans Serif" panose="020B0604020202020204" pitchFamily="34" charset="0"/>
              </a:rPr>
              <a:t>, SC 29429</a:t>
            </a:r>
            <a:br>
              <a:rPr lang="en-US" sz="1600" dirty="0">
                <a:solidFill>
                  <a:schemeClr val="tx2"/>
                </a:solidFill>
                <a:latin typeface="Georgia" panose="02040502050405020303" pitchFamily="18" charset="0"/>
                <a:cs typeface="Microsoft Sans Serif" panose="020B0604020202020204" pitchFamily="34" charset="0"/>
              </a:rPr>
            </a:br>
            <a:r>
              <a:rPr lang="en-US" sz="1600" dirty="0">
                <a:solidFill>
                  <a:schemeClr val="tx2"/>
                </a:solidFill>
                <a:latin typeface="Georgia" panose="02040502050405020303" pitchFamily="18" charset="0"/>
                <a:cs typeface="Microsoft Sans Serif" panose="020B0604020202020204" pitchFamily="34" charset="0"/>
              </a:rPr>
              <a:t>MLS# 15019172</a:t>
            </a:r>
            <a:br>
              <a:rPr lang="en-US" sz="1600" dirty="0">
                <a:solidFill>
                  <a:schemeClr val="tx2"/>
                </a:solidFill>
                <a:latin typeface="Georgia" panose="02040502050405020303" pitchFamily="18" charset="0"/>
                <a:cs typeface="Microsoft Sans Serif" panose="020B0604020202020204" pitchFamily="34" charset="0"/>
              </a:rPr>
            </a:br>
            <a:r>
              <a:rPr lang="en-US" sz="1600" dirty="0">
                <a:solidFill>
                  <a:schemeClr val="tx2"/>
                </a:solidFill>
                <a:latin typeface="Georgia" panose="02040502050405020303" pitchFamily="18" charset="0"/>
                <a:cs typeface="Microsoft Sans Serif" panose="020B0604020202020204" pitchFamily="34" charset="0"/>
              </a:rPr>
              <a:t>$</a:t>
            </a:r>
            <a:r>
              <a:rPr lang="en-US" sz="1600" dirty="0" smtClean="0">
                <a:solidFill>
                  <a:schemeClr val="tx2"/>
                </a:solidFill>
                <a:latin typeface="Georgia" panose="02040502050405020303" pitchFamily="18" charset="0"/>
                <a:cs typeface="Microsoft Sans Serif" panose="020B0604020202020204" pitchFamily="34" charset="0"/>
              </a:rPr>
              <a:t>999,999</a:t>
            </a:r>
            <a:br>
              <a:rPr lang="en-US" sz="1600" dirty="0" smtClean="0">
                <a:solidFill>
                  <a:schemeClr val="tx2"/>
                </a:solidFill>
                <a:latin typeface="Georgia" panose="02040502050405020303" pitchFamily="18" charset="0"/>
                <a:cs typeface="Microsoft Sans Serif" panose="020B0604020202020204" pitchFamily="34" charset="0"/>
              </a:rPr>
            </a:br>
            <a:r>
              <a:rPr lang="en-US" sz="1600" dirty="0" smtClean="0">
                <a:solidFill>
                  <a:schemeClr val="tx2"/>
                </a:solidFill>
                <a:latin typeface="Georgia" panose="02040502050405020303" pitchFamily="18" charset="0"/>
                <a:cs typeface="Microsoft Sans Serif" panose="020B0604020202020204" pitchFamily="34" charset="0"/>
              </a:rPr>
              <a:t>4 Bed</a:t>
            </a:r>
            <a:br>
              <a:rPr lang="en-US" sz="1600" dirty="0" smtClean="0">
                <a:solidFill>
                  <a:schemeClr val="tx2"/>
                </a:solidFill>
                <a:latin typeface="Georgia" panose="02040502050405020303" pitchFamily="18" charset="0"/>
                <a:cs typeface="Microsoft Sans Serif" panose="020B0604020202020204" pitchFamily="34" charset="0"/>
              </a:rPr>
            </a:br>
            <a:r>
              <a:rPr lang="en-US" sz="1600" dirty="0" smtClean="0">
                <a:solidFill>
                  <a:schemeClr val="tx2"/>
                </a:solidFill>
                <a:latin typeface="Georgia" panose="02040502050405020303" pitchFamily="18" charset="0"/>
                <a:cs typeface="Microsoft Sans Serif" panose="020B0604020202020204" pitchFamily="34" charset="0"/>
              </a:rPr>
              <a:t>4½ Bath</a:t>
            </a:r>
            <a:br>
              <a:rPr lang="en-US" sz="1600" dirty="0" smtClean="0">
                <a:solidFill>
                  <a:schemeClr val="tx2"/>
                </a:solidFill>
                <a:latin typeface="Georgia" panose="02040502050405020303" pitchFamily="18" charset="0"/>
                <a:cs typeface="Microsoft Sans Serif" panose="020B0604020202020204" pitchFamily="34" charset="0"/>
              </a:rPr>
            </a:br>
            <a:r>
              <a:rPr lang="en-US" sz="1600" dirty="0" smtClean="0">
                <a:solidFill>
                  <a:schemeClr val="tx2"/>
                </a:solidFill>
                <a:latin typeface="Georgia" panose="02040502050405020303" pitchFamily="18" charset="0"/>
                <a:cs typeface="Microsoft Sans Serif" panose="020B0604020202020204" pitchFamily="34" charset="0"/>
              </a:rPr>
              <a:t>3,600 sf</a:t>
            </a:r>
            <a:endParaRPr lang="en-US" sz="1200" dirty="0">
              <a:solidFill>
                <a:schemeClr val="tx2"/>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50593" y="4221589"/>
            <a:ext cx="7462784" cy="3378788"/>
          </a:xfrm>
          <a:solidFill>
            <a:schemeClr val="bg1">
              <a:alpha val="50000"/>
            </a:schemeClr>
          </a:solidFill>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BREATHTAKING views on the bend of the Wando River! Beautiful Low Country home with a wraparound porch, 4 bedrooms, 4.5 bathrooms, 4+ acres with PRIVATE DOCK. Gorgeous custom woodwork throughout main and 3rd levels. Gourmet updated eat-in kitchen has stainless steel appliances, granite countertops, double ovens, and two pantries. Two fireplaces in living room and master bedroom share a chimney. Master bedrooms also offers an owners retreat, walk-in closet and private bath with separate shower, dual sinks, and jetted garden tub. The garage has heat and air and the home has an abundance of storage! Newer roof and other updates. </a:t>
            </a:r>
            <a:r>
              <a:rPr lang="en-US" sz="1600" dirty="0" err="1">
                <a:solidFill>
                  <a:schemeClr val="tx1"/>
                </a:solidFill>
                <a:latin typeface="Georgia" panose="02040502050405020303" pitchFamily="18" charset="0"/>
                <a:cs typeface="Microsoft Sans Serif" panose="020B0604020202020204" pitchFamily="34" charset="0"/>
              </a:rPr>
              <a:t>Wappetaw</a:t>
            </a:r>
            <a:r>
              <a:rPr lang="en-US" sz="1600" dirty="0">
                <a:solidFill>
                  <a:schemeClr val="tx1"/>
                </a:solidFill>
                <a:latin typeface="Georgia" panose="02040502050405020303" pitchFamily="18" charset="0"/>
                <a:cs typeface="Microsoft Sans Serif" panose="020B0604020202020204" pitchFamily="34" charset="0"/>
              </a:rPr>
              <a:t> Landing is close to local shopping and grocery stores and is a short drive to downtown Charleston with 5-star restaurants, world class shopping and iconic history as well as a short drive to the beaches, the airport, Boeing and Daniel Island. Come see this wonderful home that is perfect for the person who likes to boat, crab, and entertain!</a:t>
            </a:r>
          </a:p>
        </p:txBody>
      </p:sp>
      <p:sp>
        <p:nvSpPr>
          <p:cNvPr id="10" name="Down Ribbon 9"/>
          <p:cNvSpPr/>
          <p:nvPr/>
        </p:nvSpPr>
        <p:spPr>
          <a:xfrm>
            <a:off x="8197405" y="580073"/>
            <a:ext cx="3716343" cy="626222"/>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smtClean="0">
                <a:solidFill>
                  <a:schemeClr val="tx1"/>
                </a:solidFill>
                <a:latin typeface="Gabriola" panose="04040605051002020D02" pitchFamily="82" charset="0"/>
              </a:rPr>
              <a:t>Breathtaking Views</a:t>
            </a:r>
            <a:endParaRPr lang="en-US" sz="3000" b="1" i="1" dirty="0">
              <a:solidFill>
                <a:schemeClr val="tx1"/>
              </a:solidFill>
              <a:latin typeface="Gabriola" panose="04040605051002020D02" pitchFamily="82" charset="0"/>
            </a:endParaRPr>
          </a:p>
        </p:txBody>
      </p:sp>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179447" y="3019238"/>
            <a:ext cx="1455127" cy="9775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200" y="3019238"/>
            <a:ext cx="1485568" cy="96290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46141" y="3019238"/>
            <a:ext cx="1450059" cy="9775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42523" y="3019238"/>
            <a:ext cx="1456169" cy="9775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715329" y="3019238"/>
            <a:ext cx="1450059" cy="97756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154767" y="7838801"/>
            <a:ext cx="1455127" cy="95028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200" y="7832492"/>
            <a:ext cx="1444357" cy="96290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46141" y="7839506"/>
            <a:ext cx="1450059" cy="94887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613651" y="7825160"/>
            <a:ext cx="1448022" cy="9775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4702988" y="7829580"/>
            <a:ext cx="1450059" cy="96872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1" name="Rectangle 30"/>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smtClean="0">
                <a:latin typeface="Georgia" panose="02040502050405020303" pitchFamily="18" charset="0"/>
                <a:cs typeface="Microsoft Sans Serif" panose="020B0604020202020204" pitchFamily="34" charset="0"/>
              </a:rPr>
              <a:t>Marcacci</a:t>
            </a:r>
            <a:endParaRPr lang="en-US" sz="1600" b="1" dirty="0" smtClean="0">
              <a:latin typeface="Georgia" panose="02040502050405020303" pitchFamily="18" charset="0"/>
              <a:cs typeface="Microsoft Sans Serif" panose="020B0604020202020204" pitchFamily="34" charset="0"/>
            </a:endParaRPr>
          </a:p>
          <a:p>
            <a:pPr algn="ctr"/>
            <a:r>
              <a:rPr lang="en-US" sz="1400" dirty="0" smtClean="0">
                <a:latin typeface="Georgia" panose="02040502050405020303" pitchFamily="18" charset="0"/>
              </a:rPr>
              <a:t>843-297-5590</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14"/>
              </a:rPr>
              <a:t>jill@agentowned.com</a:t>
            </a:r>
            <a:r>
              <a:rPr lang="en-US" sz="1400" dirty="0" smtClean="0">
                <a:latin typeface="Georgia" panose="02040502050405020303" pitchFamily="18" charset="0"/>
                <a:cs typeface="Microsoft Sans Serif" panose="020B0604020202020204" pitchFamily="34" charset="0"/>
              </a:rPr>
              <a:t>   </a:t>
            </a:r>
            <a:endParaRPr lang="en-US" sz="1400" dirty="0">
              <a:latin typeface="Georgia" panose="02040502050405020303" pitchFamily="18" charset="0"/>
              <a:cs typeface="Microsoft Sans Serif" panose="020B0604020202020204" pitchFamily="34" charset="0"/>
            </a:endParaRPr>
          </a:p>
        </p:txBody>
      </p:sp>
      <p:sp>
        <p:nvSpPr>
          <p:cNvPr id="32" name="Rectangle 31"/>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a:t>
            </a:r>
            <a:r>
              <a:rPr lang="en-US" sz="1000" dirty="0" smtClean="0">
                <a:latin typeface="Georgia" panose="02040502050405020303" pitchFamily="18" charset="0"/>
                <a:cs typeface="Microsoft Sans Serif" panose="020B0604020202020204" pitchFamily="34" charset="0"/>
              </a:rPr>
              <a:t>Preferred Group</a:t>
            </a:r>
            <a:r>
              <a:rPr lang="en-US" sz="1000" dirty="0">
                <a:latin typeface="Georgia" panose="02040502050405020303" pitchFamily="18" charset="0"/>
                <a:cs typeface="Microsoft Sans Serif" panose="020B0604020202020204" pitchFamily="34" charset="0"/>
              </a:rPr>
              <a:t>, Inc</a:t>
            </a:r>
            <a:r>
              <a:rPr lang="en-US" sz="1000" dirty="0" smtClean="0">
                <a:latin typeface="Georgia" panose="02040502050405020303" pitchFamily="18" charset="0"/>
                <a:cs typeface="Microsoft Sans Serif" panose="020B0604020202020204" pitchFamily="34" charset="0"/>
              </a:rPr>
              <a:t>. | </a:t>
            </a:r>
            <a:r>
              <a:rPr lang="en-US" sz="1000" dirty="0">
                <a:latin typeface="Georgia" panose="02040502050405020303" pitchFamily="18" charset="0"/>
                <a:cs typeface="Microsoft Sans Serif" panose="020B0604020202020204" pitchFamily="34" charset="0"/>
              </a:rPr>
              <a:t>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33" name="Rectangle 32"/>
          <p:cNvSpPr/>
          <p:nvPr/>
        </p:nvSpPr>
        <p:spPr>
          <a:xfrm>
            <a:off x="157216" y="8915400"/>
            <a:ext cx="2543810" cy="769441"/>
          </a:xfrm>
          <a:prstGeom prst="rect">
            <a:avLst/>
          </a:prstGeom>
        </p:spPr>
        <p:txBody>
          <a:bodyPr wrap="square">
            <a:spAutoFit/>
          </a:bodyPr>
          <a:lstStyle/>
          <a:p>
            <a:pPr algn="ctr"/>
            <a:r>
              <a:rPr lang="en-US" sz="1600" b="1" dirty="0" smtClean="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14"/>
              </a:rPr>
              <a:t>stan.huff@agentowned.com</a:t>
            </a:r>
            <a:r>
              <a:rPr lang="en-US" sz="1400" dirty="0" smtClean="0">
                <a:latin typeface="Georgia" panose="02040502050405020303" pitchFamily="18" charset="0"/>
                <a:cs typeface="Microsoft Sans Serif" panose="020B0604020202020204" pitchFamily="34" charset="0"/>
              </a:rPr>
              <a:t>  </a:t>
            </a:r>
          </a:p>
        </p:txBody>
      </p:sp>
      <p:sp>
        <p:nvSpPr>
          <p:cNvPr id="34" name="Rectangle 33"/>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15"/>
              </a:rPr>
              <a:t>www.agentownedrealty.com</a:t>
            </a:r>
            <a:endParaRPr lang="en-US" sz="1000" dirty="0"/>
          </a:p>
        </p:txBody>
      </p:sp>
      <p:pic>
        <p:nvPicPr>
          <p:cNvPr id="35" name="Picture 34"/>
          <p:cNvPicPr>
            <a:picLocks noChangeAspect="1"/>
          </p:cNvPicPr>
          <p:nvPr/>
        </p:nvPicPr>
        <p:blipFill>
          <a:blip r:embed="rId16"/>
          <a:stretch>
            <a:fillRect/>
          </a:stretch>
        </p:blipFill>
        <p:spPr>
          <a:xfrm>
            <a:off x="3375375" y="9037568"/>
            <a:ext cx="1021651" cy="536147"/>
          </a:xfrm>
          <a:prstGeom prst="rect">
            <a:avLst/>
          </a:prstGeom>
        </p:spPr>
      </p:pic>
    </p:spTree>
    <p:extLst>
      <p:ext uri="{BB962C8B-B14F-4D97-AF65-F5344CB8AC3E}">
        <p14:creationId xmlns:p14="http://schemas.microsoft.com/office/powerpoint/2010/main" val="268832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222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1143 Fifteen Mile Landing Rd Wappetaw Landing Awendaw, SC 29429 MLS# 15019172 $999,999 4 Bed 4½ Bath 3,600 sf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32</cp:revision>
  <dcterms:created xsi:type="dcterms:W3CDTF">2006-08-16T00:00:00Z</dcterms:created>
  <dcterms:modified xsi:type="dcterms:W3CDTF">2015-09-29T23:06:48Z</dcterms:modified>
</cp:coreProperties>
</file>