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Lst>
  <p:sldSz cx="8229600" cy="1005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1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2" d="100"/>
          <a:sy n="72" d="100"/>
        </p:scale>
        <p:origin x="293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7220" y="1646133"/>
            <a:ext cx="6995160" cy="3501813"/>
          </a:xfrm>
        </p:spPr>
        <p:txBody>
          <a:bodyPr anchor="b"/>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028700" y="5282989"/>
            <a:ext cx="6172200" cy="2428451"/>
          </a:xfrm>
        </p:spPr>
        <p:txBody>
          <a:bodyPr/>
          <a:lstStyle>
            <a:lvl1pPr marL="0" indent="0" algn="ctr">
              <a:buNone/>
              <a:defRPr sz="2160"/>
            </a:lvl1pPr>
            <a:lvl2pPr marL="411480" indent="0" algn="ctr">
              <a:buNone/>
              <a:defRPr sz="1800"/>
            </a:lvl2pPr>
            <a:lvl3pPr marL="822960" indent="0" algn="ctr">
              <a:buNone/>
              <a:defRPr sz="1620"/>
            </a:lvl3pPr>
            <a:lvl4pPr marL="1234440" indent="0" algn="ctr">
              <a:buNone/>
              <a:defRPr sz="1440"/>
            </a:lvl4pPr>
            <a:lvl5pPr marL="1645920" indent="0" algn="ctr">
              <a:buNone/>
              <a:defRPr sz="1440"/>
            </a:lvl5pPr>
            <a:lvl6pPr marL="2057400" indent="0" algn="ctr">
              <a:buNone/>
              <a:defRPr sz="1440"/>
            </a:lvl6pPr>
            <a:lvl7pPr marL="2468880" indent="0" algn="ctr">
              <a:buNone/>
              <a:defRPr sz="1440"/>
            </a:lvl7pPr>
            <a:lvl8pPr marL="2880360" indent="0" algn="ctr">
              <a:buNone/>
              <a:defRPr sz="1440"/>
            </a:lvl8pPr>
            <a:lvl9pPr marL="3291840" indent="0" algn="ctr">
              <a:buNone/>
              <a:defRPr sz="144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0B87BD2-079C-4EE9-A540-83B3FE7E79BA}" type="datetimeFigureOut">
              <a:rPr lang="en-US" smtClean="0"/>
              <a:t>8/15/2024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3506463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0B87BD2-079C-4EE9-A540-83B3FE7E79BA}" type="datetimeFigureOut">
              <a:rPr lang="en-US" smtClean="0"/>
              <a:t>8/15/2024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14587788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889308" y="535517"/>
            <a:ext cx="1774508"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65785" y="535517"/>
            <a:ext cx="5220653" cy="85240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0B87BD2-079C-4EE9-A540-83B3FE7E79BA}" type="datetimeFigureOut">
              <a:rPr lang="en-US" smtClean="0"/>
              <a:t>8/15/2024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973306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0B87BD2-079C-4EE9-A540-83B3FE7E79BA}" type="datetimeFigureOut">
              <a:rPr lang="en-US" smtClean="0"/>
              <a:t>8/15/2024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25034434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61499" y="2507618"/>
            <a:ext cx="7098030" cy="4184014"/>
          </a:xfrm>
        </p:spPr>
        <p:txBody>
          <a:bodyPr anchor="b"/>
          <a:lstStyle>
            <a:lvl1pPr>
              <a:defRPr sz="5400"/>
            </a:lvl1pPr>
          </a:lstStyle>
          <a:p>
            <a:r>
              <a:rPr lang="en-US"/>
              <a:t>Click to edit Master title style</a:t>
            </a:r>
            <a:endParaRPr lang="en-US" dirty="0"/>
          </a:p>
        </p:txBody>
      </p:sp>
      <p:sp>
        <p:nvSpPr>
          <p:cNvPr id="3" name="Text Placeholder 2"/>
          <p:cNvSpPr>
            <a:spLocks noGrp="1"/>
          </p:cNvSpPr>
          <p:nvPr>
            <p:ph type="body" idx="1"/>
          </p:nvPr>
        </p:nvSpPr>
        <p:spPr>
          <a:xfrm>
            <a:off x="561499" y="6731215"/>
            <a:ext cx="7098030" cy="2200274"/>
          </a:xfrm>
        </p:spPr>
        <p:txBody>
          <a:bodyPr/>
          <a:lstStyle>
            <a:lvl1pPr marL="0" indent="0">
              <a:buNone/>
              <a:defRPr sz="2160">
                <a:solidFill>
                  <a:schemeClr val="tx1"/>
                </a:solidFill>
              </a:defRPr>
            </a:lvl1pPr>
            <a:lvl2pPr marL="411480" indent="0">
              <a:buNone/>
              <a:defRPr sz="1800">
                <a:solidFill>
                  <a:schemeClr val="tx1">
                    <a:tint val="75000"/>
                  </a:schemeClr>
                </a:solidFill>
              </a:defRPr>
            </a:lvl2pPr>
            <a:lvl3pPr marL="822960" indent="0">
              <a:buNone/>
              <a:defRPr sz="1620">
                <a:solidFill>
                  <a:schemeClr val="tx1">
                    <a:tint val="75000"/>
                  </a:schemeClr>
                </a:solidFill>
              </a:defRPr>
            </a:lvl3pPr>
            <a:lvl4pPr marL="1234440" indent="0">
              <a:buNone/>
              <a:defRPr sz="1440">
                <a:solidFill>
                  <a:schemeClr val="tx1">
                    <a:tint val="75000"/>
                  </a:schemeClr>
                </a:solidFill>
              </a:defRPr>
            </a:lvl4pPr>
            <a:lvl5pPr marL="1645920" indent="0">
              <a:buNone/>
              <a:defRPr sz="1440">
                <a:solidFill>
                  <a:schemeClr val="tx1">
                    <a:tint val="75000"/>
                  </a:schemeClr>
                </a:solidFill>
              </a:defRPr>
            </a:lvl5pPr>
            <a:lvl6pPr marL="2057400" indent="0">
              <a:buNone/>
              <a:defRPr sz="1440">
                <a:solidFill>
                  <a:schemeClr val="tx1">
                    <a:tint val="75000"/>
                  </a:schemeClr>
                </a:solidFill>
              </a:defRPr>
            </a:lvl6pPr>
            <a:lvl7pPr marL="2468880" indent="0">
              <a:buNone/>
              <a:defRPr sz="1440">
                <a:solidFill>
                  <a:schemeClr val="tx1">
                    <a:tint val="75000"/>
                  </a:schemeClr>
                </a:solidFill>
              </a:defRPr>
            </a:lvl7pPr>
            <a:lvl8pPr marL="2880360" indent="0">
              <a:buNone/>
              <a:defRPr sz="1440">
                <a:solidFill>
                  <a:schemeClr val="tx1">
                    <a:tint val="75000"/>
                  </a:schemeClr>
                </a:solidFill>
              </a:defRPr>
            </a:lvl8pPr>
            <a:lvl9pPr marL="3291840" indent="0">
              <a:buNone/>
              <a:defRPr sz="144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0B87BD2-079C-4EE9-A540-83B3FE7E79BA}" type="datetimeFigureOut">
              <a:rPr lang="en-US" smtClean="0"/>
              <a:t>8/15/2024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10982485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65785" y="2677584"/>
            <a:ext cx="349758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166235" y="2677584"/>
            <a:ext cx="349758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0B87BD2-079C-4EE9-A540-83B3FE7E79BA}" type="datetimeFigureOut">
              <a:rPr lang="en-US" smtClean="0"/>
              <a:t>8/15/2024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11801529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857" y="535519"/>
            <a:ext cx="7098030"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66858" y="2465706"/>
            <a:ext cx="3481506" cy="1208404"/>
          </a:xfrm>
        </p:spPr>
        <p:txBody>
          <a:bodyPr anchor="b"/>
          <a:lstStyle>
            <a:lvl1pPr marL="0" indent="0">
              <a:buNone/>
              <a:defRPr sz="2160" b="1"/>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a:t>Click to edit Master text styles</a:t>
            </a:r>
          </a:p>
        </p:txBody>
      </p:sp>
      <p:sp>
        <p:nvSpPr>
          <p:cNvPr id="4" name="Content Placeholder 3"/>
          <p:cNvSpPr>
            <a:spLocks noGrp="1"/>
          </p:cNvSpPr>
          <p:nvPr>
            <p:ph sz="half" idx="2"/>
          </p:nvPr>
        </p:nvSpPr>
        <p:spPr>
          <a:xfrm>
            <a:off x="566858" y="3674110"/>
            <a:ext cx="3481506"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166235" y="2465706"/>
            <a:ext cx="3498652" cy="1208404"/>
          </a:xfrm>
        </p:spPr>
        <p:txBody>
          <a:bodyPr anchor="b"/>
          <a:lstStyle>
            <a:lvl1pPr marL="0" indent="0">
              <a:buNone/>
              <a:defRPr sz="2160" b="1"/>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a:t>Click to edit Master text styles</a:t>
            </a:r>
          </a:p>
        </p:txBody>
      </p:sp>
      <p:sp>
        <p:nvSpPr>
          <p:cNvPr id="6" name="Content Placeholder 5"/>
          <p:cNvSpPr>
            <a:spLocks noGrp="1"/>
          </p:cNvSpPr>
          <p:nvPr>
            <p:ph sz="quarter" idx="4"/>
          </p:nvPr>
        </p:nvSpPr>
        <p:spPr>
          <a:xfrm>
            <a:off x="4166235" y="3674110"/>
            <a:ext cx="3498652"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0B87BD2-079C-4EE9-A540-83B3FE7E79BA}" type="datetimeFigureOut">
              <a:rPr lang="en-US" smtClean="0"/>
              <a:t>8/15/2024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15024717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0B87BD2-079C-4EE9-A540-83B3FE7E79BA}" type="datetimeFigureOut">
              <a:rPr lang="en-US" smtClean="0"/>
              <a:t>8/15/2024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25036850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B87BD2-079C-4EE9-A540-83B3FE7E79BA}" type="datetimeFigureOut">
              <a:rPr lang="en-US" smtClean="0"/>
              <a:t>8/15/2024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32236837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66857" y="670560"/>
            <a:ext cx="2654260" cy="2346960"/>
          </a:xfrm>
        </p:spPr>
        <p:txBody>
          <a:bodyPr anchor="b"/>
          <a:lstStyle>
            <a:lvl1pPr>
              <a:defRPr sz="2880"/>
            </a:lvl1pPr>
          </a:lstStyle>
          <a:p>
            <a:r>
              <a:rPr lang="en-US"/>
              <a:t>Click to edit Master title style</a:t>
            </a:r>
            <a:endParaRPr lang="en-US" dirty="0"/>
          </a:p>
        </p:txBody>
      </p:sp>
      <p:sp>
        <p:nvSpPr>
          <p:cNvPr id="3" name="Content Placeholder 2"/>
          <p:cNvSpPr>
            <a:spLocks noGrp="1"/>
          </p:cNvSpPr>
          <p:nvPr>
            <p:ph idx="1"/>
          </p:nvPr>
        </p:nvSpPr>
        <p:spPr>
          <a:xfrm>
            <a:off x="3498652" y="1448226"/>
            <a:ext cx="4166235" cy="7147983"/>
          </a:xfrm>
        </p:spPr>
        <p:txBody>
          <a:bodyPr/>
          <a:lstStyle>
            <a:lvl1pPr>
              <a:defRPr sz="2880"/>
            </a:lvl1pPr>
            <a:lvl2pPr>
              <a:defRPr sz="2520"/>
            </a:lvl2pPr>
            <a:lvl3pPr>
              <a:defRPr sz="216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66857" y="3017520"/>
            <a:ext cx="2654260" cy="5590329"/>
          </a:xfrm>
        </p:spPr>
        <p:txBody>
          <a:bodyPr/>
          <a:lstStyle>
            <a:lvl1pPr marL="0" indent="0">
              <a:buNone/>
              <a:defRPr sz="1440"/>
            </a:lvl1pPr>
            <a:lvl2pPr marL="411480" indent="0">
              <a:buNone/>
              <a:defRPr sz="1260"/>
            </a:lvl2pPr>
            <a:lvl3pPr marL="822960" indent="0">
              <a:buNone/>
              <a:defRPr sz="1080"/>
            </a:lvl3pPr>
            <a:lvl4pPr marL="1234440" indent="0">
              <a:buNone/>
              <a:defRPr sz="900"/>
            </a:lvl4pPr>
            <a:lvl5pPr marL="1645920" indent="0">
              <a:buNone/>
              <a:defRPr sz="900"/>
            </a:lvl5pPr>
            <a:lvl6pPr marL="2057400" indent="0">
              <a:buNone/>
              <a:defRPr sz="900"/>
            </a:lvl6pPr>
            <a:lvl7pPr marL="2468880" indent="0">
              <a:buNone/>
              <a:defRPr sz="900"/>
            </a:lvl7pPr>
            <a:lvl8pPr marL="2880360" indent="0">
              <a:buNone/>
              <a:defRPr sz="900"/>
            </a:lvl8pPr>
            <a:lvl9pPr marL="329184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0B87BD2-079C-4EE9-A540-83B3FE7E79BA}" type="datetimeFigureOut">
              <a:rPr lang="en-US" smtClean="0"/>
              <a:t>8/15/2024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28885378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66857" y="670560"/>
            <a:ext cx="2654260" cy="2346960"/>
          </a:xfrm>
        </p:spPr>
        <p:txBody>
          <a:bodyPr anchor="b"/>
          <a:lstStyle>
            <a:lvl1pPr>
              <a:defRPr sz="2880"/>
            </a:lvl1pPr>
          </a:lstStyle>
          <a:p>
            <a:r>
              <a:rPr lang="en-US"/>
              <a:t>Click to edit Master title style</a:t>
            </a:r>
            <a:endParaRPr lang="en-US" dirty="0"/>
          </a:p>
        </p:txBody>
      </p:sp>
      <p:sp>
        <p:nvSpPr>
          <p:cNvPr id="3" name="Picture Placeholder 2"/>
          <p:cNvSpPr>
            <a:spLocks noGrp="1" noChangeAspect="1"/>
          </p:cNvSpPr>
          <p:nvPr>
            <p:ph type="pic" idx="1"/>
          </p:nvPr>
        </p:nvSpPr>
        <p:spPr>
          <a:xfrm>
            <a:off x="3498652" y="1448226"/>
            <a:ext cx="4166235" cy="7147983"/>
          </a:xfrm>
        </p:spPr>
        <p:txBody>
          <a:bodyPr anchor="t"/>
          <a:lstStyle>
            <a:lvl1pPr marL="0" indent="0">
              <a:buNone/>
              <a:defRPr sz="2880"/>
            </a:lvl1pPr>
            <a:lvl2pPr marL="411480" indent="0">
              <a:buNone/>
              <a:defRPr sz="2520"/>
            </a:lvl2pPr>
            <a:lvl3pPr marL="822960" indent="0">
              <a:buNone/>
              <a:defRPr sz="2160"/>
            </a:lvl3pPr>
            <a:lvl4pPr marL="1234440" indent="0">
              <a:buNone/>
              <a:defRPr sz="1800"/>
            </a:lvl4pPr>
            <a:lvl5pPr marL="1645920" indent="0">
              <a:buNone/>
              <a:defRPr sz="1800"/>
            </a:lvl5pPr>
            <a:lvl6pPr marL="2057400" indent="0">
              <a:buNone/>
              <a:defRPr sz="1800"/>
            </a:lvl6pPr>
            <a:lvl7pPr marL="2468880" indent="0">
              <a:buNone/>
              <a:defRPr sz="1800"/>
            </a:lvl7pPr>
            <a:lvl8pPr marL="2880360" indent="0">
              <a:buNone/>
              <a:defRPr sz="1800"/>
            </a:lvl8pPr>
            <a:lvl9pPr marL="3291840" indent="0">
              <a:buNone/>
              <a:defRPr sz="1800"/>
            </a:lvl9pPr>
          </a:lstStyle>
          <a:p>
            <a:r>
              <a:rPr lang="en-US"/>
              <a:t>Click icon to add picture</a:t>
            </a:r>
            <a:endParaRPr lang="en-US" dirty="0"/>
          </a:p>
        </p:txBody>
      </p:sp>
      <p:sp>
        <p:nvSpPr>
          <p:cNvPr id="4" name="Text Placeholder 3"/>
          <p:cNvSpPr>
            <a:spLocks noGrp="1"/>
          </p:cNvSpPr>
          <p:nvPr>
            <p:ph type="body" sz="half" idx="2"/>
          </p:nvPr>
        </p:nvSpPr>
        <p:spPr>
          <a:xfrm>
            <a:off x="566857" y="3017520"/>
            <a:ext cx="2654260" cy="5590329"/>
          </a:xfrm>
        </p:spPr>
        <p:txBody>
          <a:bodyPr/>
          <a:lstStyle>
            <a:lvl1pPr marL="0" indent="0">
              <a:buNone/>
              <a:defRPr sz="1440"/>
            </a:lvl1pPr>
            <a:lvl2pPr marL="411480" indent="0">
              <a:buNone/>
              <a:defRPr sz="1260"/>
            </a:lvl2pPr>
            <a:lvl3pPr marL="822960" indent="0">
              <a:buNone/>
              <a:defRPr sz="1080"/>
            </a:lvl3pPr>
            <a:lvl4pPr marL="1234440" indent="0">
              <a:buNone/>
              <a:defRPr sz="900"/>
            </a:lvl4pPr>
            <a:lvl5pPr marL="1645920" indent="0">
              <a:buNone/>
              <a:defRPr sz="900"/>
            </a:lvl5pPr>
            <a:lvl6pPr marL="2057400" indent="0">
              <a:buNone/>
              <a:defRPr sz="900"/>
            </a:lvl6pPr>
            <a:lvl7pPr marL="2468880" indent="0">
              <a:buNone/>
              <a:defRPr sz="900"/>
            </a:lvl7pPr>
            <a:lvl8pPr marL="2880360" indent="0">
              <a:buNone/>
              <a:defRPr sz="900"/>
            </a:lvl8pPr>
            <a:lvl9pPr marL="329184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0B87BD2-079C-4EE9-A540-83B3FE7E79BA}" type="datetimeFigureOut">
              <a:rPr lang="en-US" smtClean="0"/>
              <a:t>8/15/2024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30072256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65785" y="535519"/>
            <a:ext cx="7098030"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65785" y="2677584"/>
            <a:ext cx="7098030"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65785" y="9322649"/>
            <a:ext cx="1851660" cy="535517"/>
          </a:xfrm>
          <a:prstGeom prst="rect">
            <a:avLst/>
          </a:prstGeom>
        </p:spPr>
        <p:txBody>
          <a:bodyPr vert="horz" lIns="91440" tIns="45720" rIns="91440" bIns="45720" rtlCol="0" anchor="ctr"/>
          <a:lstStyle>
            <a:lvl1pPr algn="l">
              <a:defRPr sz="1080">
                <a:solidFill>
                  <a:schemeClr val="tx1">
                    <a:tint val="75000"/>
                  </a:schemeClr>
                </a:solidFill>
              </a:defRPr>
            </a:lvl1pPr>
          </a:lstStyle>
          <a:p>
            <a:fld id="{B0B87BD2-079C-4EE9-A540-83B3FE7E79BA}" type="datetimeFigureOut">
              <a:rPr lang="en-US" smtClean="0"/>
              <a:t>8/15/2024</a:t>
            </a:fld>
            <a:endParaRPr lang="en-US"/>
          </a:p>
        </p:txBody>
      </p:sp>
      <p:sp>
        <p:nvSpPr>
          <p:cNvPr id="5" name="Footer Placeholder 4"/>
          <p:cNvSpPr>
            <a:spLocks noGrp="1"/>
          </p:cNvSpPr>
          <p:nvPr>
            <p:ph type="ftr" sz="quarter" idx="3"/>
          </p:nvPr>
        </p:nvSpPr>
        <p:spPr>
          <a:xfrm>
            <a:off x="2726055" y="9322649"/>
            <a:ext cx="2777490" cy="535517"/>
          </a:xfrm>
          <a:prstGeom prst="rect">
            <a:avLst/>
          </a:prstGeom>
        </p:spPr>
        <p:txBody>
          <a:bodyPr vert="horz" lIns="91440" tIns="45720" rIns="91440" bIns="45720" rtlCol="0" anchor="ctr"/>
          <a:lstStyle>
            <a:lvl1pPr algn="ctr">
              <a:defRPr sz="108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812155" y="9322649"/>
            <a:ext cx="1851660" cy="535517"/>
          </a:xfrm>
          <a:prstGeom prst="rect">
            <a:avLst/>
          </a:prstGeom>
        </p:spPr>
        <p:txBody>
          <a:bodyPr vert="horz" lIns="91440" tIns="45720" rIns="91440" bIns="45720" rtlCol="0" anchor="ctr"/>
          <a:lstStyle>
            <a:lvl1pPr algn="r">
              <a:defRPr sz="1080">
                <a:solidFill>
                  <a:schemeClr val="tx1">
                    <a:tint val="75000"/>
                  </a:schemeClr>
                </a:solidFill>
              </a:defRPr>
            </a:lvl1pPr>
          </a:lstStyle>
          <a:p>
            <a:fld id="{6383DD48-4707-442F-9460-CED50651938C}" type="slidenum">
              <a:rPr lang="en-US" smtClean="0"/>
              <a:t>‹#›</a:t>
            </a:fld>
            <a:endParaRPr lang="en-US"/>
          </a:p>
        </p:txBody>
      </p:sp>
    </p:spTree>
    <p:extLst>
      <p:ext uri="{BB962C8B-B14F-4D97-AF65-F5344CB8AC3E}">
        <p14:creationId xmlns:p14="http://schemas.microsoft.com/office/powerpoint/2010/main" val="304982159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822960" rtl="0" eaLnBrk="1" latinLnBrk="0" hangingPunct="1">
        <a:lnSpc>
          <a:spcPct val="90000"/>
        </a:lnSpc>
        <a:spcBef>
          <a:spcPct val="0"/>
        </a:spcBef>
        <a:buNone/>
        <a:defRPr sz="3960" kern="1200">
          <a:solidFill>
            <a:schemeClr val="tx1"/>
          </a:solidFill>
          <a:latin typeface="+mj-lt"/>
          <a:ea typeface="+mj-ea"/>
          <a:cs typeface="+mj-cs"/>
        </a:defRPr>
      </a:lvl1pPr>
    </p:titleStyle>
    <p:bodyStyle>
      <a:lvl1pPr marL="205740" indent="-205740" algn="l" defTabSz="822960" rtl="0" eaLnBrk="1" latinLnBrk="0" hangingPunct="1">
        <a:lnSpc>
          <a:spcPct val="90000"/>
        </a:lnSpc>
        <a:spcBef>
          <a:spcPts val="900"/>
        </a:spcBef>
        <a:buFont typeface="Arial" panose="020B0604020202020204" pitchFamily="34" charset="0"/>
        <a:buChar char="•"/>
        <a:defRPr sz="2520" kern="1200">
          <a:solidFill>
            <a:schemeClr val="tx1"/>
          </a:solidFill>
          <a:latin typeface="+mn-lt"/>
          <a:ea typeface="+mn-ea"/>
          <a:cs typeface="+mn-cs"/>
        </a:defRPr>
      </a:lvl1pPr>
      <a:lvl2pPr marL="617220" indent="-205740" algn="l" defTabSz="822960" rtl="0" eaLnBrk="1" latinLnBrk="0" hangingPunct="1">
        <a:lnSpc>
          <a:spcPct val="90000"/>
        </a:lnSpc>
        <a:spcBef>
          <a:spcPts val="450"/>
        </a:spcBef>
        <a:buFont typeface="Arial" panose="020B0604020202020204" pitchFamily="34" charset="0"/>
        <a:buChar char="•"/>
        <a:defRPr sz="2160" kern="1200">
          <a:solidFill>
            <a:schemeClr val="tx1"/>
          </a:solidFill>
          <a:latin typeface="+mn-lt"/>
          <a:ea typeface="+mn-ea"/>
          <a:cs typeface="+mn-cs"/>
        </a:defRPr>
      </a:lvl2pPr>
      <a:lvl3pPr marL="1028700" indent="-205740" algn="l" defTabSz="822960" rtl="0" eaLnBrk="1" latinLnBrk="0" hangingPunct="1">
        <a:lnSpc>
          <a:spcPct val="90000"/>
        </a:lnSpc>
        <a:spcBef>
          <a:spcPts val="450"/>
        </a:spcBef>
        <a:buFont typeface="Arial" panose="020B0604020202020204" pitchFamily="34" charset="0"/>
        <a:buChar char="•"/>
        <a:defRPr sz="1800" kern="1200">
          <a:solidFill>
            <a:schemeClr val="tx1"/>
          </a:solidFill>
          <a:latin typeface="+mn-lt"/>
          <a:ea typeface="+mn-ea"/>
          <a:cs typeface="+mn-cs"/>
        </a:defRPr>
      </a:lvl3pPr>
      <a:lvl4pPr marL="14401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4pPr>
      <a:lvl5pPr marL="185166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5pPr>
      <a:lvl6pPr marL="226314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6pPr>
      <a:lvl7pPr marL="267462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7pPr>
      <a:lvl8pPr marL="308610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8pPr>
      <a:lvl9pPr marL="34975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9pPr>
    </p:bodyStyle>
    <p:otherStyle>
      <a:defPPr>
        <a:defRPr lang="en-US"/>
      </a:defPPr>
      <a:lvl1pPr marL="0" algn="l" defTabSz="822960" rtl="0" eaLnBrk="1" latinLnBrk="0" hangingPunct="1">
        <a:defRPr sz="1620" kern="1200">
          <a:solidFill>
            <a:schemeClr val="tx1"/>
          </a:solidFill>
          <a:latin typeface="+mn-lt"/>
          <a:ea typeface="+mn-ea"/>
          <a:cs typeface="+mn-cs"/>
        </a:defRPr>
      </a:lvl1pPr>
      <a:lvl2pPr marL="411480" algn="l" defTabSz="822960" rtl="0" eaLnBrk="1" latinLnBrk="0" hangingPunct="1">
        <a:defRPr sz="1620" kern="1200">
          <a:solidFill>
            <a:schemeClr val="tx1"/>
          </a:solidFill>
          <a:latin typeface="+mn-lt"/>
          <a:ea typeface="+mn-ea"/>
          <a:cs typeface="+mn-cs"/>
        </a:defRPr>
      </a:lvl2pPr>
      <a:lvl3pPr marL="822960" algn="l" defTabSz="822960" rtl="0" eaLnBrk="1" latinLnBrk="0" hangingPunct="1">
        <a:defRPr sz="1620" kern="1200">
          <a:solidFill>
            <a:schemeClr val="tx1"/>
          </a:solidFill>
          <a:latin typeface="+mn-lt"/>
          <a:ea typeface="+mn-ea"/>
          <a:cs typeface="+mn-cs"/>
        </a:defRPr>
      </a:lvl3pPr>
      <a:lvl4pPr marL="1234440" algn="l" defTabSz="822960" rtl="0" eaLnBrk="1" latinLnBrk="0" hangingPunct="1">
        <a:defRPr sz="1620" kern="1200">
          <a:solidFill>
            <a:schemeClr val="tx1"/>
          </a:solidFill>
          <a:latin typeface="+mn-lt"/>
          <a:ea typeface="+mn-ea"/>
          <a:cs typeface="+mn-cs"/>
        </a:defRPr>
      </a:lvl4pPr>
      <a:lvl5pPr marL="1645920" algn="l" defTabSz="822960" rtl="0" eaLnBrk="1" latinLnBrk="0" hangingPunct="1">
        <a:defRPr sz="1620" kern="1200">
          <a:solidFill>
            <a:schemeClr val="tx1"/>
          </a:solidFill>
          <a:latin typeface="+mn-lt"/>
          <a:ea typeface="+mn-ea"/>
          <a:cs typeface="+mn-cs"/>
        </a:defRPr>
      </a:lvl5pPr>
      <a:lvl6pPr marL="2057400" algn="l" defTabSz="822960" rtl="0" eaLnBrk="1" latinLnBrk="0" hangingPunct="1">
        <a:defRPr sz="1620" kern="1200">
          <a:solidFill>
            <a:schemeClr val="tx1"/>
          </a:solidFill>
          <a:latin typeface="+mn-lt"/>
          <a:ea typeface="+mn-ea"/>
          <a:cs typeface="+mn-cs"/>
        </a:defRPr>
      </a:lvl6pPr>
      <a:lvl7pPr marL="2468880" algn="l" defTabSz="822960" rtl="0" eaLnBrk="1" latinLnBrk="0" hangingPunct="1">
        <a:defRPr sz="1620" kern="1200">
          <a:solidFill>
            <a:schemeClr val="tx1"/>
          </a:solidFill>
          <a:latin typeface="+mn-lt"/>
          <a:ea typeface="+mn-ea"/>
          <a:cs typeface="+mn-cs"/>
        </a:defRPr>
      </a:lvl7pPr>
      <a:lvl8pPr marL="2880360" algn="l" defTabSz="822960" rtl="0" eaLnBrk="1" latinLnBrk="0" hangingPunct="1">
        <a:defRPr sz="1620" kern="1200">
          <a:solidFill>
            <a:schemeClr val="tx1"/>
          </a:solidFill>
          <a:latin typeface="+mn-lt"/>
          <a:ea typeface="+mn-ea"/>
          <a:cs typeface="+mn-cs"/>
        </a:defRPr>
      </a:lvl8pPr>
      <a:lvl9pPr marL="3291840" algn="l" defTabSz="822960" rtl="0" eaLnBrk="1" latinLnBrk="0" hangingPunct="1">
        <a:defRPr sz="16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jpg"/><Relationship Id="rId7" Type="http://schemas.openxmlformats.org/officeDocument/2006/relationships/image" Target="../media/image6.jpg"/><Relationship Id="rId12" Type="http://schemas.openxmlformats.org/officeDocument/2006/relationships/image" Target="../media/image11.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g"/><Relationship Id="rId11" Type="http://schemas.openxmlformats.org/officeDocument/2006/relationships/image" Target="../media/image10.jpg"/><Relationship Id="rId5" Type="http://schemas.openxmlformats.org/officeDocument/2006/relationships/image" Target="../media/image4.jpg"/><Relationship Id="rId10" Type="http://schemas.openxmlformats.org/officeDocument/2006/relationships/image" Target="../media/image9.jpg"/><Relationship Id="rId4" Type="http://schemas.openxmlformats.org/officeDocument/2006/relationships/image" Target="../media/image3.jpg"/><Relationship Id="rId9"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2" t="2349" r="-22" b="13943"/>
          <a:stretch/>
        </p:blipFill>
        <p:spPr bwMode="auto">
          <a:xfrm>
            <a:off x="160020" y="430311"/>
            <a:ext cx="7909560" cy="4413927"/>
          </a:xfrm>
          <a:prstGeom prst="rect">
            <a:avLst/>
          </a:prstGeom>
          <a:ln>
            <a:noFill/>
          </a:ln>
          <a:effectLst/>
          <a:extLst>
            <a:ext uri="{909E8E84-426E-40DD-AFC4-6F175D3DCCD1}">
              <a14:hiddenFill xmlns:a14="http://schemas.microsoft.com/office/drawing/2010/main">
                <a:solidFill>
                  <a:srgbClr val="FFFFFF"/>
                </a:solidFill>
              </a14:hiddenFill>
            </a:ext>
          </a:extLst>
        </p:spPr>
      </p:pic>
      <p:sp>
        <p:nvSpPr>
          <p:cNvPr id="5" name="Text Box 4"/>
          <p:cNvSpPr txBox="1">
            <a:spLocks noChangeArrowheads="1"/>
          </p:cNvSpPr>
          <p:nvPr/>
        </p:nvSpPr>
        <p:spPr bwMode="auto">
          <a:xfrm>
            <a:off x="1772431" y="5033676"/>
            <a:ext cx="6295433" cy="26270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ctr" anchorCtr="0" compatLnSpc="1">
            <a:prstTxWarp prst="textNoShape">
              <a:avLst/>
            </a:prstTxWarp>
          </a:bodyPr>
          <a:lstStyle/>
          <a:p>
            <a:pPr algn="ctr" defTabSz="914400" eaLnBrk="0" fontAlgn="base" hangingPunct="0">
              <a:spcBef>
                <a:spcPct val="0"/>
              </a:spcBef>
              <a:spcAft>
                <a:spcPct val="0"/>
              </a:spcAft>
            </a:pPr>
            <a:r>
              <a:rPr lang="en-US" altLang="en-US" sz="950" dirty="0">
                <a:solidFill>
                  <a:sysClr val="windowText" lastClr="000000"/>
                </a:solidFill>
                <a:latin typeface="Avenir Next LT Pro" panose="020B0504020202020204" pitchFamily="34" charset="0"/>
              </a:rPr>
              <a:t>Welcome to this meticulously designed 3 bedrooms, 2.5 bathroom home, nestled in the highly sought-after Riverview Farms community on Johns Island. This residence combines convenience with comfort, offering a blend of amenities such as ponds, walking trails, a community garden and a playground along with stylish charm. Upon entering, you'll be greeted by wood floors that lead you through the entryway. French doors open to a versatile space that can serve as either a dinning room or home office-the choice is yours. The open floor plan is perfect for entertaining with plenty of natural light streaming through plantation shutters adding a touch of sophistication. The well-appointed kitchen features granite countertops, stainless steel appliances, a gas stove and a spacious pantry, making it a chef's delight. The living area is anchored by a gas fireplace that turns on with a simple flip of a switch providing warmth and ambiance. Upstairs, you'll find a versatile loft area, perfect for media room, den or play area. The primary suite is a spacious sanctuary with an ensuite bathroom that includes ceramic tile, a walk-in shower, dual sinks and a massive walk-in closet. Two additional bedrooms, a full common bathroom, a laundry room and linen closet complete the upper level. Outside, the fenced backyard offers a large covered porch, perfect for entertaining or relaxing. Additional features include a two-car garage with coated flooring and cabinets, completed attic for storage, regular service for the HVAC and pest control, plus a termite bond for your peace of mind. No flood insurance required. Constructed in 2018, this home also comes with a 10-year warranty. This residence offers unparalleled convenience to local restaurants such as The Royal Tern, Wild Olive and Blackbird Market and downtown Charleston just 10 miles away and the pristine beaches of Kiawah, Seabrook, Folly Beach a short 15-mile drive, this home truly offers both convenience and comfort!</a:t>
            </a:r>
          </a:p>
          <a:p>
            <a:pPr algn="ctr" defTabSz="914400" eaLnBrk="0" fontAlgn="base" hangingPunct="0">
              <a:spcBef>
                <a:spcPct val="0"/>
              </a:spcBef>
              <a:spcAft>
                <a:spcPct val="0"/>
              </a:spcAft>
            </a:pPr>
            <a:r>
              <a:rPr lang="en-US" altLang="en-US" sz="950" dirty="0">
                <a:solidFill>
                  <a:sysClr val="windowText" lastClr="000000"/>
                </a:solidFill>
                <a:latin typeface="Avenir Next LT Pro" panose="020B0504020202020204" pitchFamily="34" charset="0"/>
              </a:rPr>
              <a:t>The washer and dryer do not convey.</a:t>
            </a:r>
          </a:p>
        </p:txBody>
      </p:sp>
      <p:sp>
        <p:nvSpPr>
          <p:cNvPr id="9" name="Rectangle 8"/>
          <p:cNvSpPr/>
          <p:nvPr/>
        </p:nvSpPr>
        <p:spPr>
          <a:xfrm>
            <a:off x="0" y="23593"/>
            <a:ext cx="8229600" cy="461665"/>
          </a:xfrm>
          <a:prstGeom prst="rect">
            <a:avLst/>
          </a:prstGeom>
        </p:spPr>
        <p:txBody>
          <a:bodyPr wrap="square">
            <a:spAutoFit/>
          </a:bodyPr>
          <a:lstStyle/>
          <a:p>
            <a:pPr algn="ctr"/>
            <a:r>
              <a:rPr lang="en-US" sz="2400" i="1" dirty="0">
                <a:ln w="0">
                  <a:noFill/>
                </a:ln>
                <a:latin typeface="Ink Free" panose="03080402000500000000" pitchFamily="66" charset="0"/>
              </a:rPr>
              <a:t>Just Listed on </a:t>
            </a:r>
            <a:r>
              <a:rPr lang="en-US" sz="2400" i="1">
                <a:ln w="0">
                  <a:noFill/>
                </a:ln>
                <a:latin typeface="Ink Free" panose="03080402000500000000" pitchFamily="66" charset="0"/>
              </a:rPr>
              <a:t>Johns Island</a:t>
            </a:r>
            <a:endParaRPr lang="en-US" sz="2400" i="1" dirty="0">
              <a:ln w="0">
                <a:noFill/>
              </a:ln>
              <a:latin typeface="Ink Free" panose="03080402000500000000" pitchFamily="66" charset="0"/>
            </a:endParaRPr>
          </a:p>
        </p:txBody>
      </p:sp>
      <p:sp>
        <p:nvSpPr>
          <p:cNvPr id="19" name="Rectangle 18"/>
          <p:cNvSpPr/>
          <p:nvPr/>
        </p:nvSpPr>
        <p:spPr>
          <a:xfrm>
            <a:off x="160020" y="3552222"/>
            <a:ext cx="4562813" cy="769441"/>
          </a:xfrm>
          <a:prstGeom prst="rect">
            <a:avLst/>
          </a:prstGeom>
          <a:solidFill>
            <a:schemeClr val="bg1"/>
          </a:solidFill>
        </p:spPr>
        <p:txBody>
          <a:bodyPr wrap="square">
            <a:spAutoFit/>
          </a:bodyPr>
          <a:lstStyle/>
          <a:p>
            <a:r>
              <a:rPr lang="en-US" sz="1600" b="1" spc="300" dirty="0">
                <a:ln w="0">
                  <a:noFill/>
                </a:ln>
                <a:latin typeface="Avenir Next LT Pro" panose="020B0504020202020204" pitchFamily="34" charset="0"/>
              </a:rPr>
              <a:t>1145 Turkey Trot Drive</a:t>
            </a:r>
          </a:p>
          <a:p>
            <a:r>
              <a:rPr lang="en-US" sz="1400" spc="200" dirty="0">
                <a:ln w="0">
                  <a:noFill/>
                </a:ln>
                <a:latin typeface="Avenir Next LT Pro" panose="020B0504020202020204" pitchFamily="34" charset="0"/>
              </a:rPr>
              <a:t>Riverview Farms | Johns Island, SC 29455</a:t>
            </a:r>
          </a:p>
          <a:p>
            <a:r>
              <a:rPr lang="en-US" sz="1400" spc="200" dirty="0">
                <a:ln w="0">
                  <a:noFill/>
                </a:ln>
                <a:latin typeface="Avenir Next LT Pro" panose="020B0504020202020204" pitchFamily="34" charset="0"/>
              </a:rPr>
              <a:t>MLS# 24020586 | $639,999</a:t>
            </a:r>
          </a:p>
        </p:txBody>
      </p:sp>
      <p:pic>
        <p:nvPicPr>
          <p:cNvPr id="18"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6604900" y="7850365"/>
            <a:ext cx="1463040" cy="974345"/>
          </a:xfrm>
          <a:prstGeom prst="rect">
            <a:avLst/>
          </a:prstGeom>
          <a:ln>
            <a:noFill/>
          </a:ln>
          <a:effectLst/>
          <a:extLst>
            <a:ext uri="{909E8E84-426E-40DD-AFC4-6F175D3DCCD1}">
              <a14:hiddenFill xmlns:a14="http://schemas.microsoft.com/office/drawing/2010/main">
                <a:solidFill>
                  <a:srgbClr val="FFFFFF"/>
                </a:solidFill>
              </a14:hiddenFill>
            </a:ext>
          </a:extLst>
        </p:spPr>
      </p:pic>
      <p:pic>
        <p:nvPicPr>
          <p:cNvPr id="23"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p:blipFill>
        <p:spPr bwMode="auto">
          <a:xfrm>
            <a:off x="3384519" y="7850175"/>
            <a:ext cx="1460564" cy="974725"/>
          </a:xfrm>
          <a:prstGeom prst="rect">
            <a:avLst/>
          </a:prstGeom>
          <a:ln>
            <a:noFill/>
          </a:ln>
          <a:effectLst/>
          <a:extLst>
            <a:ext uri="{909E8E84-426E-40DD-AFC4-6F175D3DCCD1}">
              <a14:hiddenFill xmlns:a14="http://schemas.microsoft.com/office/drawing/2010/main">
                <a:solidFill>
                  <a:srgbClr val="FFFFFF"/>
                </a:solidFill>
              </a14:hiddenFill>
            </a:ext>
          </a:extLst>
        </p:spPr>
      </p:pic>
      <p:pic>
        <p:nvPicPr>
          <p:cNvPr id="20"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p:blipFill>
        <p:spPr bwMode="auto">
          <a:xfrm>
            <a:off x="4994567" y="7850175"/>
            <a:ext cx="1462087" cy="974725"/>
          </a:xfrm>
          <a:prstGeom prst="rect">
            <a:avLst/>
          </a:prstGeom>
          <a:ln>
            <a:noFill/>
          </a:ln>
          <a:effectLst/>
          <a:extLst>
            <a:ext uri="{909E8E84-426E-40DD-AFC4-6F175D3DCCD1}">
              <a14:hiddenFill xmlns:a14="http://schemas.microsoft.com/office/drawing/2010/main">
                <a:solidFill>
                  <a:srgbClr val="FFFFFF"/>
                </a:solidFill>
              </a14:hiddenFill>
            </a:ext>
          </a:extLst>
        </p:spPr>
      </p:pic>
      <p:pic>
        <p:nvPicPr>
          <p:cNvPr id="21" name="Picture 14"/>
          <p:cNvPicPr>
            <a:picLocks noChangeAspect="1" noChangeArrowheads="1"/>
          </p:cNvPicPr>
          <p:nvPr/>
        </p:nvPicPr>
        <p:blipFill>
          <a:blip r:embed="rId6">
            <a:extLst>
              <a:ext uri="{28A0092B-C50C-407E-A947-70E740481C1C}">
                <a14:useLocalDpi xmlns:a14="http://schemas.microsoft.com/office/drawing/2010/main" val="0"/>
              </a:ext>
            </a:extLst>
          </a:blip>
          <a:srcRect/>
          <a:stretch/>
        </p:blipFill>
        <p:spPr bwMode="auto">
          <a:xfrm>
            <a:off x="1772947" y="7850175"/>
            <a:ext cx="1462087" cy="974725"/>
          </a:xfrm>
          <a:prstGeom prst="rect">
            <a:avLst/>
          </a:prstGeom>
          <a:ln>
            <a:noFill/>
          </a:ln>
          <a:effectLst/>
          <a:extLst>
            <a:ext uri="{909E8E84-426E-40DD-AFC4-6F175D3DCCD1}">
              <a14:hiddenFill xmlns:a14="http://schemas.microsoft.com/office/drawing/2010/main">
                <a:solidFill>
                  <a:srgbClr val="FFFFFF"/>
                </a:solidFill>
              </a14:hiddenFill>
            </a:ext>
          </a:extLst>
        </p:spPr>
      </p:pic>
      <p:pic>
        <p:nvPicPr>
          <p:cNvPr id="1034" name="Picture 10"/>
          <p:cNvPicPr>
            <a:picLocks noChangeAspect="1" noChangeArrowheads="1"/>
          </p:cNvPicPr>
          <p:nvPr/>
        </p:nvPicPr>
        <p:blipFill>
          <a:blip r:embed="rId7">
            <a:extLst>
              <a:ext uri="{28A0092B-C50C-407E-A947-70E740481C1C}">
                <a14:useLocalDpi xmlns:a14="http://schemas.microsoft.com/office/drawing/2010/main" val="0"/>
              </a:ext>
            </a:extLst>
          </a:blip>
          <a:srcRect/>
          <a:stretch/>
        </p:blipFill>
        <p:spPr bwMode="auto">
          <a:xfrm>
            <a:off x="-1799294" y="7733018"/>
            <a:ext cx="1463040" cy="975360"/>
          </a:xfrm>
          <a:prstGeom prst="rect">
            <a:avLst/>
          </a:prstGeom>
          <a:ln>
            <a:noFill/>
          </a:ln>
          <a:effectLst/>
          <a:extLst>
            <a:ext uri="{909E8E84-426E-40DD-AFC4-6F175D3DCCD1}">
              <a14:hiddenFill xmlns:a14="http://schemas.microsoft.com/office/drawing/2010/main">
                <a:solidFill>
                  <a:srgbClr val="FFFFFF"/>
                </a:solidFill>
              </a14:hiddenFill>
            </a:ext>
          </a:extLst>
        </p:spPr>
      </p:pic>
      <p:pic>
        <p:nvPicPr>
          <p:cNvPr id="1038" name="Picture 14"/>
          <p:cNvPicPr>
            <a:picLocks noChangeAspect="1" noChangeArrowheads="1"/>
          </p:cNvPicPr>
          <p:nvPr/>
        </p:nvPicPr>
        <p:blipFill>
          <a:blip r:embed="rId8">
            <a:extLst>
              <a:ext uri="{28A0092B-C50C-407E-A947-70E740481C1C}">
                <a14:useLocalDpi xmlns:a14="http://schemas.microsoft.com/office/drawing/2010/main" val="0"/>
              </a:ext>
            </a:extLst>
          </a:blip>
          <a:srcRect/>
          <a:stretch/>
        </p:blipFill>
        <p:spPr bwMode="auto">
          <a:xfrm>
            <a:off x="162898" y="5214162"/>
            <a:ext cx="1460564" cy="974725"/>
          </a:xfrm>
          <a:prstGeom prst="rect">
            <a:avLst/>
          </a:prstGeom>
          <a:ln>
            <a:noFill/>
          </a:ln>
          <a:effectLst/>
          <a:extLst>
            <a:ext uri="{909E8E84-426E-40DD-AFC4-6F175D3DCCD1}">
              <a14:hiddenFill xmlns:a14="http://schemas.microsoft.com/office/drawing/2010/main">
                <a:solidFill>
                  <a:srgbClr val="FFFFFF"/>
                </a:solidFill>
              </a14:hiddenFill>
            </a:ext>
          </a:extLst>
        </p:spPr>
      </p:pic>
      <p:pic>
        <p:nvPicPr>
          <p:cNvPr id="17"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p:blipFill>
        <p:spPr bwMode="auto">
          <a:xfrm>
            <a:off x="162137" y="6532009"/>
            <a:ext cx="1462087" cy="974725"/>
          </a:xfrm>
          <a:prstGeom prst="rect">
            <a:avLst/>
          </a:prstGeom>
          <a:ln>
            <a:noFill/>
          </a:ln>
          <a:effectLst/>
          <a:extLst>
            <a:ext uri="{909E8E84-426E-40DD-AFC4-6F175D3DCCD1}">
              <a14:hiddenFill xmlns:a14="http://schemas.microsoft.com/office/drawing/2010/main">
                <a:solidFill>
                  <a:srgbClr val="FFFFFF"/>
                </a:solidFill>
              </a14:hiddenFill>
            </a:ext>
          </a:extLst>
        </p:spPr>
      </p:pic>
      <p:pic>
        <p:nvPicPr>
          <p:cNvPr id="24" name="Picture 9"/>
          <p:cNvPicPr>
            <a:picLocks noChangeAspect="1" noChangeArrowheads="1"/>
          </p:cNvPicPr>
          <p:nvPr/>
        </p:nvPicPr>
        <p:blipFill>
          <a:blip r:embed="rId10">
            <a:extLst>
              <a:ext uri="{28A0092B-C50C-407E-A947-70E740481C1C}">
                <a14:useLocalDpi xmlns:a14="http://schemas.microsoft.com/office/drawing/2010/main" val="0"/>
              </a:ext>
            </a:extLst>
          </a:blip>
          <a:srcRect/>
          <a:stretch/>
        </p:blipFill>
        <p:spPr bwMode="auto">
          <a:xfrm>
            <a:off x="162137" y="7850175"/>
            <a:ext cx="1462087" cy="974725"/>
          </a:xfrm>
          <a:prstGeom prst="rect">
            <a:avLst/>
          </a:prstGeom>
          <a:ln>
            <a:noFill/>
          </a:ln>
          <a:effectLst/>
          <a:extLst>
            <a:ext uri="{909E8E84-426E-40DD-AFC4-6F175D3DCCD1}">
              <a14:hiddenFill xmlns:a14="http://schemas.microsoft.com/office/drawing/2010/main">
                <a:solidFill>
                  <a:srgbClr val="FFFFFF"/>
                </a:solidFill>
              </a14:hiddenFill>
            </a:ext>
          </a:extLst>
        </p:spPr>
      </p:pic>
      <p:pic>
        <p:nvPicPr>
          <p:cNvPr id="25" name="Picture 5"/>
          <p:cNvPicPr>
            <a:picLocks noChangeAspect="1" noChangeArrowheads="1"/>
          </p:cNvPicPr>
          <p:nvPr/>
        </p:nvPicPr>
        <p:blipFill>
          <a:blip r:embed="rId11">
            <a:extLst>
              <a:ext uri="{28A0092B-C50C-407E-A947-70E740481C1C}">
                <a14:useLocalDpi xmlns:a14="http://schemas.microsoft.com/office/drawing/2010/main" val="0"/>
              </a:ext>
            </a:extLst>
          </a:blip>
          <a:srcRect/>
          <a:stretch/>
        </p:blipFill>
        <p:spPr bwMode="auto">
          <a:xfrm>
            <a:off x="7464486" y="9036663"/>
            <a:ext cx="603454" cy="91364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27" name="Text Box 12"/>
          <p:cNvSpPr txBox="1">
            <a:spLocks noChangeArrowheads="1"/>
          </p:cNvSpPr>
          <p:nvPr/>
        </p:nvSpPr>
        <p:spPr bwMode="auto">
          <a:xfrm>
            <a:off x="2444750" y="9038560"/>
            <a:ext cx="3340100"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ctr" anchorCtr="0" compatLnSpc="1">
            <a:prstTxWarp prst="textNoShape">
              <a:avLst/>
            </a:prstTxWarp>
          </a:bodyPr>
          <a:lstStyle/>
          <a:p>
            <a:pPr algn="ctr" defTabSz="914400" eaLnBrk="0" fontAlgn="base" hangingPunct="0">
              <a:spcBef>
                <a:spcPct val="0"/>
              </a:spcBef>
              <a:spcAft>
                <a:spcPct val="0"/>
              </a:spcAft>
            </a:pPr>
            <a:r>
              <a:rPr lang="en-US" altLang="en-US" sz="1600" spc="300" dirty="0">
                <a:solidFill>
                  <a:srgbClr val="000000"/>
                </a:solidFill>
                <a:latin typeface="Avenir Next LT Pro" panose="020B0504020202020204" pitchFamily="34" charset="0"/>
              </a:rPr>
              <a:t>Patty Stover</a:t>
            </a:r>
          </a:p>
          <a:p>
            <a:pPr algn="ctr" defTabSz="914400" eaLnBrk="0" fontAlgn="base" hangingPunct="0">
              <a:spcBef>
                <a:spcPct val="0"/>
              </a:spcBef>
              <a:spcAft>
                <a:spcPct val="0"/>
              </a:spcAft>
            </a:pPr>
            <a:r>
              <a:rPr lang="en-US" altLang="en-US" sz="1000" spc="300" dirty="0">
                <a:solidFill>
                  <a:srgbClr val="000000"/>
                </a:solidFill>
                <a:latin typeface="Avenir Next LT Pro" panose="020B0504020202020204" pitchFamily="34" charset="0"/>
              </a:rPr>
              <a:t>843-819-7924</a:t>
            </a:r>
          </a:p>
          <a:p>
            <a:pPr algn="ctr" defTabSz="914400" eaLnBrk="0" fontAlgn="base" hangingPunct="0">
              <a:spcBef>
                <a:spcPct val="0"/>
              </a:spcBef>
              <a:spcAft>
                <a:spcPct val="0"/>
              </a:spcAft>
            </a:pPr>
            <a:r>
              <a:rPr lang="en-US" altLang="en-US" sz="1000" spc="300" dirty="0">
                <a:solidFill>
                  <a:srgbClr val="000000"/>
                </a:solidFill>
                <a:latin typeface="Avenir Next LT Pro" panose="020B0504020202020204" pitchFamily="34" charset="0"/>
              </a:rPr>
              <a:t>pstover60@gmail.com</a:t>
            </a:r>
          </a:p>
          <a:p>
            <a:pPr algn="ctr" defTabSz="914400" eaLnBrk="0" fontAlgn="base" hangingPunct="0">
              <a:spcBef>
                <a:spcPct val="0"/>
              </a:spcBef>
              <a:spcAft>
                <a:spcPct val="0"/>
              </a:spcAft>
            </a:pPr>
            <a:r>
              <a:rPr lang="en-US" altLang="en-US" sz="1000" spc="300" dirty="0">
                <a:solidFill>
                  <a:srgbClr val="000000"/>
                </a:solidFill>
                <a:latin typeface="Avenir Next LT Pro" panose="020B0504020202020204" pitchFamily="34" charset="0"/>
              </a:rPr>
              <a:t>www.pattystoverrealty.com</a:t>
            </a:r>
            <a:endParaRPr lang="en-US" altLang="en-US" sz="1000" spc="300" dirty="0">
              <a:latin typeface="Avenir Next LT Pro" panose="020B0504020202020204" pitchFamily="34" charset="0"/>
            </a:endParaRPr>
          </a:p>
        </p:txBody>
      </p:sp>
      <p:sp>
        <p:nvSpPr>
          <p:cNvPr id="28" name="Text Box 13"/>
          <p:cNvSpPr txBox="1">
            <a:spLocks noChangeArrowheads="1"/>
          </p:cNvSpPr>
          <p:nvPr/>
        </p:nvSpPr>
        <p:spPr bwMode="auto">
          <a:xfrm>
            <a:off x="161586" y="9550285"/>
            <a:ext cx="2336409" cy="4000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ctr" anchorCtr="0" compatLnSpc="1">
            <a:prstTxWarp prst="textNoShape">
              <a:avLst/>
            </a:prstTxWarp>
          </a:bodyPr>
          <a:lstStyle/>
          <a:p>
            <a:pPr defTabSz="914400" eaLnBrk="0" fontAlgn="base" hangingPunct="0">
              <a:spcBef>
                <a:spcPct val="0"/>
              </a:spcBef>
              <a:spcAft>
                <a:spcPct val="0"/>
              </a:spcAft>
            </a:pPr>
            <a:r>
              <a:rPr lang="en-US" altLang="en-US" sz="600" dirty="0">
                <a:solidFill>
                  <a:srgbClr val="000000"/>
                </a:solidFill>
                <a:latin typeface="Avenir Next LT Pro" panose="020B0504020202020204" pitchFamily="34" charset="0"/>
              </a:rPr>
              <a:t>Keller Williams Realty Charleston West Ashley</a:t>
            </a:r>
          </a:p>
          <a:p>
            <a:pPr defTabSz="914400" eaLnBrk="0" fontAlgn="base" hangingPunct="0">
              <a:spcBef>
                <a:spcPct val="0"/>
              </a:spcBef>
              <a:spcAft>
                <a:spcPct val="0"/>
              </a:spcAft>
            </a:pPr>
            <a:r>
              <a:rPr lang="en-US" altLang="en-US" sz="600" dirty="0">
                <a:solidFill>
                  <a:srgbClr val="000000"/>
                </a:solidFill>
                <a:latin typeface="Avenir Next LT Pro" panose="020B0504020202020204" pitchFamily="34" charset="0"/>
              </a:rPr>
              <a:t>1180 Sam Rittenberg Ste 300</a:t>
            </a:r>
          </a:p>
          <a:p>
            <a:pPr defTabSz="914400" eaLnBrk="0" fontAlgn="base" hangingPunct="0">
              <a:spcBef>
                <a:spcPct val="0"/>
              </a:spcBef>
              <a:spcAft>
                <a:spcPct val="0"/>
              </a:spcAft>
            </a:pPr>
            <a:r>
              <a:rPr lang="en-US" altLang="en-US" sz="600" dirty="0">
                <a:solidFill>
                  <a:srgbClr val="000000"/>
                </a:solidFill>
                <a:latin typeface="Avenir Next LT Pro" panose="020B0504020202020204" pitchFamily="34" charset="0"/>
              </a:rPr>
              <a:t>Charleston, SC 29407</a:t>
            </a:r>
            <a:endParaRPr lang="en-US" altLang="en-US" sz="600" dirty="0">
              <a:latin typeface="Avenir Next LT Pro" panose="020B0504020202020204" pitchFamily="34" charset="0"/>
            </a:endParaRPr>
          </a:p>
        </p:txBody>
      </p:sp>
      <p:pic>
        <p:nvPicPr>
          <p:cNvPr id="31" name="Picture 11">
            <a:extLst>
              <a:ext uri="{FF2B5EF4-FFF2-40B4-BE49-F238E27FC236}">
                <a16:creationId xmlns:a16="http://schemas.microsoft.com/office/drawing/2014/main" id="{E13B5050-3FA7-4420-942E-B795FE044466}"/>
              </a:ext>
            </a:extLst>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t="24623" b="20386"/>
          <a:stretch/>
        </p:blipFill>
        <p:spPr bwMode="auto">
          <a:xfrm>
            <a:off x="161585" y="9042214"/>
            <a:ext cx="1004606" cy="552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Tree>
    <p:extLst>
      <p:ext uri="{BB962C8B-B14F-4D97-AF65-F5344CB8AC3E}">
        <p14:creationId xmlns:p14="http://schemas.microsoft.com/office/powerpoint/2010/main" val="388189319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314</TotalTime>
  <Words>412</Words>
  <Application>Microsoft Office PowerPoint</Application>
  <PresentationFormat>Custom</PresentationFormat>
  <Paragraphs>13</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Avenir Next LT Pro</vt:lpstr>
      <vt:lpstr>Calibri</vt:lpstr>
      <vt:lpstr>Calibri Light</vt:lpstr>
      <vt:lpstr>Ink Free</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 Thomas Price</dc:creator>
  <cp:lastModifiedBy>A. Thomas Price</cp:lastModifiedBy>
  <cp:revision>44</cp:revision>
  <dcterms:created xsi:type="dcterms:W3CDTF">2016-10-21T14:02:21Z</dcterms:created>
  <dcterms:modified xsi:type="dcterms:W3CDTF">2024-08-15T20:12:18Z</dcterms:modified>
</cp:coreProperties>
</file>