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2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47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5B91-30FE-6A20-6857-75B82536A90D}"/>
              </a:ext>
            </a:extLst>
          </p:cNvPr>
          <p:cNvSpPr>
            <a:spLocks noGrp="1"/>
          </p:cNvSpPr>
          <p:nvPr>
            <p:ph type="ctrTitle"/>
          </p:nvPr>
        </p:nvSpPr>
        <p:spPr>
          <a:xfrm>
            <a:off x="914400" y="1496484"/>
            <a:ext cx="5486400" cy="3183467"/>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50A57F13-92BD-F6C7-B814-28455290C6F6}"/>
              </a:ext>
            </a:extLst>
          </p:cNvPr>
          <p:cNvSpPr>
            <a:spLocks noGrp="1"/>
          </p:cNvSpPr>
          <p:nvPr>
            <p:ph type="subTitle" idx="1"/>
          </p:nvPr>
        </p:nvSpPr>
        <p:spPr>
          <a:xfrm>
            <a:off x="914400" y="4802717"/>
            <a:ext cx="54864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63F270A8-11BA-8B98-8EA5-952AD88F5936}"/>
              </a:ext>
            </a:extLst>
          </p:cNvPr>
          <p:cNvSpPr>
            <a:spLocks noGrp="1"/>
          </p:cNvSpPr>
          <p:nvPr>
            <p:ph type="dt" sz="half" idx="10"/>
          </p:nvPr>
        </p:nvSpPr>
        <p:spPr/>
        <p:txBody>
          <a:bodyPr/>
          <a:lstStyle/>
          <a:p>
            <a:fld id="{8EB417AA-6964-4E9B-8690-4286F65E5FB7}" type="datetimeFigureOut">
              <a:rPr lang="en-US" smtClean="0"/>
              <a:t>10/31/2023</a:t>
            </a:fld>
            <a:endParaRPr lang="en-US"/>
          </a:p>
        </p:txBody>
      </p:sp>
      <p:sp>
        <p:nvSpPr>
          <p:cNvPr id="5" name="Footer Placeholder 4">
            <a:extLst>
              <a:ext uri="{FF2B5EF4-FFF2-40B4-BE49-F238E27FC236}">
                <a16:creationId xmlns:a16="http://schemas.microsoft.com/office/drawing/2014/main" id="{8541461F-19AE-49DC-6F3C-38AE2222E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43ABA-665F-7F63-8A86-EA41560BB500}"/>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54121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3A51-7785-236A-9056-F8FC0D0BED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ACBF65-C9CE-2AC5-6BE6-EB56DCFFC4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07CF9-F3DD-6C84-0E63-17CB517E1240}"/>
              </a:ext>
            </a:extLst>
          </p:cNvPr>
          <p:cNvSpPr>
            <a:spLocks noGrp="1"/>
          </p:cNvSpPr>
          <p:nvPr>
            <p:ph type="dt" sz="half" idx="10"/>
          </p:nvPr>
        </p:nvSpPr>
        <p:spPr/>
        <p:txBody>
          <a:bodyPr/>
          <a:lstStyle/>
          <a:p>
            <a:fld id="{8EB417AA-6964-4E9B-8690-4286F65E5FB7}" type="datetimeFigureOut">
              <a:rPr lang="en-US" smtClean="0"/>
              <a:t>10/31/2023</a:t>
            </a:fld>
            <a:endParaRPr lang="en-US"/>
          </a:p>
        </p:txBody>
      </p:sp>
      <p:sp>
        <p:nvSpPr>
          <p:cNvPr id="5" name="Footer Placeholder 4">
            <a:extLst>
              <a:ext uri="{FF2B5EF4-FFF2-40B4-BE49-F238E27FC236}">
                <a16:creationId xmlns:a16="http://schemas.microsoft.com/office/drawing/2014/main" id="{AC265732-AC29-B7E8-1616-F85A9F348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0C432-FA0D-356D-83B9-E164F49EDD1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3100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D587CB-0828-DB07-8102-37D8BE613107}"/>
              </a:ext>
            </a:extLst>
          </p:cNvPr>
          <p:cNvSpPr>
            <a:spLocks noGrp="1"/>
          </p:cNvSpPr>
          <p:nvPr>
            <p:ph type="title" orient="vert"/>
          </p:nvPr>
        </p:nvSpPr>
        <p:spPr>
          <a:xfrm>
            <a:off x="5234940" y="486834"/>
            <a:ext cx="1577340"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FDE598-AF95-338D-2C0C-6DE563A67DDD}"/>
              </a:ext>
            </a:extLst>
          </p:cNvPr>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72430-0099-7EF1-E6CF-7ACB2EC7D23B}"/>
              </a:ext>
            </a:extLst>
          </p:cNvPr>
          <p:cNvSpPr>
            <a:spLocks noGrp="1"/>
          </p:cNvSpPr>
          <p:nvPr>
            <p:ph type="dt" sz="half" idx="10"/>
          </p:nvPr>
        </p:nvSpPr>
        <p:spPr/>
        <p:txBody>
          <a:bodyPr/>
          <a:lstStyle/>
          <a:p>
            <a:fld id="{8EB417AA-6964-4E9B-8690-4286F65E5FB7}" type="datetimeFigureOut">
              <a:rPr lang="en-US" smtClean="0"/>
              <a:t>10/31/2023</a:t>
            </a:fld>
            <a:endParaRPr lang="en-US"/>
          </a:p>
        </p:txBody>
      </p:sp>
      <p:sp>
        <p:nvSpPr>
          <p:cNvPr id="5" name="Footer Placeholder 4">
            <a:extLst>
              <a:ext uri="{FF2B5EF4-FFF2-40B4-BE49-F238E27FC236}">
                <a16:creationId xmlns:a16="http://schemas.microsoft.com/office/drawing/2014/main" id="{034101A6-7B61-B779-FA12-B6922FB21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8E1DF-C2DD-F30B-5E88-B2A800ACD35E}"/>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66973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F905-71A0-C2F5-F547-15C1526BEB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C16F58-A730-0D76-9F4C-5A3406452D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5A2CB-4792-C0C0-F60F-D8D91601386C}"/>
              </a:ext>
            </a:extLst>
          </p:cNvPr>
          <p:cNvSpPr>
            <a:spLocks noGrp="1"/>
          </p:cNvSpPr>
          <p:nvPr>
            <p:ph type="dt" sz="half" idx="10"/>
          </p:nvPr>
        </p:nvSpPr>
        <p:spPr/>
        <p:txBody>
          <a:bodyPr/>
          <a:lstStyle/>
          <a:p>
            <a:fld id="{8EB417AA-6964-4E9B-8690-4286F65E5FB7}" type="datetimeFigureOut">
              <a:rPr lang="en-US" smtClean="0"/>
              <a:t>10/31/2023</a:t>
            </a:fld>
            <a:endParaRPr lang="en-US"/>
          </a:p>
        </p:txBody>
      </p:sp>
      <p:sp>
        <p:nvSpPr>
          <p:cNvPr id="5" name="Footer Placeholder 4">
            <a:extLst>
              <a:ext uri="{FF2B5EF4-FFF2-40B4-BE49-F238E27FC236}">
                <a16:creationId xmlns:a16="http://schemas.microsoft.com/office/drawing/2014/main" id="{B94607B6-F2FA-D950-4138-61E427F9F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AE236-7255-9813-3DA1-4925E448202A}"/>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434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6A877-CCA1-BFE3-86AF-6866A01643C4}"/>
              </a:ext>
            </a:extLst>
          </p:cNvPr>
          <p:cNvSpPr>
            <a:spLocks noGrp="1"/>
          </p:cNvSpPr>
          <p:nvPr>
            <p:ph type="title"/>
          </p:nvPr>
        </p:nvSpPr>
        <p:spPr>
          <a:xfrm>
            <a:off x="499110" y="2279652"/>
            <a:ext cx="6309360" cy="3803649"/>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2CED4BA9-2D79-8204-EE11-2E8FAB8A2E72}"/>
              </a:ext>
            </a:extLst>
          </p:cNvPr>
          <p:cNvSpPr>
            <a:spLocks noGrp="1"/>
          </p:cNvSpPr>
          <p:nvPr>
            <p:ph type="body" idx="1"/>
          </p:nvPr>
        </p:nvSpPr>
        <p:spPr>
          <a:xfrm>
            <a:off x="499110" y="6119285"/>
            <a:ext cx="630936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2341B9-5B59-01E9-C24A-2652E0DD07A4}"/>
              </a:ext>
            </a:extLst>
          </p:cNvPr>
          <p:cNvSpPr>
            <a:spLocks noGrp="1"/>
          </p:cNvSpPr>
          <p:nvPr>
            <p:ph type="dt" sz="half" idx="10"/>
          </p:nvPr>
        </p:nvSpPr>
        <p:spPr/>
        <p:txBody>
          <a:bodyPr/>
          <a:lstStyle/>
          <a:p>
            <a:fld id="{8EB417AA-6964-4E9B-8690-4286F65E5FB7}" type="datetimeFigureOut">
              <a:rPr lang="en-US" smtClean="0"/>
              <a:t>10/31/2023</a:t>
            </a:fld>
            <a:endParaRPr lang="en-US"/>
          </a:p>
        </p:txBody>
      </p:sp>
      <p:sp>
        <p:nvSpPr>
          <p:cNvPr id="5" name="Footer Placeholder 4">
            <a:extLst>
              <a:ext uri="{FF2B5EF4-FFF2-40B4-BE49-F238E27FC236}">
                <a16:creationId xmlns:a16="http://schemas.microsoft.com/office/drawing/2014/main" id="{BEE6C6DD-5C94-35EF-C464-458364AA8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831EA-A9CC-8DE8-C860-65B4DE3C998B}"/>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146497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DF8D7-4723-AF4C-BF7A-A7FD24B36B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6C7EA2-3EF0-CC82-E7E2-C88C687E80F2}"/>
              </a:ext>
            </a:extLst>
          </p:cNvPr>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89B001-D6C6-F63A-8837-751D0F9EB7D7}"/>
              </a:ext>
            </a:extLst>
          </p:cNvPr>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636D63-4DA0-8E19-2890-2E57FBC5C7BC}"/>
              </a:ext>
            </a:extLst>
          </p:cNvPr>
          <p:cNvSpPr>
            <a:spLocks noGrp="1"/>
          </p:cNvSpPr>
          <p:nvPr>
            <p:ph type="dt" sz="half" idx="10"/>
          </p:nvPr>
        </p:nvSpPr>
        <p:spPr/>
        <p:txBody>
          <a:bodyPr/>
          <a:lstStyle/>
          <a:p>
            <a:fld id="{8EB417AA-6964-4E9B-8690-4286F65E5FB7}" type="datetimeFigureOut">
              <a:rPr lang="en-US" smtClean="0"/>
              <a:t>10/31/2023</a:t>
            </a:fld>
            <a:endParaRPr lang="en-US"/>
          </a:p>
        </p:txBody>
      </p:sp>
      <p:sp>
        <p:nvSpPr>
          <p:cNvPr id="6" name="Footer Placeholder 5">
            <a:extLst>
              <a:ext uri="{FF2B5EF4-FFF2-40B4-BE49-F238E27FC236}">
                <a16:creationId xmlns:a16="http://schemas.microsoft.com/office/drawing/2014/main" id="{671C2A4B-AF59-357A-8B14-293F23E04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D25F7-92B1-C217-9C2F-2F8DE5CC2D7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93614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0C43-4186-63C4-8441-FE5FDF7187EB}"/>
              </a:ext>
            </a:extLst>
          </p:cNvPr>
          <p:cNvSpPr>
            <a:spLocks noGrp="1"/>
          </p:cNvSpPr>
          <p:nvPr>
            <p:ph type="title"/>
          </p:nvPr>
        </p:nvSpPr>
        <p:spPr>
          <a:xfrm>
            <a:off x="503873" y="486834"/>
            <a:ext cx="630936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48E5CD-4EF9-4A0C-B728-CB06BAB8F359}"/>
              </a:ext>
            </a:extLst>
          </p:cNvPr>
          <p:cNvSpPr>
            <a:spLocks noGrp="1"/>
          </p:cNvSpPr>
          <p:nvPr>
            <p:ph type="body" idx="1"/>
          </p:nvPr>
        </p:nvSpPr>
        <p:spPr>
          <a:xfrm>
            <a:off x="503873" y="2241551"/>
            <a:ext cx="3094672"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C65ACEEF-2115-4C41-7BE4-58885611A1CC}"/>
              </a:ext>
            </a:extLst>
          </p:cNvPr>
          <p:cNvSpPr>
            <a:spLocks noGrp="1"/>
          </p:cNvSpPr>
          <p:nvPr>
            <p:ph sz="half" idx="2"/>
          </p:nvPr>
        </p:nvSpPr>
        <p:spPr>
          <a:xfrm>
            <a:off x="503873"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DDF9B7-271D-38D5-38A1-7BA7869F0DF5}"/>
              </a:ext>
            </a:extLst>
          </p:cNvPr>
          <p:cNvSpPr>
            <a:spLocks noGrp="1"/>
          </p:cNvSpPr>
          <p:nvPr>
            <p:ph type="body" sz="quarter" idx="3"/>
          </p:nvPr>
        </p:nvSpPr>
        <p:spPr>
          <a:xfrm>
            <a:off x="3703320" y="2241551"/>
            <a:ext cx="3109913"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D82BDC9C-610C-91DB-2AA6-D89460B5D774}"/>
              </a:ext>
            </a:extLst>
          </p:cNvPr>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50F803-A900-987C-9089-B9C486ED6197}"/>
              </a:ext>
            </a:extLst>
          </p:cNvPr>
          <p:cNvSpPr>
            <a:spLocks noGrp="1"/>
          </p:cNvSpPr>
          <p:nvPr>
            <p:ph type="dt" sz="half" idx="10"/>
          </p:nvPr>
        </p:nvSpPr>
        <p:spPr/>
        <p:txBody>
          <a:bodyPr/>
          <a:lstStyle/>
          <a:p>
            <a:fld id="{8EB417AA-6964-4E9B-8690-4286F65E5FB7}" type="datetimeFigureOut">
              <a:rPr lang="en-US" smtClean="0"/>
              <a:t>10/31/2023</a:t>
            </a:fld>
            <a:endParaRPr lang="en-US"/>
          </a:p>
        </p:txBody>
      </p:sp>
      <p:sp>
        <p:nvSpPr>
          <p:cNvPr id="8" name="Footer Placeholder 7">
            <a:extLst>
              <a:ext uri="{FF2B5EF4-FFF2-40B4-BE49-F238E27FC236}">
                <a16:creationId xmlns:a16="http://schemas.microsoft.com/office/drawing/2014/main" id="{6086B942-F30E-91D3-B1EA-E8D569A7D0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C14BB8-6346-105F-DA0F-A04B783E03B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28215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4EAD8-AF98-C814-1F81-DC6FE6BD31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3701F0-D174-2549-CB3C-60B90BAFBFD5}"/>
              </a:ext>
            </a:extLst>
          </p:cNvPr>
          <p:cNvSpPr>
            <a:spLocks noGrp="1"/>
          </p:cNvSpPr>
          <p:nvPr>
            <p:ph type="dt" sz="half" idx="10"/>
          </p:nvPr>
        </p:nvSpPr>
        <p:spPr/>
        <p:txBody>
          <a:bodyPr/>
          <a:lstStyle/>
          <a:p>
            <a:fld id="{8EB417AA-6964-4E9B-8690-4286F65E5FB7}" type="datetimeFigureOut">
              <a:rPr lang="en-US" smtClean="0"/>
              <a:t>10/31/2023</a:t>
            </a:fld>
            <a:endParaRPr lang="en-US"/>
          </a:p>
        </p:txBody>
      </p:sp>
      <p:sp>
        <p:nvSpPr>
          <p:cNvPr id="4" name="Footer Placeholder 3">
            <a:extLst>
              <a:ext uri="{FF2B5EF4-FFF2-40B4-BE49-F238E27FC236}">
                <a16:creationId xmlns:a16="http://schemas.microsoft.com/office/drawing/2014/main" id="{A3759D31-B69D-7D56-3DF2-A0C9232BB6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123B2C-5366-9DBC-7B68-B0BC2D4F0C1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72756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3367C-A43E-3AA2-3F66-365A97D7EDB2}"/>
              </a:ext>
            </a:extLst>
          </p:cNvPr>
          <p:cNvSpPr>
            <a:spLocks noGrp="1"/>
          </p:cNvSpPr>
          <p:nvPr>
            <p:ph type="dt" sz="half" idx="10"/>
          </p:nvPr>
        </p:nvSpPr>
        <p:spPr/>
        <p:txBody>
          <a:bodyPr/>
          <a:lstStyle/>
          <a:p>
            <a:fld id="{8EB417AA-6964-4E9B-8690-4286F65E5FB7}" type="datetimeFigureOut">
              <a:rPr lang="en-US" smtClean="0"/>
              <a:t>10/31/2023</a:t>
            </a:fld>
            <a:endParaRPr lang="en-US"/>
          </a:p>
        </p:txBody>
      </p:sp>
      <p:sp>
        <p:nvSpPr>
          <p:cNvPr id="3" name="Footer Placeholder 2">
            <a:extLst>
              <a:ext uri="{FF2B5EF4-FFF2-40B4-BE49-F238E27FC236}">
                <a16:creationId xmlns:a16="http://schemas.microsoft.com/office/drawing/2014/main" id="{C821F93D-DA59-5D95-5AF6-1A9934E55E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147D05-D97D-FC0E-2D0C-B01AFF215D8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71746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CA8E1-27C0-ACD6-8570-06CA646DD2EA}"/>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DF07E56A-8CF7-1E35-CFB0-E11F00F22B42}"/>
              </a:ext>
            </a:extLst>
          </p:cNvPr>
          <p:cNvSpPr>
            <a:spLocks noGrp="1"/>
          </p:cNvSpPr>
          <p:nvPr>
            <p:ph idx="1"/>
          </p:nvPr>
        </p:nvSpPr>
        <p:spPr>
          <a:xfrm>
            <a:off x="3109913" y="1316567"/>
            <a:ext cx="370332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E1DB9-8784-B97E-95AB-ED244044001F}"/>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88C9D50-3150-C8C6-BEA9-D95E93C66437}"/>
              </a:ext>
            </a:extLst>
          </p:cNvPr>
          <p:cNvSpPr>
            <a:spLocks noGrp="1"/>
          </p:cNvSpPr>
          <p:nvPr>
            <p:ph type="dt" sz="half" idx="10"/>
          </p:nvPr>
        </p:nvSpPr>
        <p:spPr/>
        <p:txBody>
          <a:bodyPr/>
          <a:lstStyle/>
          <a:p>
            <a:fld id="{8EB417AA-6964-4E9B-8690-4286F65E5FB7}" type="datetimeFigureOut">
              <a:rPr lang="en-US" smtClean="0"/>
              <a:t>10/31/2023</a:t>
            </a:fld>
            <a:endParaRPr lang="en-US"/>
          </a:p>
        </p:txBody>
      </p:sp>
      <p:sp>
        <p:nvSpPr>
          <p:cNvPr id="6" name="Footer Placeholder 5">
            <a:extLst>
              <a:ext uri="{FF2B5EF4-FFF2-40B4-BE49-F238E27FC236}">
                <a16:creationId xmlns:a16="http://schemas.microsoft.com/office/drawing/2014/main" id="{7D0F8E12-BA79-77B0-EC5F-E8851BD61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E9C7EA-21BC-E260-43B2-F825213761C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1865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F0B8-AA31-4EC7-A3E3-85032A2205E5}"/>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60FE87F6-D021-E1DA-5E7B-EF000607B619}"/>
              </a:ext>
            </a:extLst>
          </p:cNvPr>
          <p:cNvSpPr>
            <a:spLocks noGrp="1"/>
          </p:cNvSpPr>
          <p:nvPr>
            <p:ph type="pic" idx="1"/>
          </p:nvPr>
        </p:nvSpPr>
        <p:spPr>
          <a:xfrm>
            <a:off x="3109913" y="1316567"/>
            <a:ext cx="3703320"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CEB7B9E2-70A4-8852-215D-6F57546680FE}"/>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8F2D2450-DDEB-EF22-1242-034DF9283B32}"/>
              </a:ext>
            </a:extLst>
          </p:cNvPr>
          <p:cNvSpPr>
            <a:spLocks noGrp="1"/>
          </p:cNvSpPr>
          <p:nvPr>
            <p:ph type="dt" sz="half" idx="10"/>
          </p:nvPr>
        </p:nvSpPr>
        <p:spPr/>
        <p:txBody>
          <a:bodyPr/>
          <a:lstStyle/>
          <a:p>
            <a:fld id="{8EB417AA-6964-4E9B-8690-4286F65E5FB7}" type="datetimeFigureOut">
              <a:rPr lang="en-US" smtClean="0"/>
              <a:t>10/31/2023</a:t>
            </a:fld>
            <a:endParaRPr lang="en-US"/>
          </a:p>
        </p:txBody>
      </p:sp>
      <p:sp>
        <p:nvSpPr>
          <p:cNvPr id="6" name="Footer Placeholder 5">
            <a:extLst>
              <a:ext uri="{FF2B5EF4-FFF2-40B4-BE49-F238E27FC236}">
                <a16:creationId xmlns:a16="http://schemas.microsoft.com/office/drawing/2014/main" id="{20F508C6-5C39-D410-CA7B-BA6D34013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808C20-4C70-45F0-AC73-B54F95BA020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88752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BD624-3343-1009-38ED-0E17114E5406}"/>
              </a:ext>
            </a:extLst>
          </p:cNvPr>
          <p:cNvSpPr>
            <a:spLocks noGrp="1"/>
          </p:cNvSpPr>
          <p:nvPr>
            <p:ph type="title"/>
          </p:nvPr>
        </p:nvSpPr>
        <p:spPr>
          <a:xfrm>
            <a:off x="502920" y="486834"/>
            <a:ext cx="630936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85F22C-DCC3-AE9F-B81E-38F7034861AC}"/>
              </a:ext>
            </a:extLst>
          </p:cNvPr>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9FCB5-4868-2D00-A49D-307A44970EA5}"/>
              </a:ext>
            </a:extLst>
          </p:cNvPr>
          <p:cNvSpPr>
            <a:spLocks noGrp="1"/>
          </p:cNvSpPr>
          <p:nvPr>
            <p:ph type="dt" sz="half" idx="2"/>
          </p:nvPr>
        </p:nvSpPr>
        <p:spPr>
          <a:xfrm>
            <a:off x="502920" y="8475134"/>
            <a:ext cx="164592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8EB417AA-6964-4E9B-8690-4286F65E5FB7}" type="datetimeFigureOut">
              <a:rPr lang="en-US" smtClean="0"/>
              <a:t>10/31/2023</a:t>
            </a:fld>
            <a:endParaRPr lang="en-US"/>
          </a:p>
        </p:txBody>
      </p:sp>
      <p:sp>
        <p:nvSpPr>
          <p:cNvPr id="5" name="Footer Placeholder 4">
            <a:extLst>
              <a:ext uri="{FF2B5EF4-FFF2-40B4-BE49-F238E27FC236}">
                <a16:creationId xmlns:a16="http://schemas.microsoft.com/office/drawing/2014/main" id="{B44BD2F2-F4D8-9296-B821-0043E1DE5E21}"/>
              </a:ext>
            </a:extLst>
          </p:cNvPr>
          <p:cNvSpPr>
            <a:spLocks noGrp="1"/>
          </p:cNvSpPr>
          <p:nvPr>
            <p:ph type="ftr" sz="quarter" idx="3"/>
          </p:nvPr>
        </p:nvSpPr>
        <p:spPr>
          <a:xfrm>
            <a:off x="2423160" y="8475134"/>
            <a:ext cx="246888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0E55A7-286D-065B-5CEF-8A5E8160E55A}"/>
              </a:ext>
            </a:extLst>
          </p:cNvPr>
          <p:cNvSpPr>
            <a:spLocks noGrp="1"/>
          </p:cNvSpPr>
          <p:nvPr>
            <p:ph type="sldNum" sz="quarter" idx="4"/>
          </p:nvPr>
        </p:nvSpPr>
        <p:spPr>
          <a:xfrm>
            <a:off x="5166360" y="8475134"/>
            <a:ext cx="164592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571DDECB-0C7F-4F1E-A5A9-FCCF45559699}" type="slidenum">
              <a:rPr lang="en-US" smtClean="0"/>
              <a:t>‹#›</a:t>
            </a:fld>
            <a:endParaRPr lang="en-US"/>
          </a:p>
        </p:txBody>
      </p:sp>
    </p:spTree>
    <p:extLst>
      <p:ext uri="{BB962C8B-B14F-4D97-AF65-F5344CB8AC3E}">
        <p14:creationId xmlns:p14="http://schemas.microsoft.com/office/powerpoint/2010/main" val="1323247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18" Type="http://schemas.openxmlformats.org/officeDocument/2006/relationships/image" Target="../media/image16.jp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jpg"/><Relationship Id="rId17" Type="http://schemas.openxmlformats.org/officeDocument/2006/relationships/image" Target="../media/image15.jpg"/><Relationship Id="rId2" Type="http://schemas.openxmlformats.org/officeDocument/2006/relationships/image" Target="../media/image1.png"/><Relationship Id="rId16" Type="http://schemas.openxmlformats.org/officeDocument/2006/relationships/hyperlink" Target="https://youtu.be/dvPg-sOaGaw" TargetMode="External"/><Relationship Id="rId20"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svg"/><Relationship Id="rId15" Type="http://schemas.openxmlformats.org/officeDocument/2006/relationships/image" Target="../media/image14.jpg"/><Relationship Id="rId10" Type="http://schemas.openxmlformats.org/officeDocument/2006/relationships/image" Target="../media/image9.jpg"/><Relationship Id="rId19" Type="http://schemas.openxmlformats.org/officeDocument/2006/relationships/image" Target="../media/image17.jpg"/><Relationship Id="rId4" Type="http://schemas.openxmlformats.org/officeDocument/2006/relationships/image" Target="../media/image3.png"/><Relationship Id="rId9" Type="http://schemas.openxmlformats.org/officeDocument/2006/relationships/image" Target="../media/image8.gif"/><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4FB912-2516-3BF6-30BB-49954A19454B}"/>
              </a:ext>
            </a:extLst>
          </p:cNvPr>
          <p:cNvSpPr/>
          <p:nvPr/>
        </p:nvSpPr>
        <p:spPr>
          <a:xfrm>
            <a:off x="91440" y="402076"/>
            <a:ext cx="7132320" cy="783381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C44945-A9CC-DFF0-C1C9-2BB7276DBFAC}"/>
              </a:ext>
            </a:extLst>
          </p:cNvPr>
          <p:cNvSpPr>
            <a:spLocks noGrp="1"/>
          </p:cNvSpPr>
          <p:nvPr>
            <p:ph type="ctrTitle"/>
          </p:nvPr>
        </p:nvSpPr>
        <p:spPr>
          <a:xfrm>
            <a:off x="1600848" y="34531"/>
            <a:ext cx="4113504" cy="724123"/>
          </a:xfrm>
          <a:solidFill>
            <a:schemeClr val="bg1"/>
          </a:solidFill>
          <a:ln>
            <a:noFill/>
          </a:ln>
        </p:spPr>
        <p:txBody>
          <a:bodyPr anchor="t">
            <a:noAutofit/>
          </a:bodyPr>
          <a:lstStyle/>
          <a:p>
            <a:r>
              <a:rPr lang="en-US" sz="4000" b="1" dirty="0">
                <a:solidFill>
                  <a:schemeClr val="tx2"/>
                </a:solidFill>
                <a:effectLst>
                  <a:outerShdw blurRad="50800" dist="63500" dir="5400000" algn="ctr" rotWithShape="0">
                    <a:schemeClr val="bg1">
                      <a:lumMod val="65000"/>
                      <a:alpha val="75000"/>
                    </a:schemeClr>
                  </a:outerShdw>
                </a:effectLst>
                <a:latin typeface="Rastanty Cortez" panose="02000506000000020003" pitchFamily="2" charset="0"/>
              </a:rPr>
              <a:t>Must-See Daniel Island Home</a:t>
            </a:r>
          </a:p>
        </p:txBody>
      </p:sp>
      <p:sp>
        <p:nvSpPr>
          <p:cNvPr id="3" name="Subtitle 2">
            <a:extLst>
              <a:ext uri="{FF2B5EF4-FFF2-40B4-BE49-F238E27FC236}">
                <a16:creationId xmlns:a16="http://schemas.microsoft.com/office/drawing/2014/main" id="{0191E1D0-9AD9-4BED-A329-A9D7B6F58369}"/>
              </a:ext>
            </a:extLst>
          </p:cNvPr>
          <p:cNvSpPr>
            <a:spLocks noGrp="1"/>
          </p:cNvSpPr>
          <p:nvPr>
            <p:ph type="subTitle" idx="1"/>
          </p:nvPr>
        </p:nvSpPr>
        <p:spPr>
          <a:xfrm>
            <a:off x="288587" y="642016"/>
            <a:ext cx="6738026" cy="436340"/>
          </a:xfrm>
        </p:spPr>
        <p:txBody>
          <a:bodyPr>
            <a:normAutofit/>
          </a:bodyPr>
          <a:lstStyle/>
          <a:p>
            <a:r>
              <a:rPr lang="en-US" sz="2000" b="1" dirty="0">
                <a:solidFill>
                  <a:schemeClr val="tx2"/>
                </a:solidFill>
                <a:latin typeface="Century Gothic" panose="020B0502020202020204" pitchFamily="34" charset="0"/>
              </a:rPr>
              <a:t>1147 Blakeway Street</a:t>
            </a:r>
          </a:p>
        </p:txBody>
      </p:sp>
      <p:sp>
        <p:nvSpPr>
          <p:cNvPr id="32" name="TextBox 31">
            <a:extLst>
              <a:ext uri="{FF2B5EF4-FFF2-40B4-BE49-F238E27FC236}">
                <a16:creationId xmlns:a16="http://schemas.microsoft.com/office/drawing/2014/main" id="{85F3BD85-556E-4F53-E605-BFBB04A5B55B}"/>
              </a:ext>
            </a:extLst>
          </p:cNvPr>
          <p:cNvSpPr txBox="1"/>
          <p:nvPr/>
        </p:nvSpPr>
        <p:spPr>
          <a:xfrm>
            <a:off x="284474" y="955092"/>
            <a:ext cx="6746252" cy="307777"/>
          </a:xfrm>
          <a:prstGeom prst="rect">
            <a:avLst/>
          </a:prstGeom>
          <a:noFill/>
        </p:spPr>
        <p:txBody>
          <a:bodyPr wrap="square" rtlCol="0">
            <a:spAutoFit/>
          </a:bodyPr>
          <a:lstStyle/>
          <a:p>
            <a:pPr algn="ctr"/>
            <a:r>
              <a:rPr lang="de-DE" sz="1400" b="1" dirty="0">
                <a:solidFill>
                  <a:schemeClr val="tx2"/>
                </a:solidFill>
                <a:latin typeface="Century Gothic" panose="020B0502020202020204" pitchFamily="34" charset="0"/>
              </a:rPr>
              <a:t>Daniel Island, SC 29492 | MLS# 23023377 | $1,850,000</a:t>
            </a:r>
          </a:p>
        </p:txBody>
      </p:sp>
      <p:pic>
        <p:nvPicPr>
          <p:cNvPr id="34" name="Graphic 33" descr="Bed outline">
            <a:extLst>
              <a:ext uri="{FF2B5EF4-FFF2-40B4-BE49-F238E27FC236}">
                <a16:creationId xmlns:a16="http://schemas.microsoft.com/office/drawing/2014/main" id="{0C4CA87C-E05B-87A6-FDC2-E068596D08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4492" y="4821976"/>
            <a:ext cx="506064" cy="595844"/>
          </a:xfrm>
          <a:prstGeom prst="rect">
            <a:avLst/>
          </a:prstGeom>
        </p:spPr>
      </p:pic>
      <p:pic>
        <p:nvPicPr>
          <p:cNvPr id="35" name="Graphic 34" descr="Blueprint outline">
            <a:extLst>
              <a:ext uri="{FF2B5EF4-FFF2-40B4-BE49-F238E27FC236}">
                <a16:creationId xmlns:a16="http://schemas.microsoft.com/office/drawing/2014/main" id="{C0441DEF-18BF-C5D1-0843-9938975ECB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74718" y="4821976"/>
            <a:ext cx="506064" cy="595844"/>
          </a:xfrm>
          <a:prstGeom prst="rect">
            <a:avLst/>
          </a:prstGeom>
        </p:spPr>
      </p:pic>
      <p:pic>
        <p:nvPicPr>
          <p:cNvPr id="36" name="Graphic 35" descr="Bathtub outline">
            <a:extLst>
              <a:ext uri="{FF2B5EF4-FFF2-40B4-BE49-F238E27FC236}">
                <a16:creationId xmlns:a16="http://schemas.microsoft.com/office/drawing/2014/main" id="{07B80C55-6127-134C-4C79-9EA68540E9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74605" y="4821976"/>
            <a:ext cx="506064" cy="595844"/>
          </a:xfrm>
          <a:prstGeom prst="rect">
            <a:avLst/>
          </a:prstGeom>
        </p:spPr>
      </p:pic>
      <p:sp>
        <p:nvSpPr>
          <p:cNvPr id="37" name="TextBox 36">
            <a:extLst>
              <a:ext uri="{FF2B5EF4-FFF2-40B4-BE49-F238E27FC236}">
                <a16:creationId xmlns:a16="http://schemas.microsoft.com/office/drawing/2014/main" id="{13B2163B-949A-DA39-590E-1904217AF7BD}"/>
              </a:ext>
            </a:extLst>
          </p:cNvPr>
          <p:cNvSpPr txBox="1"/>
          <p:nvPr/>
        </p:nvSpPr>
        <p:spPr>
          <a:xfrm>
            <a:off x="8661163" y="5308596"/>
            <a:ext cx="479342" cy="246221"/>
          </a:xfrm>
          <a:prstGeom prst="rect">
            <a:avLst/>
          </a:prstGeom>
          <a:noFill/>
        </p:spPr>
        <p:txBody>
          <a:bodyPr wrap="square">
            <a:spAutoFit/>
          </a:bodyPr>
          <a:lstStyle/>
          <a:p>
            <a:pPr algn="ctr"/>
            <a:r>
              <a:rPr lang="en-US" sz="1000" dirty="0">
                <a:latin typeface="Century Gothic" panose="020B0502020202020204" pitchFamily="34" charset="0"/>
              </a:rPr>
              <a:t>3</a:t>
            </a:r>
          </a:p>
        </p:txBody>
      </p:sp>
      <p:sp>
        <p:nvSpPr>
          <p:cNvPr id="38" name="TextBox 37">
            <a:extLst>
              <a:ext uri="{FF2B5EF4-FFF2-40B4-BE49-F238E27FC236}">
                <a16:creationId xmlns:a16="http://schemas.microsoft.com/office/drawing/2014/main" id="{5D24C747-1A8D-2EE3-C495-C3A7833BC351}"/>
              </a:ext>
            </a:extLst>
          </p:cNvPr>
          <p:cNvSpPr txBox="1"/>
          <p:nvPr/>
        </p:nvSpPr>
        <p:spPr>
          <a:xfrm>
            <a:off x="9261277" y="5308596"/>
            <a:ext cx="479342" cy="246888"/>
          </a:xfrm>
          <a:prstGeom prst="rect">
            <a:avLst/>
          </a:prstGeom>
          <a:noFill/>
        </p:spPr>
        <p:txBody>
          <a:bodyPr wrap="square">
            <a:spAutoFit/>
          </a:bodyPr>
          <a:lstStyle/>
          <a:p>
            <a:pPr algn="ctr"/>
            <a:r>
              <a:rPr lang="en-US" sz="1000" dirty="0">
                <a:latin typeface="Century Gothic" panose="020B0502020202020204" pitchFamily="34" charset="0"/>
              </a:rPr>
              <a:t>1,844</a:t>
            </a:r>
          </a:p>
        </p:txBody>
      </p:sp>
      <p:sp>
        <p:nvSpPr>
          <p:cNvPr id="39" name="TextBox 38">
            <a:extLst>
              <a:ext uri="{FF2B5EF4-FFF2-40B4-BE49-F238E27FC236}">
                <a16:creationId xmlns:a16="http://schemas.microsoft.com/office/drawing/2014/main" id="{8B1F621C-2B3D-2EFF-E13C-8EBE4D1226B8}"/>
              </a:ext>
            </a:extLst>
          </p:cNvPr>
          <p:cNvSpPr txBox="1"/>
          <p:nvPr/>
        </p:nvSpPr>
        <p:spPr>
          <a:xfrm>
            <a:off x="8061050" y="5308596"/>
            <a:ext cx="479342" cy="246221"/>
          </a:xfrm>
          <a:prstGeom prst="rect">
            <a:avLst/>
          </a:prstGeom>
          <a:noFill/>
        </p:spPr>
        <p:txBody>
          <a:bodyPr wrap="square">
            <a:spAutoFit/>
          </a:bodyPr>
          <a:lstStyle/>
          <a:p>
            <a:pPr algn="ctr"/>
            <a:r>
              <a:rPr lang="en-US" sz="1000" dirty="0">
                <a:latin typeface="Century Gothic" panose="020B0502020202020204" pitchFamily="34" charset="0"/>
              </a:rPr>
              <a:t>4</a:t>
            </a:r>
          </a:p>
        </p:txBody>
      </p:sp>
      <p:pic>
        <p:nvPicPr>
          <p:cNvPr id="14" name="Picture 13">
            <a:extLst>
              <a:ext uri="{FF2B5EF4-FFF2-40B4-BE49-F238E27FC236}">
                <a16:creationId xmlns:a16="http://schemas.microsoft.com/office/drawing/2014/main" id="{95A1446C-5246-385C-EFE1-915BF3926DA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52585" y="1254277"/>
            <a:ext cx="3429000" cy="2285441"/>
          </a:xfrm>
          <a:prstGeom prst="rect">
            <a:avLst/>
          </a:prstGeom>
        </p:spPr>
      </p:pic>
      <p:sp>
        <p:nvSpPr>
          <p:cNvPr id="42" name="TextBox 41">
            <a:extLst>
              <a:ext uri="{FF2B5EF4-FFF2-40B4-BE49-F238E27FC236}">
                <a16:creationId xmlns:a16="http://schemas.microsoft.com/office/drawing/2014/main" id="{0961B75F-0215-7D19-DFEE-6BDF08056B9C}"/>
              </a:ext>
            </a:extLst>
          </p:cNvPr>
          <p:cNvSpPr txBox="1"/>
          <p:nvPr/>
        </p:nvSpPr>
        <p:spPr>
          <a:xfrm>
            <a:off x="576631" y="8323128"/>
            <a:ext cx="3055634" cy="723275"/>
          </a:xfrm>
          <a:prstGeom prst="rect">
            <a:avLst/>
          </a:prstGeom>
          <a:noFill/>
        </p:spPr>
        <p:txBody>
          <a:bodyPr wrap="square" rtlCol="0">
            <a:spAutoFit/>
          </a:bodyPr>
          <a:lstStyle/>
          <a:p>
            <a:r>
              <a:rPr lang="en-US" sz="1400" b="1" i="0" dirty="0">
                <a:solidFill>
                  <a:srgbClr val="083262"/>
                </a:solidFill>
                <a:effectLst/>
                <a:latin typeface="Century Gothic" panose="020B0502020202020204" pitchFamily="34" charset="0"/>
              </a:rPr>
              <a:t>Cara </a:t>
            </a:r>
            <a:r>
              <a:rPr lang="en-US" sz="1400" b="1" i="0" dirty="0" err="1">
                <a:solidFill>
                  <a:srgbClr val="083262"/>
                </a:solidFill>
                <a:effectLst/>
                <a:latin typeface="Century Gothic" panose="020B0502020202020204" pitchFamily="34" charset="0"/>
              </a:rPr>
              <a:t>Schaafsma</a:t>
            </a:r>
            <a:br>
              <a:rPr lang="en-US" sz="1400" dirty="0">
                <a:solidFill>
                  <a:srgbClr val="083262"/>
                </a:solidFill>
                <a:latin typeface="Century Gothic" panose="020B0502020202020204" pitchFamily="34" charset="0"/>
              </a:rPr>
            </a:br>
            <a:r>
              <a:rPr lang="en-US" sz="900" b="0" i="0" dirty="0">
                <a:solidFill>
                  <a:srgbClr val="083262"/>
                </a:solidFill>
                <a:effectLst/>
                <a:latin typeface="Century Gothic" panose="020B0502020202020204" pitchFamily="34" charset="0"/>
              </a:rPr>
              <a:t>843-345-3612</a:t>
            </a:r>
          </a:p>
          <a:p>
            <a:r>
              <a:rPr lang="en-US" sz="900" b="0" i="0" dirty="0">
                <a:solidFill>
                  <a:srgbClr val="083262"/>
                </a:solidFill>
                <a:effectLst/>
                <a:latin typeface="Century Gothic" panose="020B0502020202020204" pitchFamily="34" charset="0"/>
              </a:rPr>
              <a:t>cara.schaafsma@carolinaone.com</a:t>
            </a:r>
          </a:p>
          <a:p>
            <a:r>
              <a:rPr lang="en-US" sz="900" b="0" i="0" dirty="0">
                <a:solidFill>
                  <a:srgbClr val="083262"/>
                </a:solidFill>
                <a:effectLst/>
                <a:latin typeface="Century Gothic" panose="020B0502020202020204" pitchFamily="34" charset="0"/>
              </a:rPr>
              <a:t>http://www.carasellscharleston.com</a:t>
            </a:r>
          </a:p>
        </p:txBody>
      </p:sp>
      <p:pic>
        <p:nvPicPr>
          <p:cNvPr id="46" name="Picture 45">
            <a:extLst>
              <a:ext uri="{FF2B5EF4-FFF2-40B4-BE49-F238E27FC236}">
                <a16:creationId xmlns:a16="http://schemas.microsoft.com/office/drawing/2014/main" id="{64C763E5-66FC-1F7E-0E43-DA00300BAB8F}"/>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234192" y="8365354"/>
            <a:ext cx="928424" cy="638822"/>
          </a:xfrm>
          <a:prstGeom prst="rect">
            <a:avLst/>
          </a:prstGeom>
        </p:spPr>
      </p:pic>
      <p:pic>
        <p:nvPicPr>
          <p:cNvPr id="11" name="Picture 10">
            <a:extLst>
              <a:ext uri="{FF2B5EF4-FFF2-40B4-BE49-F238E27FC236}">
                <a16:creationId xmlns:a16="http://schemas.microsoft.com/office/drawing/2014/main" id="{84E63AF5-E08C-C8FB-EE15-FDC1B04AA2EF}"/>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733616" y="1254277"/>
            <a:ext cx="3429000" cy="2285121"/>
          </a:xfrm>
          <a:prstGeom prst="rect">
            <a:avLst/>
          </a:prstGeom>
        </p:spPr>
      </p:pic>
      <p:pic>
        <p:nvPicPr>
          <p:cNvPr id="12" name="Picture 11">
            <a:extLst>
              <a:ext uri="{FF2B5EF4-FFF2-40B4-BE49-F238E27FC236}">
                <a16:creationId xmlns:a16="http://schemas.microsoft.com/office/drawing/2014/main" id="{F444B440-F0CA-57F1-A15B-5C1569EDD1F2}"/>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52585" y="7017493"/>
            <a:ext cx="1713538" cy="1142359"/>
          </a:xfrm>
          <a:prstGeom prst="rect">
            <a:avLst/>
          </a:prstGeom>
        </p:spPr>
      </p:pic>
      <p:pic>
        <p:nvPicPr>
          <p:cNvPr id="16" name="Picture 15">
            <a:extLst>
              <a:ext uri="{FF2B5EF4-FFF2-40B4-BE49-F238E27FC236}">
                <a16:creationId xmlns:a16="http://schemas.microsoft.com/office/drawing/2014/main" id="{C16D118F-402C-12E1-C34E-F4DC220E3473}"/>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917765" y="7017174"/>
            <a:ext cx="1714500" cy="1143000"/>
          </a:xfrm>
          <a:prstGeom prst="rect">
            <a:avLst/>
          </a:prstGeom>
        </p:spPr>
      </p:pic>
      <p:pic>
        <p:nvPicPr>
          <p:cNvPr id="18" name="Picture 17">
            <a:extLst>
              <a:ext uri="{FF2B5EF4-FFF2-40B4-BE49-F238E27FC236}">
                <a16:creationId xmlns:a16="http://schemas.microsoft.com/office/drawing/2014/main" id="{C2255E6F-30CB-9A44-54E4-80FAE8435970}"/>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3682933" y="7017374"/>
            <a:ext cx="1713896" cy="1142597"/>
          </a:xfrm>
          <a:prstGeom prst="rect">
            <a:avLst/>
          </a:prstGeom>
        </p:spPr>
      </p:pic>
      <p:pic>
        <p:nvPicPr>
          <p:cNvPr id="20" name="Picture 19">
            <a:extLst>
              <a:ext uri="{FF2B5EF4-FFF2-40B4-BE49-F238E27FC236}">
                <a16:creationId xmlns:a16="http://schemas.microsoft.com/office/drawing/2014/main" id="{7B1D3718-1CD1-A274-FBD1-60FA4B212311}"/>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5448117" y="7017173"/>
            <a:ext cx="1714499" cy="1143000"/>
          </a:xfrm>
          <a:prstGeom prst="rect">
            <a:avLst/>
          </a:prstGeom>
        </p:spPr>
      </p:pic>
      <p:pic>
        <p:nvPicPr>
          <p:cNvPr id="1026" name="Picture 2">
            <a:extLst>
              <a:ext uri="{FF2B5EF4-FFF2-40B4-BE49-F238E27FC236}">
                <a16:creationId xmlns:a16="http://schemas.microsoft.com/office/drawing/2014/main" id="{6F06B016-B191-8F4E-9C7A-0B650CB5F66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p:blipFill>
        <p:spPr bwMode="auto">
          <a:xfrm>
            <a:off x="152585" y="8371163"/>
            <a:ext cx="417717" cy="62720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F813D680-6ECD-005C-3077-9E6D2DED5F90}"/>
              </a:ext>
            </a:extLst>
          </p:cNvPr>
          <p:cNvSpPr txBox="1"/>
          <p:nvPr/>
        </p:nvSpPr>
        <p:spPr>
          <a:xfrm>
            <a:off x="3682933" y="8407766"/>
            <a:ext cx="2505213" cy="553998"/>
          </a:xfrm>
          <a:prstGeom prst="rect">
            <a:avLst/>
          </a:prstGeom>
          <a:noFill/>
        </p:spPr>
        <p:txBody>
          <a:bodyPr wrap="square" rtlCol="0">
            <a:spAutoFit/>
          </a:bodyPr>
          <a:lstStyle/>
          <a:p>
            <a:pPr algn="r"/>
            <a:r>
              <a:rPr lang="en-US" sz="1000" b="0" i="0" dirty="0">
                <a:solidFill>
                  <a:srgbClr val="083262"/>
                </a:solidFill>
                <a:effectLst/>
                <a:latin typeface="Century Gothic" panose="020B0502020202020204" pitchFamily="34" charset="0"/>
              </a:rPr>
              <a:t>Carolina One Real Estate</a:t>
            </a:r>
          </a:p>
          <a:p>
            <a:pPr algn="r"/>
            <a:r>
              <a:rPr lang="en-US" sz="1000" b="0" i="0" dirty="0">
                <a:solidFill>
                  <a:srgbClr val="083262"/>
                </a:solidFill>
                <a:effectLst/>
                <a:latin typeface="Century Gothic" panose="020B0502020202020204" pitchFamily="34" charset="0"/>
              </a:rPr>
              <a:t>1101 St. Thomas Island Dr</a:t>
            </a:r>
          </a:p>
          <a:p>
            <a:pPr algn="r"/>
            <a:r>
              <a:rPr lang="en-US" sz="1000" b="0" i="0" dirty="0">
                <a:solidFill>
                  <a:srgbClr val="083262"/>
                </a:solidFill>
                <a:effectLst/>
                <a:latin typeface="Century Gothic" panose="020B0502020202020204" pitchFamily="34" charset="0"/>
              </a:rPr>
              <a:t>Charleston, SC 29492</a:t>
            </a:r>
            <a:endParaRPr lang="en-US" sz="800" dirty="0">
              <a:solidFill>
                <a:srgbClr val="083262"/>
              </a:solidFill>
              <a:latin typeface="Century Gothic" panose="020B0502020202020204" pitchFamily="34" charset="0"/>
            </a:endParaRPr>
          </a:p>
        </p:txBody>
      </p:sp>
      <p:sp>
        <p:nvSpPr>
          <p:cNvPr id="7" name="TextBox 6">
            <a:extLst>
              <a:ext uri="{FF2B5EF4-FFF2-40B4-BE49-F238E27FC236}">
                <a16:creationId xmlns:a16="http://schemas.microsoft.com/office/drawing/2014/main" id="{53EDAF66-DE50-54B0-C470-EBCDC12C6EC6}"/>
              </a:ext>
            </a:extLst>
          </p:cNvPr>
          <p:cNvSpPr txBox="1"/>
          <p:nvPr/>
        </p:nvSpPr>
        <p:spPr>
          <a:xfrm>
            <a:off x="152584" y="3608355"/>
            <a:ext cx="7005269" cy="2147832"/>
          </a:xfrm>
          <a:prstGeom prst="rect">
            <a:avLst/>
          </a:prstGeom>
          <a:noFill/>
        </p:spPr>
        <p:txBody>
          <a:bodyPr wrap="square" numCol="1" rtlCol="0" anchor="ctr">
            <a:spAutoFit/>
          </a:bodyPr>
          <a:lstStyle/>
          <a:p>
            <a:pPr algn="ctr">
              <a:lnSpc>
                <a:spcPct val="150000"/>
              </a:lnSpc>
            </a:pPr>
            <a:r>
              <a:rPr lang="en-US" sz="750" dirty="0">
                <a:solidFill>
                  <a:schemeClr val="tx2"/>
                </a:solidFill>
                <a:latin typeface="Century Gothic" panose="020B0502020202020204" pitchFamily="34" charset="0"/>
              </a:rPr>
              <a:t>1147 Blakeway Street is a spectacular home that captures the architecture of Charleston while thoughtfully combining it with the best of modern conveniences. Traditional architectural features of double-stacked front porches and flickering gas lamps from New Orleans welcome you to this beauty. The inside renovations done to the home perfectly combine form and function. The floor plan has been expanded to create a more open space while maintaining a warm and welcoming atmosphere. The kitchen is a chef's dream with Thermador appliances, a full size wine refrigerator and plenty of cabinet space. You also can't miss the custom tile work, light fixtures and wall treatments. Adjacent to the kitchen is an elegant powder room with hand painted Phillip Jeffries wallpaper.</a:t>
            </a:r>
          </a:p>
          <a:p>
            <a:pPr algn="ctr">
              <a:lnSpc>
                <a:spcPct val="150000"/>
              </a:lnSpc>
            </a:pPr>
            <a:r>
              <a:rPr lang="en-US" sz="750" dirty="0">
                <a:solidFill>
                  <a:schemeClr val="tx2"/>
                </a:solidFill>
                <a:latin typeface="Century Gothic" panose="020B0502020202020204" pitchFamily="34" charset="0"/>
              </a:rPr>
              <a:t>Beyond the kitchen is a spacious family room with custom built-ins and a cozy gas fireplace. French doors then lead to a sunny screened in porch perfect to enjoy the Lowcountry weather. The private backyard is perfect for entertaining or a relaxed evening in. The spacious primary bedroom suite is conveniently located on the first floor with a wall of windows to bring in the outdoors. The primary bathroom is exquisite with an extra large walk in shower and stunning fixtures. A well appointed laundry room can be found on the first floor. The second floor consists of a spacious office accessed through French doors, and four spacious bedrooms finish off the pleasing upstairs space.</a:t>
            </a:r>
          </a:p>
          <a:p>
            <a:pPr algn="ctr">
              <a:lnSpc>
                <a:spcPct val="150000"/>
              </a:lnSpc>
            </a:pPr>
            <a:r>
              <a:rPr lang="en-US" sz="750" b="1" i="1" dirty="0">
                <a:solidFill>
                  <a:schemeClr val="tx2"/>
                </a:solidFill>
                <a:latin typeface="Century Gothic" panose="020B0502020202020204" pitchFamily="34" charset="0"/>
                <a:hlinkClick r:id="rId16"/>
              </a:rPr>
              <a:t>Enjoy this video tour</a:t>
            </a:r>
            <a:endParaRPr lang="en-US" sz="750" b="1" i="1" dirty="0">
              <a:solidFill>
                <a:schemeClr val="tx2"/>
              </a:solidFill>
              <a:latin typeface="Century Gothic" panose="020B0502020202020204" pitchFamily="34" charset="0"/>
            </a:endParaRPr>
          </a:p>
        </p:txBody>
      </p:sp>
      <p:pic>
        <p:nvPicPr>
          <p:cNvPr id="5" name="Picture 4">
            <a:extLst>
              <a:ext uri="{FF2B5EF4-FFF2-40B4-BE49-F238E27FC236}">
                <a16:creationId xmlns:a16="http://schemas.microsoft.com/office/drawing/2014/main" id="{A085924E-C91D-7902-2EFD-0E4FFEBCC65A}"/>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152585" y="5825144"/>
            <a:ext cx="1713538" cy="1142359"/>
          </a:xfrm>
          <a:prstGeom prst="rect">
            <a:avLst/>
          </a:prstGeom>
        </p:spPr>
      </p:pic>
      <p:pic>
        <p:nvPicPr>
          <p:cNvPr id="6" name="Picture 5">
            <a:extLst>
              <a:ext uri="{FF2B5EF4-FFF2-40B4-BE49-F238E27FC236}">
                <a16:creationId xmlns:a16="http://schemas.microsoft.com/office/drawing/2014/main" id="{E6F09CCF-FE7E-0C83-D5E2-44E970486D47}"/>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1917323" y="5824825"/>
            <a:ext cx="1714500" cy="1143000"/>
          </a:xfrm>
          <a:prstGeom prst="rect">
            <a:avLst/>
          </a:prstGeom>
        </p:spPr>
      </p:pic>
      <p:pic>
        <p:nvPicPr>
          <p:cNvPr id="9" name="Picture 8">
            <a:extLst>
              <a:ext uri="{FF2B5EF4-FFF2-40B4-BE49-F238E27FC236}">
                <a16:creationId xmlns:a16="http://schemas.microsoft.com/office/drawing/2014/main" id="{F7F60DB0-302B-DDCF-59A6-D11DDA7F2D38}"/>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3683023" y="5825025"/>
            <a:ext cx="1713895" cy="1142597"/>
          </a:xfrm>
          <a:prstGeom prst="rect">
            <a:avLst/>
          </a:prstGeom>
        </p:spPr>
      </p:pic>
      <p:pic>
        <p:nvPicPr>
          <p:cNvPr id="10" name="Picture 9">
            <a:extLst>
              <a:ext uri="{FF2B5EF4-FFF2-40B4-BE49-F238E27FC236}">
                <a16:creationId xmlns:a16="http://schemas.microsoft.com/office/drawing/2014/main" id="{0D2164EE-9398-F37D-29AE-73A27AE6DD0B}"/>
              </a:ext>
            </a:extLst>
          </p:cNvPr>
          <p:cNvPicPr>
            <a:picLocks noChangeAspect="1"/>
          </p:cNvPicPr>
          <p:nvPr/>
        </p:nvPicPr>
        <p:blipFill>
          <a:blip r:embed="rId20">
            <a:extLst>
              <a:ext uri="{28A0092B-C50C-407E-A947-70E740481C1C}">
                <a14:useLocalDpi xmlns:a14="http://schemas.microsoft.com/office/drawing/2010/main" val="0"/>
              </a:ext>
            </a:extLst>
          </a:blip>
          <a:srcRect/>
          <a:stretch/>
        </p:blipFill>
        <p:spPr>
          <a:xfrm>
            <a:off x="5448117" y="5824824"/>
            <a:ext cx="1714499" cy="1142999"/>
          </a:xfrm>
          <a:prstGeom prst="rect">
            <a:avLst/>
          </a:prstGeom>
        </p:spPr>
      </p:pic>
    </p:spTree>
    <p:extLst>
      <p:ext uri="{BB962C8B-B14F-4D97-AF65-F5344CB8AC3E}">
        <p14:creationId xmlns:p14="http://schemas.microsoft.com/office/powerpoint/2010/main" val="2634440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TotalTime>
  <Words>310</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Century Gothic</vt:lpstr>
      <vt:lpstr>Rastanty Cortez</vt:lpstr>
      <vt:lpstr>Office Theme</vt:lpstr>
      <vt:lpstr>Must-See Daniel Island Home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Agents &amp; Buyers Welcome!</dc:title>
  <dc:creator>A. Thomas Price</dc:creator>
  <cp:lastModifiedBy>A. Thomas Price</cp:lastModifiedBy>
  <cp:revision>22</cp:revision>
  <dcterms:created xsi:type="dcterms:W3CDTF">2022-10-19T11:58:47Z</dcterms:created>
  <dcterms:modified xsi:type="dcterms:W3CDTF">2023-10-31T18:54:32Z</dcterms:modified>
</cp:coreProperties>
</file>