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1704" y="6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7"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4/14/2020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4"/>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5"/>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0" y="2251499"/>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2" y="2251499"/>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0" y="3464562"/>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2" y="3464562"/>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2"/>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5" y="400474"/>
            <a:ext cx="4600575"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5"/>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4/14/2020</a:t>
            </a:fld>
            <a:endParaRPr lang="en-US"/>
          </a:p>
        </p:txBody>
      </p:sp>
      <p:sp>
        <p:nvSpPr>
          <p:cNvPr id="3" name="Footer Placeholder 2"/>
          <p:cNvSpPr>
            <a:spLocks noGrp="1"/>
          </p:cNvSpPr>
          <p:nvPr>
            <p:ph type="ftr" sz="quarter" idx="3"/>
          </p:nvPr>
        </p:nvSpPr>
        <p:spPr>
          <a:xfrm>
            <a:off x="2811780" y="9411125"/>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5"/>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gif"/><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53000" r="-53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57200" y="238260"/>
            <a:ext cx="3428999" cy="1929565"/>
          </a:xfrm>
          <a:prstGeom prst="rect">
            <a:avLst/>
          </a:prstGeom>
          <a:ln>
            <a:noFill/>
          </a:ln>
          <a:effectLst>
            <a:outerShdw blurRad="292100" dist="139700" dir="2700000" algn="tl" rotWithShape="0">
              <a:srgbClr val="333333">
                <a:alpha val="65000"/>
              </a:srgbClr>
            </a:outerShdw>
          </a:effectLst>
        </p:spPr>
      </p:pic>
      <p:sp>
        <p:nvSpPr>
          <p:cNvPr id="21" name="Rectangle 20"/>
          <p:cNvSpPr/>
          <p:nvPr/>
        </p:nvSpPr>
        <p:spPr>
          <a:xfrm>
            <a:off x="457201" y="8686800"/>
            <a:ext cx="7315198" cy="1377984"/>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57200" y="4468538"/>
            <a:ext cx="7314055" cy="2933700"/>
          </a:xfrm>
        </p:spPr>
        <p:txBody>
          <a:bodyPr anchor="ctr">
            <a:noAutofit/>
          </a:bodyPr>
          <a:lstStyle/>
          <a:p>
            <a:r>
              <a:rPr lang="en-US" sz="1400" dirty="0">
                <a:solidFill>
                  <a:schemeClr val="bg1"/>
                </a:solidFill>
                <a:effectLst>
                  <a:outerShdw blurRad="88900" dist="12700" dir="5400000" algn="ctr" rotWithShape="0">
                    <a:schemeClr val="tx1"/>
                  </a:outerShdw>
                </a:effectLst>
                <a:latin typeface="Trebuchet MS" panose="020B0603020202020204" pitchFamily="34" charset="0"/>
              </a:rPr>
              <a:t>This 4 bedroom 2 bathroom home sits on almost 1/2 an acre. Located in a double </a:t>
            </a:r>
            <a:r>
              <a:rPr lang="en-US" sz="1400" dirty="0" err="1">
                <a:solidFill>
                  <a:schemeClr val="bg1"/>
                </a:solidFill>
                <a:effectLst>
                  <a:outerShdw blurRad="88900" dist="12700" dir="5400000" algn="ctr" rotWithShape="0">
                    <a:schemeClr val="tx1"/>
                  </a:outerShdw>
                </a:effectLst>
                <a:latin typeface="Trebuchet MS" panose="020B0603020202020204" pitchFamily="34" charset="0"/>
              </a:rPr>
              <a:t>cul</a:t>
            </a:r>
            <a:r>
              <a:rPr lang="en-US" sz="1400" dirty="0">
                <a:solidFill>
                  <a:schemeClr val="bg1"/>
                </a:solidFill>
                <a:effectLst>
                  <a:outerShdw blurRad="88900" dist="12700" dir="5400000" algn="ctr" rotWithShape="0">
                    <a:schemeClr val="tx1"/>
                  </a:outerShdw>
                </a:effectLst>
                <a:latin typeface="Trebuchet MS" panose="020B0603020202020204" pitchFamily="34" charset="0"/>
              </a:rPr>
              <a:t> de sac, it features a beautifully updated kitchen with white cabinets and granite countertops. Loads of storage in this kitchen! Stainless steel appliances round out this gorgeous kitchen. Exterior of the home has been painted within the last 2 years. Large master bedroom located downstairs with </a:t>
            </a:r>
            <a:r>
              <a:rPr lang="en-US" sz="1400" dirty="0" err="1">
                <a:solidFill>
                  <a:schemeClr val="bg1"/>
                </a:solidFill>
                <a:effectLst>
                  <a:outerShdw blurRad="88900" dist="12700" dir="5400000" algn="ctr" rotWithShape="0">
                    <a:schemeClr val="tx1"/>
                  </a:outerShdw>
                </a:effectLst>
                <a:latin typeface="Trebuchet MS" panose="020B0603020202020204" pitchFamily="34" charset="0"/>
              </a:rPr>
              <a:t>en</a:t>
            </a:r>
            <a:r>
              <a:rPr lang="en-US" sz="1400" dirty="0">
                <a:solidFill>
                  <a:schemeClr val="bg1"/>
                </a:solidFill>
                <a:effectLst>
                  <a:outerShdw blurRad="88900" dist="12700" dir="5400000" algn="ctr" rotWithShape="0">
                    <a:schemeClr val="tx1"/>
                  </a:outerShdw>
                </a:effectLst>
                <a:latin typeface="Trebuchet MS" panose="020B0603020202020204" pitchFamily="34" charset="0"/>
              </a:rPr>
              <a:t> suite. 3 spacious bedrooms round up the upstairs along with a full bathroom. The loft area can be used for anything -home office, second living room. The backyard is fenced and huge with plenty of room to play or to store your boat. Come by and see it today!</a:t>
            </a:r>
          </a:p>
          <a:p>
            <a:r>
              <a:rPr lang="en-US" sz="1400" dirty="0">
                <a:solidFill>
                  <a:schemeClr val="bg1"/>
                </a:solidFill>
                <a:effectLst>
                  <a:outerShdw blurRad="88900" dist="12700" dir="5400000" algn="ctr" rotWithShape="0">
                    <a:schemeClr val="tx1"/>
                  </a:outerShdw>
                </a:effectLst>
                <a:latin typeface="Trebuchet MS" panose="020B0603020202020204" pitchFamily="34" charset="0"/>
              </a:rPr>
              <a:t>A $1,500 Lender Credit is available and will be applied towards the buyer's closing costs and pre-</a:t>
            </a:r>
            <a:r>
              <a:rPr lang="en-US" sz="1400" dirty="0" err="1">
                <a:solidFill>
                  <a:schemeClr val="bg1"/>
                </a:solidFill>
                <a:effectLst>
                  <a:outerShdw blurRad="88900" dist="12700" dir="5400000" algn="ctr" rotWithShape="0">
                    <a:schemeClr val="tx1"/>
                  </a:outerShdw>
                </a:effectLst>
                <a:latin typeface="Trebuchet MS" panose="020B0603020202020204" pitchFamily="34" charset="0"/>
              </a:rPr>
              <a:t>paids</a:t>
            </a:r>
            <a:r>
              <a:rPr lang="en-US" sz="1400" dirty="0">
                <a:solidFill>
                  <a:schemeClr val="bg1"/>
                </a:solidFill>
                <a:effectLst>
                  <a:outerShdw blurRad="88900" dist="12700" dir="5400000" algn="ctr" rotWithShape="0">
                    <a:schemeClr val="tx1"/>
                  </a:outerShdw>
                </a:effectLst>
                <a:latin typeface="Trebuchet MS" panose="020B0603020202020204" pitchFamily="34" charset="0"/>
              </a:rPr>
              <a:t> if the buyer chooses to use the seller's preferred lender. This credit is in addition to any negotiated seller concessions.</a:t>
            </a:r>
          </a:p>
          <a:p>
            <a:r>
              <a:rPr lang="en-US" sz="1400" dirty="0">
                <a:solidFill>
                  <a:schemeClr val="bg1"/>
                </a:solidFill>
                <a:effectLst>
                  <a:outerShdw blurRad="88900" dist="12700" dir="5400000" algn="ctr" rotWithShape="0">
                    <a:schemeClr val="tx1"/>
                  </a:outerShdw>
                </a:effectLst>
                <a:latin typeface="Trebuchet MS" panose="020B0603020202020204" pitchFamily="34" charset="0"/>
              </a:rPr>
              <a:t>Snee Farm offers private club membership with golf, tennis, swim and social. Come take a look today!</a:t>
            </a:r>
            <a:endParaRPr lang="en-US" sz="1200" dirty="0">
              <a:solidFill>
                <a:schemeClr val="bg1"/>
              </a:solidFill>
              <a:effectLst>
                <a:outerShdw blurRad="88900" dist="12700" dir="5400000" algn="ctr" rotWithShape="0">
                  <a:schemeClr val="tx1"/>
                </a:outerShdw>
              </a:effectLst>
              <a:latin typeface="Trebuchet MS" panose="020B0603020202020204" pitchFamily="34" charset="0"/>
            </a:endParaRPr>
          </a:p>
        </p:txBody>
      </p:sp>
      <p:sp>
        <p:nvSpPr>
          <p:cNvPr id="17" name="Rectangle 16"/>
          <p:cNvSpPr/>
          <p:nvPr/>
        </p:nvSpPr>
        <p:spPr>
          <a:xfrm>
            <a:off x="457200" y="8767935"/>
            <a:ext cx="7315200" cy="1015663"/>
          </a:xfrm>
          <a:prstGeom prst="rect">
            <a:avLst/>
          </a:prstGeom>
        </p:spPr>
        <p:txBody>
          <a:bodyPr wrap="square">
            <a:spAutoFit/>
          </a:bodyPr>
          <a:lstStyle/>
          <a:p>
            <a:pPr algn="ctr"/>
            <a: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t>Lauren Courcoux</a:t>
            </a:r>
          </a:p>
          <a:p>
            <a:pPr algn="ctr"/>
            <a:r>
              <a:rPr lang="en-US" sz="1400" dirty="0">
                <a:solidFill>
                  <a:schemeClr val="bg1"/>
                </a:solidFill>
                <a:effectLst>
                  <a:outerShdw blurRad="38100" dist="38100" dir="2700000" algn="tl">
                    <a:srgbClr val="000000">
                      <a:alpha val="43137"/>
                    </a:srgbClr>
                  </a:outerShdw>
                </a:effectLst>
                <a:latin typeface="Trebuchet MS" panose="020B0603020202020204" pitchFamily="34" charset="0"/>
              </a:rPr>
              <a:t>Mobile - (843) 224-8613</a:t>
            </a:r>
          </a:p>
          <a:p>
            <a:pPr algn="ctr"/>
            <a:r>
              <a:rPr lang="en-US" sz="1400" dirty="0">
                <a:solidFill>
                  <a:schemeClr val="bg1"/>
                </a:solidFill>
                <a:effectLst>
                  <a:outerShdw blurRad="38100" dist="38100" dir="2700000" algn="tl">
                    <a:srgbClr val="000000">
                      <a:alpha val="43137"/>
                    </a:srgbClr>
                  </a:outerShdw>
                </a:effectLst>
                <a:latin typeface="Trebuchet MS" panose="020B0603020202020204" pitchFamily="34" charset="0"/>
              </a:rPr>
              <a:t>lauren.courcoux@carolinaone.com</a:t>
            </a:r>
          </a:p>
          <a:p>
            <a:pPr algn="ctr"/>
            <a:r>
              <a:rPr lang="en-US" sz="1400" dirty="0">
                <a:solidFill>
                  <a:schemeClr val="bg1"/>
                </a:solidFill>
                <a:effectLst>
                  <a:outerShdw blurRad="38100" dist="38100" dir="2700000" algn="tl">
                    <a:srgbClr val="000000">
                      <a:alpha val="43137"/>
                    </a:srgbClr>
                  </a:outerShdw>
                </a:effectLst>
                <a:latin typeface="Trebuchet MS" panose="020B0603020202020204" pitchFamily="34" charset="0"/>
              </a:rPr>
              <a:t>www.laurendelucacourcoux.com</a:t>
            </a:r>
            <a:endParaRPr lang="en-US" sz="1000" dirty="0">
              <a:solidFill>
                <a:schemeClr val="bg1"/>
              </a:solidFill>
              <a:latin typeface="Trebuchet MS" panose="020B0603020202020204" pitchFamily="34" charset="0"/>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016" y="8818565"/>
            <a:ext cx="896470" cy="914400"/>
          </a:xfrm>
          <a:prstGeom prst="rect">
            <a:avLst/>
          </a:prstGeom>
        </p:spPr>
      </p:pic>
      <p:sp>
        <p:nvSpPr>
          <p:cNvPr id="18" name="Rectangle 17"/>
          <p:cNvSpPr/>
          <p:nvPr/>
        </p:nvSpPr>
        <p:spPr>
          <a:xfrm>
            <a:off x="458344" y="9858346"/>
            <a:ext cx="7312912" cy="200055"/>
          </a:xfrm>
          <a:prstGeom prst="rect">
            <a:avLst/>
          </a:prstGeom>
        </p:spPr>
        <p:txBody>
          <a:bodyPr wrap="square">
            <a:spAutoFit/>
          </a:bodyPr>
          <a:lstStyle/>
          <a:p>
            <a:pPr algn="ctr"/>
            <a:r>
              <a:rPr lang="en-US" sz="700" dirty="0">
                <a:solidFill>
                  <a:schemeClr val="bg1"/>
                </a:solidFill>
                <a:latin typeface="Trebuchet MS" panose="020B0603020202020204" pitchFamily="34" charset="0"/>
              </a:rPr>
              <a:t>Carolina One Real Estate | 2713 Highway 17 North | Mt Pleasant, SC 29466</a:t>
            </a:r>
          </a:p>
        </p:txBody>
      </p:sp>
      <p:grpSp>
        <p:nvGrpSpPr>
          <p:cNvPr id="6" name="Group 5"/>
          <p:cNvGrpSpPr/>
          <p:nvPr/>
        </p:nvGrpSpPr>
        <p:grpSpPr>
          <a:xfrm>
            <a:off x="0" y="2338540"/>
            <a:ext cx="8229600" cy="823760"/>
            <a:chOff x="0" y="919315"/>
            <a:chExt cx="7315200" cy="823760"/>
          </a:xfrm>
        </p:grpSpPr>
        <p:sp>
          <p:nvSpPr>
            <p:cNvPr id="20" name="Rectangle 19"/>
            <p:cNvSpPr/>
            <p:nvPr/>
          </p:nvSpPr>
          <p:spPr>
            <a:xfrm>
              <a:off x="1" y="919315"/>
              <a:ext cx="7315198" cy="823760"/>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961863"/>
              <a:ext cx="7315200" cy="738664"/>
            </a:xfrm>
            <a:prstGeom prst="rect">
              <a:avLst/>
            </a:prstGeom>
          </p:spPr>
          <p:txBody>
            <a:bodyPr wrap="square">
              <a:spAutoFit/>
            </a:bodyPr>
            <a:lstStyle/>
            <a:p>
              <a:pPr algn="ctr"/>
              <a:r>
                <a:rPr lang="en-US" sz="2400" dirty="0">
                  <a:solidFill>
                    <a:schemeClr val="bg1"/>
                  </a:solidFill>
                  <a:effectLst>
                    <a:outerShdw blurRad="50800" dist="38100" dir="5400000" algn="t" rotWithShape="0">
                      <a:prstClr val="black">
                        <a:alpha val="40000"/>
                      </a:prstClr>
                    </a:outerShdw>
                  </a:effectLst>
                  <a:latin typeface="Trebuchet MS" panose="020B0603020202020204" pitchFamily="34" charset="0"/>
                </a:rPr>
                <a:t>1148 Shady Grove Lane</a:t>
              </a:r>
            </a:p>
            <a:p>
              <a:pPr algn="ctr"/>
              <a:r>
                <a:rPr lang="en-US" sz="1800" dirty="0">
                  <a:solidFill>
                    <a:schemeClr val="bg1"/>
                  </a:solidFill>
                  <a:effectLst>
                    <a:outerShdw blurRad="50800" dist="38100" dir="5400000" algn="t" rotWithShape="0">
                      <a:prstClr val="black">
                        <a:alpha val="40000"/>
                      </a:prstClr>
                    </a:outerShdw>
                  </a:effectLst>
                  <a:latin typeface="Trebuchet MS" panose="020B0603020202020204" pitchFamily="34" charset="0"/>
                </a:rPr>
                <a:t>Mount Pleasant, SC 29464 | MLS# 20009914 | $499,000</a:t>
              </a:r>
            </a:p>
          </p:txBody>
        </p:sp>
      </p:gr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57201" y="3403019"/>
            <a:ext cx="1624967" cy="914400"/>
          </a:xfrm>
          <a:prstGeom prst="rect">
            <a:avLst/>
          </a:prstGeom>
          <a:ln w="3175">
            <a:solidFill>
              <a:schemeClr val="bg1"/>
            </a:solidFill>
          </a:ln>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249925" y="3401722"/>
            <a:ext cx="1624967" cy="914400"/>
          </a:xfrm>
          <a:prstGeom prst="rect">
            <a:avLst/>
          </a:prstGeom>
          <a:ln w="3175">
            <a:solidFill>
              <a:schemeClr val="bg1"/>
            </a:solidFill>
          </a:ln>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353564" y="3402815"/>
            <a:ext cx="1624965" cy="914400"/>
          </a:xfrm>
          <a:prstGeom prst="rect">
            <a:avLst/>
          </a:prstGeom>
          <a:ln w="3175">
            <a:solidFill>
              <a:schemeClr val="bg1"/>
            </a:solidFill>
          </a:ln>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19164" y="8906660"/>
            <a:ext cx="609218" cy="738210"/>
          </a:xfrm>
          <a:prstGeom prst="rect">
            <a:avLst/>
          </a:prstGeom>
        </p:spPr>
      </p:pic>
      <p:sp>
        <p:nvSpPr>
          <p:cNvPr id="24" name="Rectangle 23"/>
          <p:cNvSpPr/>
          <p:nvPr/>
        </p:nvSpPr>
        <p:spPr>
          <a:xfrm>
            <a:off x="4114798" y="1817873"/>
            <a:ext cx="3656458" cy="453970"/>
          </a:xfrm>
          <a:prstGeom prst="rect">
            <a:avLst/>
          </a:prstGeom>
        </p:spPr>
        <p:txBody>
          <a:bodyPr wrap="square">
            <a:spAutoFit/>
          </a:bodyPr>
          <a:lstStyle/>
          <a:p>
            <a:pPr algn="ctr"/>
            <a:r>
              <a:rPr lang="en-US" sz="2350" i="1" dirty="0">
                <a:solidFill>
                  <a:schemeClr val="bg1"/>
                </a:solidFill>
                <a:effectLst>
                  <a:outerShdw blurRad="50800" dist="38100" dir="5400000" algn="t" rotWithShape="0">
                    <a:prstClr val="black">
                      <a:alpha val="40000"/>
                    </a:prstClr>
                  </a:outerShdw>
                </a:effectLst>
                <a:latin typeface="Rage Italic" panose="03070502040507070304" pitchFamily="66" charset="0"/>
              </a:rPr>
              <a:t>Just Listed in Snee Farm</a:t>
            </a:r>
          </a:p>
        </p:txBody>
      </p:sp>
      <p:sp>
        <p:nvSpPr>
          <p:cNvPr id="12" name="Rectangle 11"/>
          <p:cNvSpPr/>
          <p:nvPr/>
        </p:nvSpPr>
        <p:spPr>
          <a:xfrm>
            <a:off x="228600" y="76200"/>
            <a:ext cx="7772400" cy="8610600"/>
          </a:xfrm>
          <a:prstGeom prst="rect">
            <a:avLst/>
          </a:prstGeom>
          <a:noFill/>
          <a:ln w="38100" cmpd="tri">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4662737" y="238260"/>
            <a:ext cx="2560580" cy="1440889"/>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a16="http://schemas.microsoft.com/office/drawing/2014/main" id="{B0036A6D-1127-4C79-A580-E77F1B18D5B6}"/>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6146289" y="3399009"/>
            <a:ext cx="1624967" cy="914400"/>
          </a:xfrm>
          <a:prstGeom prst="rect">
            <a:avLst/>
          </a:prstGeom>
          <a:ln w="3175">
            <a:solidFill>
              <a:schemeClr val="bg1"/>
            </a:solidFill>
          </a:ln>
        </p:spPr>
      </p:pic>
      <p:pic>
        <p:nvPicPr>
          <p:cNvPr id="26" name="Picture 25">
            <a:extLst>
              <a:ext uri="{FF2B5EF4-FFF2-40B4-BE49-F238E27FC236}">
                <a16:creationId xmlns:a16="http://schemas.microsoft.com/office/drawing/2014/main" id="{40AB31D3-49CF-4D02-85BB-4461778BD1E9}"/>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457202" y="7553765"/>
            <a:ext cx="1624965" cy="914400"/>
          </a:xfrm>
          <a:prstGeom prst="rect">
            <a:avLst/>
          </a:prstGeom>
          <a:ln w="3175">
            <a:solidFill>
              <a:schemeClr val="bg1"/>
            </a:solidFill>
          </a:ln>
        </p:spPr>
      </p:pic>
      <p:pic>
        <p:nvPicPr>
          <p:cNvPr id="29" name="Picture 28">
            <a:extLst>
              <a:ext uri="{FF2B5EF4-FFF2-40B4-BE49-F238E27FC236}">
                <a16:creationId xmlns:a16="http://schemas.microsoft.com/office/drawing/2014/main" id="{119239AC-92F2-474E-8A4D-E90D3C95B6FE}"/>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4249926" y="7552468"/>
            <a:ext cx="1624965" cy="914400"/>
          </a:xfrm>
          <a:prstGeom prst="rect">
            <a:avLst/>
          </a:prstGeom>
          <a:ln w="3175">
            <a:solidFill>
              <a:schemeClr val="bg1"/>
            </a:solidFill>
          </a:ln>
        </p:spPr>
      </p:pic>
      <p:pic>
        <p:nvPicPr>
          <p:cNvPr id="37" name="Picture 36">
            <a:extLst>
              <a:ext uri="{FF2B5EF4-FFF2-40B4-BE49-F238E27FC236}">
                <a16:creationId xmlns:a16="http://schemas.microsoft.com/office/drawing/2014/main" id="{971BB8BC-61BA-4783-BBC8-8E502AB621EE}"/>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2353564" y="7553561"/>
            <a:ext cx="1624965" cy="914400"/>
          </a:xfrm>
          <a:prstGeom prst="rect">
            <a:avLst/>
          </a:prstGeom>
          <a:ln w="3175">
            <a:solidFill>
              <a:schemeClr val="bg1"/>
            </a:solidFill>
          </a:ln>
        </p:spPr>
      </p:pic>
      <p:pic>
        <p:nvPicPr>
          <p:cNvPr id="38" name="Picture 37">
            <a:extLst>
              <a:ext uri="{FF2B5EF4-FFF2-40B4-BE49-F238E27FC236}">
                <a16:creationId xmlns:a16="http://schemas.microsoft.com/office/drawing/2014/main" id="{BB2189BE-5CC1-4536-8889-169FE5CC6A67}"/>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6146290" y="7549755"/>
            <a:ext cx="1624965" cy="914400"/>
          </a:xfrm>
          <a:prstGeom prst="rect">
            <a:avLst/>
          </a:prstGeom>
          <a:ln w="3175">
            <a:solidFill>
              <a:schemeClr val="bg1"/>
            </a:solidFill>
          </a:ln>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231</TotalTime>
  <Words>243</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Lucida Sans</vt:lpstr>
      <vt:lpstr>Rage Italic</vt:lpstr>
      <vt:lpstr>Trebuchet MS</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49</cp:revision>
  <dcterms:created xsi:type="dcterms:W3CDTF">2006-08-16T00:00:00Z</dcterms:created>
  <dcterms:modified xsi:type="dcterms:W3CDTF">2020-04-14T20:15:20Z</dcterms:modified>
</cp:coreProperties>
</file>