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293" rtl="0" eaLnBrk="1" latinLnBrk="0" hangingPunct="1">
      <a:defRPr sz="1795" kern="1200">
        <a:solidFill>
          <a:schemeClr val="tx1"/>
        </a:solidFill>
        <a:latin typeface="+mn-lt"/>
        <a:ea typeface="+mn-ea"/>
        <a:cs typeface="+mn-cs"/>
      </a:defRPr>
    </a:lvl1pPr>
    <a:lvl2pPr marL="457146" algn="l" defTabSz="914293" rtl="0" eaLnBrk="1" latinLnBrk="0" hangingPunct="1">
      <a:defRPr sz="1795" kern="1200">
        <a:solidFill>
          <a:schemeClr val="tx1"/>
        </a:solidFill>
        <a:latin typeface="+mn-lt"/>
        <a:ea typeface="+mn-ea"/>
        <a:cs typeface="+mn-cs"/>
      </a:defRPr>
    </a:lvl2pPr>
    <a:lvl3pPr marL="914293" algn="l" defTabSz="914293" rtl="0" eaLnBrk="1" latinLnBrk="0" hangingPunct="1">
      <a:defRPr sz="1795" kern="1200">
        <a:solidFill>
          <a:schemeClr val="tx1"/>
        </a:solidFill>
        <a:latin typeface="+mn-lt"/>
        <a:ea typeface="+mn-ea"/>
        <a:cs typeface="+mn-cs"/>
      </a:defRPr>
    </a:lvl3pPr>
    <a:lvl4pPr marL="1371440" algn="l" defTabSz="914293" rtl="0" eaLnBrk="1" latinLnBrk="0" hangingPunct="1">
      <a:defRPr sz="1795" kern="1200">
        <a:solidFill>
          <a:schemeClr val="tx1"/>
        </a:solidFill>
        <a:latin typeface="+mn-lt"/>
        <a:ea typeface="+mn-ea"/>
        <a:cs typeface="+mn-cs"/>
      </a:defRPr>
    </a:lvl4pPr>
    <a:lvl5pPr marL="1828586" algn="l" defTabSz="914293" rtl="0" eaLnBrk="1" latinLnBrk="0" hangingPunct="1">
      <a:defRPr sz="1795" kern="1200">
        <a:solidFill>
          <a:schemeClr val="tx1"/>
        </a:solidFill>
        <a:latin typeface="+mn-lt"/>
        <a:ea typeface="+mn-ea"/>
        <a:cs typeface="+mn-cs"/>
      </a:defRPr>
    </a:lvl5pPr>
    <a:lvl6pPr marL="2285733" algn="l" defTabSz="914293" rtl="0" eaLnBrk="1" latinLnBrk="0" hangingPunct="1">
      <a:defRPr sz="1795" kern="1200">
        <a:solidFill>
          <a:schemeClr val="tx1"/>
        </a:solidFill>
        <a:latin typeface="+mn-lt"/>
        <a:ea typeface="+mn-ea"/>
        <a:cs typeface="+mn-cs"/>
      </a:defRPr>
    </a:lvl6pPr>
    <a:lvl7pPr marL="2742879" algn="l" defTabSz="914293" rtl="0" eaLnBrk="1" latinLnBrk="0" hangingPunct="1">
      <a:defRPr sz="1795" kern="1200">
        <a:solidFill>
          <a:schemeClr val="tx1"/>
        </a:solidFill>
        <a:latin typeface="+mn-lt"/>
        <a:ea typeface="+mn-ea"/>
        <a:cs typeface="+mn-cs"/>
      </a:defRPr>
    </a:lvl7pPr>
    <a:lvl8pPr marL="3200026" algn="l" defTabSz="914293" rtl="0" eaLnBrk="1" latinLnBrk="0" hangingPunct="1">
      <a:defRPr sz="1795" kern="1200">
        <a:solidFill>
          <a:schemeClr val="tx1"/>
        </a:solidFill>
        <a:latin typeface="+mn-lt"/>
        <a:ea typeface="+mn-ea"/>
        <a:cs typeface="+mn-cs"/>
      </a:defRPr>
    </a:lvl8pPr>
    <a:lvl9pPr marL="3657172" algn="l" defTabSz="91429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E15E2A"/>
    <a:srgbClr val="8E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6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3"/>
            <a:ext cx="323088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1" cy="154940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2860041" y="364068"/>
            <a:ext cx="4089401" cy="7804151"/>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1" cy="6254751"/>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2"/>
            <a:ext cx="4389120" cy="755651"/>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endParaRPr lang="en-US"/>
          </a:p>
        </p:txBody>
      </p:sp>
      <p:sp>
        <p:nvSpPr>
          <p:cNvPr id="4" name="Text Placeholder 3"/>
          <p:cNvSpPr>
            <a:spLocks noGrp="1"/>
          </p:cNvSpPr>
          <p:nvPr>
            <p:ph type="body" sz="half" idx="2"/>
          </p:nvPr>
        </p:nvSpPr>
        <p:spPr>
          <a:xfrm>
            <a:off x="1433830" y="7156453"/>
            <a:ext cx="4389120" cy="1073149"/>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3"/>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101882" tIns="50941" rIns="101882" bIns="50941" rtlCol="0" anchor="ctr"/>
          <a:lstStyle>
            <a:lvl1pPr algn="l">
              <a:defRPr sz="1147">
                <a:solidFill>
                  <a:schemeClr val="tx1">
                    <a:tint val="75000"/>
                  </a:schemeClr>
                </a:solidFill>
              </a:defRPr>
            </a:lvl1pPr>
          </a:lstStyle>
          <a:p>
            <a:fld id="{1D8BD707-D9CF-40AE-B4C6-C98DA3205C09}" type="datetimeFigureOut">
              <a:rPr lang="en-US" smtClean="0"/>
              <a:pPr/>
              <a:t>9/15/2020</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101882" tIns="50941" rIns="101882" bIns="50941" rtlCol="0" anchor="ctr"/>
          <a:lstStyle>
            <a:lvl1pPr algn="r">
              <a:defRPr sz="114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9010" rtl="0" eaLnBrk="1" latinLnBrk="0" hangingPunct="1">
        <a:spcBef>
          <a:spcPct val="0"/>
        </a:spcBef>
        <a:buNone/>
        <a:defRPr sz="4324" kern="1200">
          <a:solidFill>
            <a:schemeClr val="tx1"/>
          </a:solidFill>
          <a:latin typeface="+mj-lt"/>
          <a:ea typeface="+mj-ea"/>
          <a:cs typeface="+mj-cs"/>
        </a:defRPr>
      </a:lvl1pPr>
    </p:titleStyle>
    <p:bodyStyle>
      <a:lvl1pPr marL="337129" indent="-337129" algn="l" defTabSz="899010" rtl="0" eaLnBrk="1" latinLnBrk="0" hangingPunct="1">
        <a:spcBef>
          <a:spcPct val="20000"/>
        </a:spcBef>
        <a:buFont typeface="Arial" pitchFamily="34" charset="0"/>
        <a:buChar char="•"/>
        <a:defRPr sz="3177" kern="1200">
          <a:solidFill>
            <a:schemeClr val="tx1"/>
          </a:solidFill>
          <a:latin typeface="+mn-lt"/>
          <a:ea typeface="+mn-ea"/>
          <a:cs typeface="+mn-cs"/>
        </a:defRPr>
      </a:lvl1pPr>
      <a:lvl2pPr marL="730446" indent="-280941" algn="l" defTabSz="899010"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23764" indent="-224753" algn="l" defTabSz="899010" rtl="0" eaLnBrk="1" latinLnBrk="0" hangingPunct="1">
        <a:spcBef>
          <a:spcPct val="20000"/>
        </a:spcBef>
        <a:buFont typeface="Arial" pitchFamily="34" charset="0"/>
        <a:buChar char="•"/>
        <a:defRPr sz="2382" kern="1200">
          <a:solidFill>
            <a:schemeClr val="tx1"/>
          </a:solidFill>
          <a:latin typeface="+mn-lt"/>
          <a:ea typeface="+mn-ea"/>
          <a:cs typeface="+mn-cs"/>
        </a:defRPr>
      </a:lvl3pPr>
      <a:lvl4pPr marL="157326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22774"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1" y="3862780"/>
            <a:ext cx="7160894" cy="2713838"/>
          </a:xfrm>
        </p:spPr>
        <p:txBody>
          <a:bodyPr anchor="ctr">
            <a:noAutofit/>
          </a:bodyPr>
          <a:lstStyle/>
          <a:p>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INCREDIBLE LOCATION in South Mount Pleasant!</a:t>
            </a:r>
          </a:p>
          <a:p>
            <a:endPar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Bring offers! This wonderful, updated home features 4 bedrooms, 2 full baths, and just over 2000 square feet. As you walk into the home, you'll notice the vaulted ceiling in the front room, and beautiful tile flooring throughout much of the home. The central kitchen opens up to a breakfast area with counter seating, a huge dining room, and a spacious living room with brick fireplace. The Master Bedroom and Bathroom were completely redone a few years ago and include a beautiful walk-in shower, vanity, and awesome barn-door storage closets! Out back, you'll find great outdoor space including a screened porch and comfortable backyard.</a:t>
            </a:r>
            <a:endParaRPr lang="en-US" sz="1500" b="1"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 name="Rectangle 1"/>
          <p:cNvSpPr/>
          <p:nvPr/>
        </p:nvSpPr>
        <p:spPr>
          <a:xfrm>
            <a:off x="2967037" y="609601"/>
            <a:ext cx="4270058" cy="1846659"/>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1149 Shadow Drive</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Hickory Shadows</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Mount Pleasant, SC 29464</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MLS# 20022843</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$399,999</a:t>
            </a:r>
          </a:p>
          <a:p>
            <a:pPr algn="ctr"/>
            <a:endParaRPr lang="en-US" sz="12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1400" i="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4 Bed | 2 Bath | 2,010 SF</a:t>
            </a:r>
          </a:p>
        </p:txBody>
      </p:sp>
      <p:sp>
        <p:nvSpPr>
          <p:cNvPr id="5" name="Rectangle 4"/>
          <p:cNvSpPr/>
          <p:nvPr/>
        </p:nvSpPr>
        <p:spPr>
          <a:xfrm>
            <a:off x="228600" y="1"/>
            <a:ext cx="6858000" cy="461665"/>
          </a:xfrm>
          <a:prstGeom prst="rect">
            <a:avLst/>
          </a:prstGeom>
        </p:spPr>
        <p:txBody>
          <a:bodyPr wrap="square">
            <a:spAutoFit/>
          </a:bodyPr>
          <a:lstStyle/>
          <a:p>
            <a:pPr algn="ctr"/>
            <a:r>
              <a:rPr lang="en-US" sz="2400" b="1" i="1" dirty="0">
                <a:solidFill>
                  <a:srgbClr val="FFD85D"/>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No HOA and X Flood Zone!</a:t>
            </a:r>
          </a:p>
        </p:txBody>
      </p:sp>
      <p:pic>
        <p:nvPicPr>
          <p:cNvPr id="27" name="Picture 26"/>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866900" y="7828236"/>
            <a:ext cx="3581400" cy="1309238"/>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200" y="610876"/>
            <a:ext cx="2816540" cy="1877693"/>
          </a:xfrm>
          <a:prstGeom prst="rect">
            <a:avLst/>
          </a:prstGeom>
          <a:ln>
            <a:noFill/>
          </a:ln>
          <a:effectLst>
            <a:outerShdw blurRad="190500" algn="tl" rotWithShape="0">
              <a:srgbClr val="000000">
                <a:alpha val="70000"/>
              </a:srgbClr>
            </a:outerShdw>
          </a:effectLst>
        </p:spPr>
      </p:pic>
      <p:grpSp>
        <p:nvGrpSpPr>
          <p:cNvPr id="6" name="Group 5">
            <a:extLst>
              <a:ext uri="{FF2B5EF4-FFF2-40B4-BE49-F238E27FC236}">
                <a16:creationId xmlns:a16="http://schemas.microsoft.com/office/drawing/2014/main" id="{E966B566-4C3C-48E0-B7E2-00AF405FE538}"/>
              </a:ext>
            </a:extLst>
          </p:cNvPr>
          <p:cNvGrpSpPr/>
          <p:nvPr/>
        </p:nvGrpSpPr>
        <p:grpSpPr>
          <a:xfrm>
            <a:off x="77153" y="2743199"/>
            <a:ext cx="7160895" cy="914400"/>
            <a:chOff x="76200" y="2743199"/>
            <a:chExt cx="7160895" cy="914400"/>
          </a:xfrm>
        </p:grpSpPr>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67400" y="2743199"/>
              <a:ext cx="1369695" cy="914400"/>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12455" y="2743199"/>
              <a:ext cx="1381126" cy="914400"/>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6200" y="2743199"/>
              <a:ext cx="1371600" cy="914400"/>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21618" y="2743199"/>
              <a:ext cx="1371601" cy="914400"/>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446C2597-A8EA-49AF-A631-6D63EBC94FE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967037" y="2743199"/>
              <a:ext cx="1371600" cy="914400"/>
            </a:xfrm>
            <a:prstGeom prst="rect">
              <a:avLst/>
            </a:prstGeom>
            <a:ln>
              <a:noFill/>
            </a:ln>
            <a:effectLst>
              <a:outerShdw blurRad="190500" algn="tl" rotWithShape="0">
                <a:srgbClr val="000000">
                  <a:alpha val="70000"/>
                </a:srgbClr>
              </a:outerShdw>
            </a:effectLst>
          </p:spPr>
        </p:pic>
      </p:grpSp>
      <p:grpSp>
        <p:nvGrpSpPr>
          <p:cNvPr id="7" name="Group 6">
            <a:extLst>
              <a:ext uri="{FF2B5EF4-FFF2-40B4-BE49-F238E27FC236}">
                <a16:creationId xmlns:a16="http://schemas.microsoft.com/office/drawing/2014/main" id="{B6A6A2E6-B82C-497B-B4B2-F42806C00EDF}"/>
              </a:ext>
            </a:extLst>
          </p:cNvPr>
          <p:cNvGrpSpPr/>
          <p:nvPr/>
        </p:nvGrpSpPr>
        <p:grpSpPr>
          <a:xfrm>
            <a:off x="77153" y="6781800"/>
            <a:ext cx="7160895" cy="914400"/>
            <a:chOff x="76200" y="6781800"/>
            <a:chExt cx="7160895" cy="914400"/>
          </a:xfrm>
        </p:grpSpPr>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8645" y="6781800"/>
              <a:ext cx="1369696"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23046" y="6781800"/>
              <a:ext cx="1369694" cy="914400"/>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6200" y="6781800"/>
              <a:ext cx="1369694" cy="914400"/>
            </a:xfrm>
            <a:prstGeom prst="rect">
              <a:avLst/>
            </a:prstGeom>
            <a:ln>
              <a:noFill/>
            </a:ln>
            <a:effectLst>
              <a:outerShdw blurRad="190500" algn="tl" rotWithShape="0">
                <a:srgbClr val="000000">
                  <a:alpha val="70000"/>
                </a:srgbClr>
              </a:outerShdw>
            </a:effectLst>
          </p:spPr>
        </p:pic>
        <p:pic>
          <p:nvPicPr>
            <p:cNvPr id="31" name="Picture 30">
              <a:extLst>
                <a:ext uri="{FF2B5EF4-FFF2-40B4-BE49-F238E27FC236}">
                  <a16:creationId xmlns:a16="http://schemas.microsoft.com/office/drawing/2014/main" id="{26D52C20-C98D-4A06-997A-2463E18221F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65495" y="6781800"/>
              <a:ext cx="1371600" cy="914400"/>
            </a:xfrm>
            <a:prstGeom prst="rect">
              <a:avLst/>
            </a:prstGeom>
          </p:spPr>
        </p:pic>
        <p:pic>
          <p:nvPicPr>
            <p:cNvPr id="4" name="Picture 3">
              <a:extLst>
                <a:ext uri="{FF2B5EF4-FFF2-40B4-BE49-F238E27FC236}">
                  <a16:creationId xmlns:a16="http://schemas.microsoft.com/office/drawing/2014/main" id="{AAB0419C-10B3-455B-947B-8AC9CE5B839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2969892" y="6781800"/>
              <a:ext cx="1371601" cy="91440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87588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157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Pond-Front In Hamlin!</dc:title>
  <dc:creator>CVH360</dc:creator>
  <cp:lastModifiedBy>A. Thomas Price</cp:lastModifiedBy>
  <cp:revision>54</cp:revision>
  <dcterms:created xsi:type="dcterms:W3CDTF">2006-08-16T00:00:00Z</dcterms:created>
  <dcterms:modified xsi:type="dcterms:W3CDTF">2020-09-15T19:16:29Z</dcterms:modified>
</cp:coreProperties>
</file>