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8.jpg"/><Relationship Id="rId5" Type="http://schemas.microsoft.com/office/2007/relationships/hdphoto" Target="../media/hdphoto1.wdp"/><Relationship Id="rId10" Type="http://schemas.openxmlformats.org/officeDocument/2006/relationships/image" Target="../media/image7.png"/><Relationship Id="rId4" Type="http://schemas.openxmlformats.org/officeDocument/2006/relationships/image" Target="../media/image3.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41500" y="5426361"/>
            <a:ext cx="5915660" cy="3180387"/>
          </a:xfrm>
        </p:spPr>
        <p:txBody>
          <a:bodyPr>
            <a:noAutofit/>
          </a:bodyPr>
          <a:lstStyle/>
          <a:p>
            <a:r>
              <a:rPr lang="en-US" sz="1600" i="1" dirty="0">
                <a:solidFill>
                  <a:schemeClr val="accent1">
                    <a:lumMod val="50000"/>
                  </a:schemeClr>
                </a:solidFill>
                <a:latin typeface="Times New Roman" panose="02020603050405020304" pitchFamily="18" charset="0"/>
                <a:cs typeface="Times New Roman" panose="02020603050405020304" pitchFamily="18" charset="0"/>
              </a:rPr>
              <a:t>HOME WARRANTY AND PRE-INSPECTION PROVIDED! </a:t>
            </a:r>
            <a:endParaRPr lang="en-US" sz="1600" i="1" dirty="0" smtClean="0">
              <a:solidFill>
                <a:schemeClr val="accent1">
                  <a:lumMod val="50000"/>
                </a:schemeClr>
              </a:solidFill>
              <a:latin typeface="Times New Roman" panose="02020603050405020304" pitchFamily="18" charset="0"/>
              <a:cs typeface="Times New Roman" panose="02020603050405020304" pitchFamily="18" charset="0"/>
            </a:endParaRPr>
          </a:p>
          <a:p>
            <a:endParaRPr lang="en-US" sz="1600" dirty="0" smtClean="0">
              <a:solidFill>
                <a:schemeClr val="accent1">
                  <a:lumMod val="50000"/>
                </a:schemeClr>
              </a:solidFill>
              <a:latin typeface="Times New Roman" panose="02020603050405020304" pitchFamily="18" charset="0"/>
              <a:cs typeface="Times New Roman" panose="02020603050405020304" pitchFamily="18" charset="0"/>
            </a:endParaRPr>
          </a:p>
          <a:p>
            <a:r>
              <a:rPr lang="en-US" sz="1600" dirty="0" smtClean="0">
                <a:solidFill>
                  <a:schemeClr val="accent1">
                    <a:lumMod val="50000"/>
                  </a:schemeClr>
                </a:solidFill>
                <a:latin typeface="Times New Roman" panose="02020603050405020304" pitchFamily="18" charset="0"/>
                <a:cs typeface="Times New Roman" panose="02020603050405020304" pitchFamily="18" charset="0"/>
              </a:rPr>
              <a:t>Meticulously </a:t>
            </a:r>
            <a:r>
              <a:rPr lang="en-US" sz="1600" dirty="0">
                <a:solidFill>
                  <a:schemeClr val="accent1">
                    <a:lumMod val="50000"/>
                  </a:schemeClr>
                </a:solidFill>
                <a:latin typeface="Times New Roman" panose="02020603050405020304" pitchFamily="18" charset="0"/>
                <a:cs typeface="Times New Roman" panose="02020603050405020304" pitchFamily="18" charset="0"/>
              </a:rPr>
              <a:t>maintained, beautiful 4 bedroom on spacious fenced lot. This property backs up to wooded private bliss! Large master suite with garden/soaking tub and separate shower and a large walk-in closet. A large kitchen with island, open to dining and family room. Open floor plan is great for entertaining. A fully fenced and private backyard and patio are a great place to entertain and barbecue. The pond is fully maintained by the homeowners association for mosquito and algae prevention. Short commute to Air Force Base, Boeing and Airport. If square footage is important, measure.</a:t>
            </a:r>
            <a:endParaRPr lang="en-US" sz="16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00050" y="76200"/>
            <a:ext cx="1028700" cy="1371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79924" y="1847886"/>
            <a:ext cx="5238813" cy="3143287"/>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bwMode="auto">
          <a:xfrm>
            <a:off x="400050" y="1847887"/>
            <a:ext cx="1028700" cy="1371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0050" y="5391261"/>
            <a:ext cx="1028700" cy="1371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BEBA8EAE-BF5A-486C-A8C5-ECC9F3942E4B}">
                <a14:imgProps xmlns:a14="http://schemas.microsoft.com/office/drawing/2010/main">
                  <a14:imgLayer r:embed="rId8">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bwMode="auto">
          <a:xfrm>
            <a:off x="400050" y="7162948"/>
            <a:ext cx="1028700" cy="1371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00050" y="3619574"/>
            <a:ext cx="1028700" cy="1371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8934636"/>
            <a:ext cx="1828800" cy="10144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6937674" y="8825340"/>
            <a:ext cx="819486" cy="12330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36234" y="8980204"/>
            <a:ext cx="3886200" cy="923330"/>
          </a:xfrm>
          <a:prstGeom prst="rect">
            <a:avLst/>
          </a:prstGeom>
        </p:spPr>
        <p:txBody>
          <a:bodyPr anchor="ctr">
            <a:spAutoFit/>
          </a:bodyPr>
          <a:lstStyle/>
          <a:p>
            <a:pPr algn="r"/>
            <a:r>
              <a:rPr lang="en-US" sz="1800" b="1" dirty="0" smtClean="0">
                <a:solidFill>
                  <a:schemeClr val="accent1">
                    <a:lumMod val="50000"/>
                  </a:schemeClr>
                </a:solidFill>
                <a:latin typeface="Times New Roman" panose="02020603050405020304" pitchFamily="18" charset="0"/>
                <a:cs typeface="Times New Roman" panose="02020603050405020304" pitchFamily="18" charset="0"/>
              </a:rPr>
              <a:t>Amy Lima</a:t>
            </a:r>
            <a:endParaRPr lang="en-US" sz="1800" b="1" dirty="0">
              <a:solidFill>
                <a:schemeClr val="accent1">
                  <a:lumMod val="50000"/>
                </a:schemeClr>
              </a:solidFill>
              <a:latin typeface="Times New Roman" panose="02020603050405020304" pitchFamily="18" charset="0"/>
              <a:cs typeface="Times New Roman" panose="02020603050405020304" pitchFamily="18" charset="0"/>
            </a:endParaRP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(843) 478-3009</a:t>
            </a:r>
          </a:p>
          <a:p>
            <a:pPr algn="r"/>
            <a:r>
              <a:rPr lang="en-US" sz="1200" dirty="0">
                <a:solidFill>
                  <a:schemeClr val="accent1">
                    <a:lumMod val="50000"/>
                  </a:schemeClr>
                </a:solidFill>
                <a:latin typeface="Times New Roman" panose="02020603050405020304" pitchFamily="18" charset="0"/>
                <a:cs typeface="Times New Roman" panose="02020603050405020304" pitchFamily="18" charset="0"/>
              </a:rPr>
              <a:t>lima.realtor@gmail.com</a:t>
            </a:r>
          </a:p>
          <a:p>
            <a:pPr algn="r"/>
            <a:r>
              <a:rPr lang="en-US" sz="1200" dirty="0" smtClean="0">
                <a:solidFill>
                  <a:schemeClr val="accent1">
                    <a:lumMod val="50000"/>
                  </a:schemeClr>
                </a:solidFill>
                <a:latin typeface="Times New Roman" panose="02020603050405020304" pitchFamily="18" charset="0"/>
                <a:cs typeface="Times New Roman" panose="02020603050405020304" pitchFamily="18" charset="0"/>
              </a:rPr>
              <a:t>www.hornerealty.net</a:t>
            </a:r>
            <a:endParaRPr lang="en-US" sz="12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6" name="Rectangle 5"/>
          <p:cNvSpPr/>
          <p:nvPr/>
        </p:nvSpPr>
        <p:spPr>
          <a:xfrm>
            <a:off x="2179924" y="719727"/>
            <a:ext cx="5238813" cy="954107"/>
          </a:xfrm>
          <a:prstGeom prst="rect">
            <a:avLst/>
          </a:prstGeom>
        </p:spPr>
        <p:txBody>
          <a:bodyPr wrap="square">
            <a:spAutoFit/>
          </a:bodyPr>
          <a:lstStyle/>
          <a:p>
            <a:pPr algn="ctr"/>
            <a:r>
              <a:rPr lang="en-US" sz="2400" b="1" i="1" dirty="0">
                <a:solidFill>
                  <a:schemeClr val="bg1"/>
                </a:solidFill>
                <a:latin typeface="Times New Roman" panose="02020603050405020304" pitchFamily="18" charset="0"/>
                <a:cs typeface="Times New Roman" panose="02020603050405020304" pitchFamily="18" charset="0"/>
              </a:rPr>
              <a:t>114 Graduate Lane</a:t>
            </a:r>
            <a:endParaRPr lang="en-US" sz="2400" b="1" i="1" dirty="0">
              <a:solidFill>
                <a:schemeClr val="bg1"/>
              </a:solidFill>
              <a:latin typeface="Times New Roman" panose="02020603050405020304" pitchFamily="18" charset="0"/>
              <a:cs typeface="Times New Roman" panose="02020603050405020304" pitchFamily="18" charset="0"/>
            </a:endParaRPr>
          </a:p>
          <a:p>
            <a:pPr algn="ctr"/>
            <a:r>
              <a:rPr lang="en-US" sz="1600" i="1" dirty="0">
                <a:solidFill>
                  <a:schemeClr val="bg1"/>
                </a:solidFill>
                <a:latin typeface="Times New Roman" panose="02020603050405020304" pitchFamily="18" charset="0"/>
                <a:cs typeface="Times New Roman" panose="02020603050405020304" pitchFamily="18" charset="0"/>
              </a:rPr>
              <a:t>Eagle </a:t>
            </a:r>
            <a:r>
              <a:rPr lang="en-US" sz="1600" i="1" dirty="0" smtClean="0">
                <a:solidFill>
                  <a:schemeClr val="bg1"/>
                </a:solidFill>
                <a:latin typeface="Times New Roman" panose="02020603050405020304" pitchFamily="18" charset="0"/>
                <a:cs typeface="Times New Roman" panose="02020603050405020304" pitchFamily="18" charset="0"/>
              </a:rPr>
              <a:t>Run ~ Ladson</a:t>
            </a:r>
            <a:endParaRPr lang="en-US" sz="1600" i="1" dirty="0">
              <a:solidFill>
                <a:schemeClr val="bg1"/>
              </a:solidFill>
              <a:latin typeface="Times New Roman" panose="02020603050405020304" pitchFamily="18" charset="0"/>
              <a:cs typeface="Times New Roman" panose="02020603050405020304" pitchFamily="18" charset="0"/>
            </a:endParaRPr>
          </a:p>
          <a:p>
            <a:pPr algn="ctr"/>
            <a:r>
              <a:rPr lang="en-US" sz="1600" i="1" dirty="0">
                <a:solidFill>
                  <a:schemeClr val="bg1"/>
                </a:solidFill>
                <a:latin typeface="Times New Roman" panose="02020603050405020304" pitchFamily="18" charset="0"/>
                <a:cs typeface="Times New Roman" panose="02020603050405020304" pitchFamily="18" charset="0"/>
              </a:rPr>
              <a:t>MLS# </a:t>
            </a:r>
            <a:r>
              <a:rPr lang="en-US" sz="1600" i="1" dirty="0" smtClean="0">
                <a:solidFill>
                  <a:schemeClr val="bg1"/>
                </a:solidFill>
                <a:latin typeface="Times New Roman" panose="02020603050405020304" pitchFamily="18" charset="0"/>
                <a:cs typeface="Times New Roman" panose="02020603050405020304" pitchFamily="18" charset="0"/>
              </a:rPr>
              <a:t>15013765 ~ $</a:t>
            </a:r>
            <a:r>
              <a:rPr lang="en-US" sz="1600" i="1" dirty="0">
                <a:solidFill>
                  <a:schemeClr val="bg1"/>
                </a:solidFill>
                <a:latin typeface="Times New Roman" panose="02020603050405020304" pitchFamily="18" charset="0"/>
                <a:cs typeface="Times New Roman" panose="02020603050405020304" pitchFamily="18" charset="0"/>
              </a:rPr>
              <a:t>224,500</a:t>
            </a:r>
            <a:endParaRPr lang="en-US" sz="1600" i="1" dirty="0">
              <a:solidFill>
                <a:schemeClr val="bg1"/>
              </a:solidFill>
              <a:latin typeface="Times New Roman" panose="02020603050405020304" pitchFamily="18" charset="0"/>
              <a:cs typeface="Times New Roman" panose="02020603050405020304" pitchFamily="18" charset="0"/>
            </a:endParaRPr>
          </a:p>
        </p:txBody>
      </p:sp>
      <p:sp>
        <p:nvSpPr>
          <p:cNvPr id="7" name="Rectangle 6"/>
          <p:cNvSpPr/>
          <p:nvPr/>
        </p:nvSpPr>
        <p:spPr>
          <a:xfrm>
            <a:off x="1873250" y="0"/>
            <a:ext cx="5852160" cy="646331"/>
          </a:xfrm>
          <a:prstGeom prst="rect">
            <a:avLst/>
          </a:prstGeom>
        </p:spPr>
        <p:txBody>
          <a:bodyPr wrap="square">
            <a:spAutoFit/>
          </a:bodyPr>
          <a:lstStyle/>
          <a:p>
            <a:pPr algn="ctr"/>
            <a:r>
              <a:rPr lang="en-US" sz="3600" dirty="0" smtClean="0">
                <a:solidFill>
                  <a:schemeClr val="bg1"/>
                </a:solidFill>
                <a:effectLst>
                  <a:outerShdw blurRad="38100" dist="38100" dir="2700000" algn="tl">
                    <a:srgbClr val="000000">
                      <a:alpha val="43137"/>
                    </a:srgbClr>
                  </a:outerShdw>
                </a:effectLst>
                <a:latin typeface="Brush Script MT" panose="03060802040406070304" pitchFamily="66" charset="0"/>
              </a:rPr>
              <a:t>Open </a:t>
            </a:r>
            <a:r>
              <a:rPr lang="en-US" sz="3600" dirty="0">
                <a:solidFill>
                  <a:schemeClr val="bg1"/>
                </a:solidFill>
                <a:effectLst>
                  <a:outerShdw blurRad="38100" dist="38100" dir="2700000" algn="tl">
                    <a:srgbClr val="000000">
                      <a:alpha val="43137"/>
                    </a:srgbClr>
                  </a:outerShdw>
                </a:effectLst>
                <a:latin typeface="Brush Script MT" panose="03060802040406070304" pitchFamily="66" charset="0"/>
              </a:rPr>
              <a:t>House Sunday from </a:t>
            </a:r>
            <a:r>
              <a:rPr lang="en-US" sz="3600" dirty="0" smtClean="0">
                <a:solidFill>
                  <a:schemeClr val="bg1"/>
                </a:solidFill>
                <a:effectLst>
                  <a:outerShdw blurRad="38100" dist="38100" dir="2700000" algn="tl">
                    <a:srgbClr val="000000">
                      <a:alpha val="43137"/>
                    </a:srgbClr>
                  </a:outerShdw>
                </a:effectLst>
                <a:latin typeface="Brush Script MT" panose="03060802040406070304" pitchFamily="66" charset="0"/>
              </a:rPr>
              <a:t>10 </a:t>
            </a:r>
            <a:r>
              <a:rPr lang="en-US" sz="3600" dirty="0">
                <a:solidFill>
                  <a:schemeClr val="bg1"/>
                </a:solidFill>
                <a:effectLst>
                  <a:outerShdw blurRad="38100" dist="38100" dir="2700000" algn="tl">
                    <a:srgbClr val="000000">
                      <a:alpha val="43137"/>
                    </a:srgbClr>
                  </a:outerShdw>
                </a:effectLst>
                <a:latin typeface="Brush Script MT" panose="03060802040406070304" pitchFamily="66" charset="0"/>
              </a:rPr>
              <a:t>to </a:t>
            </a:r>
            <a:r>
              <a:rPr lang="en-US" sz="3600" dirty="0" smtClean="0">
                <a:solidFill>
                  <a:schemeClr val="bg1"/>
                </a:solidFill>
                <a:effectLst>
                  <a:outerShdw blurRad="38100" dist="38100" dir="2700000" algn="tl">
                    <a:srgbClr val="000000">
                      <a:alpha val="43137"/>
                    </a:srgbClr>
                  </a:outerShdw>
                </a:effectLst>
                <a:latin typeface="Brush Script MT" panose="03060802040406070304" pitchFamily="66" charset="0"/>
              </a:rPr>
              <a:t>4</a:t>
            </a:r>
            <a:endParaRPr lang="en-US" sz="3600"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8" name="Rectangle 7"/>
          <p:cNvSpPr/>
          <p:nvPr/>
        </p:nvSpPr>
        <p:spPr>
          <a:xfrm>
            <a:off x="1841500" y="9026371"/>
            <a:ext cx="3886200" cy="830997"/>
          </a:xfrm>
          <a:prstGeom prst="rect">
            <a:avLst/>
          </a:prstGeom>
        </p:spPr>
        <p:txBody>
          <a:bodyPr anchor="ctr">
            <a:spAutoFit/>
          </a:bodyPr>
          <a:lstStyle/>
          <a:p>
            <a:r>
              <a:rPr lang="en-US" sz="1200" dirty="0">
                <a:solidFill>
                  <a:schemeClr val="accent1">
                    <a:lumMod val="50000"/>
                  </a:schemeClr>
                </a:solidFill>
                <a:latin typeface="Times New Roman" panose="02020603050405020304" pitchFamily="18" charset="0"/>
                <a:cs typeface="Times New Roman" panose="02020603050405020304" pitchFamily="18" charset="0"/>
              </a:rPr>
              <a:t>Horne Realty, </a:t>
            </a:r>
            <a:r>
              <a:rPr lang="en-US" sz="1200" dirty="0" smtClean="0">
                <a:solidFill>
                  <a:schemeClr val="accent1">
                    <a:lumMod val="50000"/>
                  </a:schemeClr>
                </a:solidFill>
                <a:latin typeface="Times New Roman" panose="02020603050405020304" pitchFamily="18" charset="0"/>
                <a:cs typeface="Times New Roman" panose="02020603050405020304" pitchFamily="18" charset="0"/>
              </a:rPr>
              <a:t>LLC</a:t>
            </a:r>
            <a:endParaRPr lang="en-US" sz="1200" dirty="0">
              <a:solidFill>
                <a:schemeClr val="accent1">
                  <a:lumMod val="50000"/>
                </a:schemeClr>
              </a:solidFill>
              <a:latin typeface="Times New Roman" panose="02020603050405020304" pitchFamily="18" charset="0"/>
              <a:cs typeface="Times New Roman" panose="02020603050405020304" pitchFamily="18" charset="0"/>
            </a:endParaRPr>
          </a:p>
          <a:p>
            <a:r>
              <a:rPr lang="en-US" sz="1200" dirty="0">
                <a:solidFill>
                  <a:schemeClr val="accent1">
                    <a:lumMod val="50000"/>
                  </a:schemeClr>
                </a:solidFill>
                <a:latin typeface="Times New Roman" panose="02020603050405020304" pitchFamily="18" charset="0"/>
                <a:cs typeface="Times New Roman" panose="02020603050405020304" pitchFamily="18" charset="0"/>
              </a:rPr>
              <a:t>133 East First North </a:t>
            </a:r>
            <a:r>
              <a:rPr lang="en-US" sz="1200" dirty="0" smtClean="0">
                <a:solidFill>
                  <a:schemeClr val="accent1">
                    <a:lumMod val="50000"/>
                  </a:schemeClr>
                </a:solidFill>
                <a:latin typeface="Times New Roman" panose="02020603050405020304" pitchFamily="18" charset="0"/>
                <a:cs typeface="Times New Roman" panose="02020603050405020304" pitchFamily="18" charset="0"/>
              </a:rPr>
              <a:t>St,</a:t>
            </a:r>
          </a:p>
          <a:p>
            <a:r>
              <a:rPr lang="en-US" sz="1200" dirty="0" smtClean="0">
                <a:solidFill>
                  <a:schemeClr val="accent1">
                    <a:lumMod val="50000"/>
                  </a:schemeClr>
                </a:solidFill>
                <a:latin typeface="Times New Roman" panose="02020603050405020304" pitchFamily="18" charset="0"/>
                <a:cs typeface="Times New Roman" panose="02020603050405020304" pitchFamily="18" charset="0"/>
              </a:rPr>
              <a:t>Suite </a:t>
            </a:r>
            <a:r>
              <a:rPr lang="en-US" sz="1200" dirty="0">
                <a:solidFill>
                  <a:schemeClr val="accent1">
                    <a:lumMod val="50000"/>
                  </a:schemeClr>
                </a:solidFill>
                <a:latin typeface="Times New Roman" panose="02020603050405020304" pitchFamily="18" charset="0"/>
                <a:cs typeface="Times New Roman" panose="02020603050405020304" pitchFamily="18" charset="0"/>
              </a:rPr>
              <a:t>5</a:t>
            </a:r>
          </a:p>
          <a:p>
            <a:r>
              <a:rPr lang="en-US" sz="1200" dirty="0">
                <a:solidFill>
                  <a:schemeClr val="accent1">
                    <a:lumMod val="50000"/>
                  </a:schemeClr>
                </a:solidFill>
                <a:latin typeface="Times New Roman" panose="02020603050405020304" pitchFamily="18" charset="0"/>
                <a:cs typeface="Times New Roman" panose="02020603050405020304" pitchFamily="18" charset="0"/>
              </a:rPr>
              <a:t>Summerville, SC 29483</a:t>
            </a:r>
            <a:endParaRPr lang="en-US" sz="12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2940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157</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2015-05-29T14:46:04Z</dcterms:modified>
</cp:coreProperties>
</file>