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9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3244"/>
            <a:ext cx="7772400" cy="682556"/>
          </a:xfrm>
        </p:spPr>
        <p:txBody>
          <a:bodyPr>
            <a:normAutofit/>
          </a:bodyPr>
          <a:lstStyle/>
          <a:p>
            <a:r>
              <a:rPr lang="en-US" sz="3600" dirty="0" err="1" smtClean="0">
                <a:latin typeface="Cambria" panose="02040503050406030204" pitchFamily="18" charset="0"/>
              </a:rPr>
              <a:t>Riverland</a:t>
            </a:r>
            <a:r>
              <a:rPr lang="en-US" sz="3600" dirty="0" smtClean="0">
                <a:latin typeface="Cambria" panose="02040503050406030204" pitchFamily="18" charset="0"/>
              </a:rPr>
              <a:t> Terrace with River Views!</a:t>
            </a:r>
            <a:endParaRPr lang="en-US" sz="3600" dirty="0">
              <a:latin typeface="Cambria" panose="02040503050406030204" pitchFamily="18" charset="0"/>
            </a:endParaRPr>
          </a:p>
        </p:txBody>
      </p:sp>
      <p:sp>
        <p:nvSpPr>
          <p:cNvPr id="3" name="Subtitle 2"/>
          <p:cNvSpPr>
            <a:spLocks noGrp="1"/>
          </p:cNvSpPr>
          <p:nvPr>
            <p:ph type="subTitle" idx="1"/>
          </p:nvPr>
        </p:nvSpPr>
        <p:spPr>
          <a:xfrm>
            <a:off x="90487" y="6019800"/>
            <a:ext cx="7591425" cy="2804666"/>
          </a:xfrm>
        </p:spPr>
        <p:txBody>
          <a:bodyPr lIns="0" tIns="0" rIns="0" bIns="0" anchor="ctr">
            <a:normAutofit/>
          </a:bodyPr>
          <a:lstStyle/>
          <a:p>
            <a:r>
              <a:rPr lang="en-US" sz="900" dirty="0">
                <a:latin typeface="Cambria" panose="02040503050406030204" pitchFamily="18" charset="0"/>
              </a:rPr>
              <a:t>Amazing renovated home in the heart of </a:t>
            </a:r>
            <a:r>
              <a:rPr lang="en-US" sz="900" dirty="0" err="1">
                <a:latin typeface="Cambria" panose="02040503050406030204" pitchFamily="18" charset="0"/>
              </a:rPr>
              <a:t>Riverland</a:t>
            </a:r>
            <a:r>
              <a:rPr lang="en-US" sz="900" dirty="0">
                <a:latin typeface="Cambria" panose="02040503050406030204" pitchFamily="18" charset="0"/>
              </a:rPr>
              <a:t> Terrace with unobstructed views of the river and amazing Grand Oaks! Don't miss this spectacular home! The owners have painstakingly maintained this home and added several luxurious features over the last several years. As you enter the home through the expansive front screened in porch you will note wide plank Heart of Pine floors throughout, along with 10 </a:t>
            </a:r>
            <a:r>
              <a:rPr lang="en-US" sz="900" dirty="0" err="1">
                <a:latin typeface="Cambria" panose="02040503050406030204" pitchFamily="18" charset="0"/>
              </a:rPr>
              <a:t>ft</a:t>
            </a:r>
            <a:r>
              <a:rPr lang="en-US" sz="900" dirty="0">
                <a:latin typeface="Cambria" panose="02040503050406030204" pitchFamily="18" charset="0"/>
              </a:rPr>
              <a:t> vaulted ceilings. The spacious living room features a built in entertainment center, recessed lights, surround sound throughout and flows beautifully into the Chef's kitchen. Perfect for entertaining guests and the family! The kitchen boasts granite counter tops, a gas built in range, custom cabinets, brand new refrigerator and views of the river from the kitchen sink! There are spacious bedrooms on the right side of the home, both with large closets and built-in speakers. They share an amazing bathroom with claw-foot tub, custom wainscoting, moldings and vanity. The expansive foyer separates the two bedrooms and is the perfect location for artwork and the like. The third bedroom also features built-in speakers, large closets and an amazing </a:t>
            </a:r>
            <a:r>
              <a:rPr lang="en-US" sz="900" dirty="0" err="1">
                <a:latin typeface="Cambria" panose="02040503050406030204" pitchFamily="18" charset="0"/>
              </a:rPr>
              <a:t>en</a:t>
            </a:r>
            <a:r>
              <a:rPr lang="en-US" sz="900" dirty="0">
                <a:latin typeface="Cambria" panose="02040503050406030204" pitchFamily="18" charset="0"/>
              </a:rPr>
              <a:t> suite bath. The grand master suite offers a marvelous space with tons of natural light, a palatial master bath with separate soaking tub, dual vanities and an incredible glassed in shower with multiple heads and a huge walk-in...amazing. The master suite flows directly into the custom hardwood deck screened in porch, which is enormous and offers views of the river. Porch has a gas grill tied directly into the gas line and ceiling fans. This then leads onto the custom IPE deck that was built custom to accommodate a jumbo private hot tub, encased in IPE decking and a structure built over top so you can enjoy it in all weather. The full laundry area with mud room can also lead you to the back deck area from the kitchen side. As you are walking around the outside under the oaks you will note a widened driveway that feeds to the newly expanded large two car garage with workshop and tons of storage. You will also note all new </a:t>
            </a:r>
            <a:r>
              <a:rPr lang="en-US" sz="900" dirty="0" err="1">
                <a:latin typeface="Cambria" panose="02040503050406030204" pitchFamily="18" charset="0"/>
              </a:rPr>
              <a:t>Hardie</a:t>
            </a:r>
            <a:r>
              <a:rPr lang="en-US" sz="900" dirty="0">
                <a:latin typeface="Cambria" panose="02040503050406030204" pitchFamily="18" charset="0"/>
              </a:rPr>
              <a:t> Board cement plank siding was added, all new windows and transom windows throughout. The list of upgrades also includes: two new </a:t>
            </a:r>
            <a:r>
              <a:rPr lang="en-US" sz="900" dirty="0" err="1">
                <a:latin typeface="Cambria" panose="02040503050406030204" pitchFamily="18" charset="0"/>
              </a:rPr>
              <a:t>Renai</a:t>
            </a:r>
            <a:r>
              <a:rPr lang="en-US" sz="900" dirty="0">
                <a:latin typeface="Cambria" panose="02040503050406030204" pitchFamily="18" charset="0"/>
              </a:rPr>
              <a:t> hot water heaters, Professional landscaping, a central vacuum system, large 10 inch baseboards, crown moldings, recessed lights, new fixtures, new HVAC in 2008, new gas furnace with a hybrid feature in 2013 as well, there is also a ton of room in the attic which may be convertible to bonus space. This home is just a block away from the </a:t>
            </a:r>
            <a:r>
              <a:rPr lang="en-US" sz="900" dirty="0" err="1">
                <a:latin typeface="Cambria" panose="02040503050406030204" pitchFamily="18" charset="0"/>
              </a:rPr>
              <a:t>Riverland</a:t>
            </a:r>
            <a:r>
              <a:rPr lang="en-US" sz="900" dirty="0">
                <a:latin typeface="Cambria" panose="02040503050406030204" pitchFamily="18" charset="0"/>
              </a:rPr>
              <a:t> Terrace boat launch, the </a:t>
            </a:r>
            <a:r>
              <a:rPr lang="en-US" sz="900" dirty="0" err="1">
                <a:latin typeface="Cambria" panose="02040503050406030204" pitchFamily="18" charset="0"/>
              </a:rPr>
              <a:t>Riverland</a:t>
            </a:r>
            <a:r>
              <a:rPr lang="en-US" sz="900" dirty="0">
                <a:latin typeface="Cambria" panose="02040503050406030204" pitchFamily="18" charset="0"/>
              </a:rPr>
              <a:t> Terrace play park, the Terrace shopping center and much more. Don't miss your chance to own this amazing home!! A one year AHS home warranty will convey with this home!!</a:t>
            </a:r>
            <a:endParaRPr lang="en-US" sz="900" dirty="0">
              <a:latin typeface="Cambria" panose="02040503050406030204"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2210" y="8686800"/>
            <a:ext cx="159921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401" r="11136"/>
          <a:stretch/>
        </p:blipFill>
        <p:spPr bwMode="auto">
          <a:xfrm>
            <a:off x="175098" y="8882303"/>
            <a:ext cx="1600200"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 y="8748266"/>
            <a:ext cx="7772400" cy="1077218"/>
          </a:xfrm>
          <a:prstGeom prst="rect">
            <a:avLst/>
          </a:prstGeom>
        </p:spPr>
        <p:txBody>
          <a:bodyPr wrap="square">
            <a:spAutoFit/>
          </a:bodyPr>
          <a:lstStyle/>
          <a:p>
            <a:pPr algn="ctr"/>
            <a:r>
              <a:rPr lang="en-US" sz="1600" b="1" dirty="0">
                <a:latin typeface="Cambria" panose="02040503050406030204" pitchFamily="18" charset="0"/>
              </a:rPr>
              <a:t>Dan Lorentz, Realtor</a:t>
            </a:r>
          </a:p>
          <a:p>
            <a:pPr algn="ctr"/>
            <a:r>
              <a:rPr lang="en-US" sz="1200" dirty="0" smtClean="0">
                <a:latin typeface="Cambria" panose="02040503050406030204" pitchFamily="18" charset="0"/>
              </a:rPr>
              <a:t>ERA </a:t>
            </a:r>
            <a:r>
              <a:rPr lang="en-US" sz="1200" dirty="0">
                <a:latin typeface="Cambria" panose="02040503050406030204" pitchFamily="18" charset="0"/>
              </a:rPr>
              <a:t>Agent of the Year</a:t>
            </a:r>
          </a:p>
          <a:p>
            <a:pPr algn="ctr"/>
            <a:r>
              <a:rPr lang="en-US" sz="1200" dirty="0">
                <a:latin typeface="Cambria" panose="02040503050406030204" pitchFamily="18" charset="0"/>
              </a:rPr>
              <a:t>843-532-4653</a:t>
            </a:r>
          </a:p>
          <a:p>
            <a:pPr algn="ctr"/>
            <a:r>
              <a:rPr lang="en-US" sz="1200" dirty="0">
                <a:latin typeface="Cambria" panose="02040503050406030204" pitchFamily="18" charset="0"/>
              </a:rPr>
              <a:t>dan@danlorentz.com</a:t>
            </a:r>
          </a:p>
          <a:p>
            <a:pPr algn="ctr"/>
            <a:r>
              <a:rPr lang="en-US" sz="1200" dirty="0">
                <a:latin typeface="Cambria" panose="02040503050406030204" pitchFamily="18" charset="0"/>
              </a:rPr>
              <a:t>www.danlorentz.com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5444138"/>
            <a:ext cx="7772399" cy="707886"/>
          </a:xfrm>
          <a:prstGeom prst="rect">
            <a:avLst/>
          </a:prstGeom>
        </p:spPr>
        <p:txBody>
          <a:bodyPr wrap="square">
            <a:spAutoFit/>
          </a:bodyPr>
          <a:lstStyle/>
          <a:p>
            <a:pPr algn="ctr"/>
            <a:r>
              <a:rPr lang="en-US" sz="2400" b="1" dirty="0">
                <a:latin typeface="Cambria" panose="02040503050406030204" pitchFamily="18" charset="0"/>
              </a:rPr>
              <a:t>114 Old Point Drive</a:t>
            </a:r>
            <a:endParaRPr lang="en-US" sz="2400" b="1" dirty="0" smtClean="0">
              <a:latin typeface="Cambria" panose="02040503050406030204" pitchFamily="18" charset="0"/>
            </a:endParaRPr>
          </a:p>
          <a:p>
            <a:pPr algn="ctr"/>
            <a:r>
              <a:rPr lang="en-US" sz="1600" b="1" dirty="0" err="1">
                <a:latin typeface="Cambria" panose="02040503050406030204" pitchFamily="18" charset="0"/>
              </a:rPr>
              <a:t>Riverland</a:t>
            </a:r>
            <a:r>
              <a:rPr lang="en-US" sz="1600" b="1" dirty="0">
                <a:latin typeface="Cambria" panose="02040503050406030204" pitchFamily="18" charset="0"/>
              </a:rPr>
              <a:t> Terrace - Charleston - MLS# 15002806 - $659,000</a:t>
            </a:r>
            <a:endParaRPr lang="en-US" sz="1600" b="1" dirty="0">
              <a:latin typeface="Cambria" panose="02040503050406030204"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54479" y="4447130"/>
            <a:ext cx="1554480" cy="1061381"/>
          </a:xfrm>
          <a:prstGeom prst="rect">
            <a:avLst/>
          </a:prstGeom>
          <a:ln w="12700">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63439" y="4452347"/>
            <a:ext cx="1554480" cy="1056164"/>
          </a:xfrm>
          <a:prstGeom prst="rect">
            <a:avLst/>
          </a:prstGeom>
          <a:ln w="12700">
            <a:solidFill>
              <a:schemeClr val="bg1"/>
            </a:solidFill>
          </a:ln>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08959" y="4454625"/>
            <a:ext cx="1554480" cy="1053886"/>
          </a:xfrm>
          <a:prstGeom prst="rect">
            <a:avLst/>
          </a:prstGeom>
          <a:ln w="12700">
            <a:solidFill>
              <a:schemeClr val="bg1"/>
            </a:solidFill>
          </a:ln>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4454625"/>
            <a:ext cx="1554480" cy="1053886"/>
          </a:xfrm>
          <a:prstGeom prst="rect">
            <a:avLst/>
          </a:prstGeom>
          <a:ln w="12700">
            <a:solidFill>
              <a:schemeClr val="bg1"/>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7920" y="4453136"/>
            <a:ext cx="1554480" cy="1055375"/>
          </a:xfrm>
          <a:prstGeom prst="rect">
            <a:avLst/>
          </a:prstGeom>
          <a:ln w="12700">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54479" y="685797"/>
            <a:ext cx="1554480" cy="1056164"/>
          </a:xfrm>
          <a:prstGeom prst="rect">
            <a:avLst/>
          </a:prstGeom>
          <a:ln w="12700">
            <a:solidFill>
              <a:schemeClr val="bg1"/>
            </a:solid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63439" y="685797"/>
            <a:ext cx="1554480" cy="1059873"/>
          </a:xfrm>
          <a:prstGeom prst="rect">
            <a:avLst/>
          </a:prstGeom>
          <a:ln w="12700">
            <a:solidFill>
              <a:schemeClr val="bg1"/>
            </a:solidFill>
          </a:ln>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08959" y="685797"/>
            <a:ext cx="1554480" cy="1049439"/>
          </a:xfrm>
          <a:prstGeom prst="rect">
            <a:avLst/>
          </a:prstGeom>
          <a:ln w="12700">
            <a:solidFill>
              <a:schemeClr val="bg1"/>
            </a:solidFill>
          </a:ln>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 y="685797"/>
            <a:ext cx="1554480" cy="1082948"/>
          </a:xfrm>
          <a:prstGeom prst="rect">
            <a:avLst/>
          </a:prstGeom>
          <a:ln w="12700">
            <a:solidFill>
              <a:schemeClr val="bg1"/>
            </a:solidFill>
          </a:ln>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17920" y="685797"/>
            <a:ext cx="1554480" cy="1084522"/>
          </a:xfrm>
          <a:prstGeom prst="rect">
            <a:avLst/>
          </a:prstGeom>
          <a:ln w="12700">
            <a:solidFill>
              <a:schemeClr val="bg1"/>
            </a:solidFill>
          </a:ln>
        </p:spPr>
      </p:pic>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l="47" t="26323" r="-47" b="22323"/>
          <a:stretch/>
        </p:blipFill>
        <p:spPr>
          <a:xfrm>
            <a:off x="-1" y="1735235"/>
            <a:ext cx="7772400" cy="2711895"/>
          </a:xfrm>
          <a:prstGeom prst="rect">
            <a:avLst/>
          </a:prstGeom>
          <a:ln w="12700">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569</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Riverland Terrace with River Views!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5</cp:revision>
  <dcterms:created xsi:type="dcterms:W3CDTF">2006-08-16T00:00:00Z</dcterms:created>
  <dcterms:modified xsi:type="dcterms:W3CDTF">2015-02-06T13:56:50Z</dcterms:modified>
</cp:coreProperties>
</file>