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$599,900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3</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2,519</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a:t>
            </a:r>
            <a:r>
              <a:rPr lang="en-US" sz="1200" spc="-4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14">
                <a:solidFill>
                  <a:srgbClr val="1B1C1C"/>
                </a:solidFill>
                <a:latin typeface="Avenir Next LT Pro" panose="020B0504020202020204" pitchFamily="34" charset="0"/>
                <a:cs typeface="Cambria"/>
              </a:rPr>
              <a:t>0.13</a:t>
            </a:r>
            <a:r>
              <a:rPr sz="1200" spc="3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242175"/>
            <a:ext cx="4996815" cy="2398092"/>
          </a:xfrm>
          <a:prstGeom prst="rect">
            <a:avLst/>
          </a:prstGeom>
        </p:spPr>
        <p:txBody>
          <a:bodyPr vert="horz" wrap="square" lIns="0" tIns="12700" rIns="0" bIns="0" rtlCol="0">
            <a:spAutoFit/>
          </a:bodyPr>
          <a:lstStyle/>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As you enter through the front door, you're welcomed by a bedroom and private office to your left, perfect for visiting family or a quiet workspace. Upstairs, you'll find a massive loft ideal for a media room, game space, or additional living area, along with a full bathroom and private bedroom that creates the perfect guest retreat. The main level showcases wood flooring throughout and tile in wet areas, blending warmth with timeless style. The open-concept layout flows effortlessly into the upgraded gourmet kitchen with large island and stainless steel appliances featuring a gas cooktop and double wall ovens and ample cabinetry, perfect for entertaining or everyday living. The spacious living room, anchored by a cozy fireplace, creates an inviting atmosphere for relaxing or gathering with friends. The primary suite is conveniently located downstairs, offering comfort and privacy. Step outside to your peaceful wooded lot and enjoy the screened porch and patio with sun shades--ideal for morning coffee, evening cocktails, or grilling out with friends and family. This home truly shines when hosting, with spaces designed to bring people together.</a:t>
            </a:r>
          </a:p>
          <a:p>
            <a:pPr algn="ctr">
              <a:lnSpc>
                <a:spcPct val="100000"/>
              </a:lnSpc>
              <a:spcBef>
                <a:spcPts val="100"/>
              </a:spcBef>
            </a:pPr>
            <a:endPar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endParaRPr>
          </a:p>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Additional premium features include:</a:t>
            </a:r>
          </a:p>
          <a:p>
            <a:pPr algn="ctr">
              <a:lnSpc>
                <a:spcPct val="100000"/>
              </a:lnSpc>
              <a:spcBef>
                <a:spcPts val="100"/>
              </a:spcBef>
            </a:pPr>
            <a:r>
              <a:rPr lang="en-US" sz="750" spc="85" dirty="0">
                <a:solidFill>
                  <a:srgbClr val="1D1D1D"/>
                </a:solidFill>
                <a:latin typeface="Montserrat ExtraLight" panose="00000300000000000000" pitchFamily="50" charset="0"/>
                <a:ea typeface="Calibri" panose="020F0502020204030204" pitchFamily="34" charset="0"/>
                <a:cs typeface="Calibri" panose="020F0502020204030204" pitchFamily="34" charset="0"/>
              </a:rPr>
              <a:t>■ </a:t>
            </a: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Whole-house generator </a:t>
            </a:r>
            <a:r>
              <a:rPr lang="en-US" sz="750" spc="85" dirty="0">
                <a:solidFill>
                  <a:srgbClr val="1D1D1D"/>
                </a:solidFill>
                <a:latin typeface="Montserrat ExtraLight" panose="00000300000000000000" pitchFamily="50" charset="0"/>
                <a:ea typeface="Calibri" panose="020F0502020204030204" pitchFamily="34" charset="0"/>
                <a:cs typeface="Calibri" panose="020F0502020204030204" pitchFamily="34" charset="0"/>
              </a:rPr>
              <a:t>■ </a:t>
            </a: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Whole-home UV air purifier (installed 2021)</a:t>
            </a:r>
          </a:p>
          <a:p>
            <a:pPr algn="ctr">
              <a:lnSpc>
                <a:spcPct val="100000"/>
              </a:lnSpc>
              <a:spcBef>
                <a:spcPts val="100"/>
              </a:spcBef>
            </a:pPr>
            <a:r>
              <a:rPr lang="en-US" sz="750" spc="85" dirty="0">
                <a:solidFill>
                  <a:srgbClr val="1D1D1D"/>
                </a:solidFill>
                <a:latin typeface="Montserrat ExtraLight" panose="00000300000000000000" pitchFamily="50" charset="0"/>
                <a:ea typeface="Calibri" panose="020F0502020204030204" pitchFamily="34" charset="0"/>
                <a:cs typeface="Calibri" panose="020F0502020204030204" pitchFamily="34" charset="0"/>
              </a:rPr>
              <a:t>■ </a:t>
            </a: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Extended garage with built-in storage </a:t>
            </a:r>
            <a:r>
              <a:rPr lang="en-US" sz="750" spc="85" dirty="0">
                <a:solidFill>
                  <a:srgbClr val="1D1D1D"/>
                </a:solidFill>
                <a:latin typeface="Montserrat ExtraLight" panose="00000300000000000000" pitchFamily="50" charset="0"/>
                <a:ea typeface="Calibri" panose="020F0502020204030204" pitchFamily="34" charset="0"/>
                <a:cs typeface="Calibri" panose="020F0502020204030204" pitchFamily="34" charset="0"/>
              </a:rPr>
              <a:t>■ </a:t>
            </a: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Beautiful natural light throughout</a:t>
            </a:r>
          </a:p>
          <a:p>
            <a:pPr algn="ctr">
              <a:lnSpc>
                <a:spcPct val="100000"/>
              </a:lnSpc>
              <a:spcBef>
                <a:spcPts val="100"/>
              </a:spcBef>
            </a:pPr>
            <a:endPar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endParaRPr>
          </a:p>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Located in a vibrant 55+ community with exceptional amenities, this home offers not just a residence--but a lifestyle designed for comfort, connection, and enjoyment.</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871594" y="1316453"/>
            <a:ext cx="6029215" cy="615553"/>
          </a:xfrm>
          <a:prstGeom prst="rect">
            <a:avLst/>
          </a:prstGeom>
          <a:noFill/>
        </p:spPr>
        <p:txBody>
          <a:bodyPr wrap="none" rtlCol="0">
            <a:spAutoFit/>
          </a:bodyPr>
          <a:lstStyle/>
          <a:p>
            <a:pPr algn="ctr"/>
            <a:r>
              <a:rPr lang="en-US" b="1" dirty="0">
                <a:latin typeface="Avenir Next LT Pro" panose="020B0504020202020204" pitchFamily="34" charset="0"/>
              </a:rPr>
              <a:t>114 Harbor Trace Lane</a:t>
            </a:r>
          </a:p>
          <a:p>
            <a:pPr algn="ctr"/>
            <a:r>
              <a:rPr lang="en-US" sz="1600" dirty="0">
                <a:latin typeface="Avenir Next LT Pro" panose="020B0504020202020204" pitchFamily="34" charset="0"/>
              </a:rPr>
              <a:t>Cane Bay Plantation | Summerville, SC 29486 | MLS# 26005716</a:t>
            </a:r>
          </a:p>
        </p:txBody>
      </p:sp>
      <p:sp>
        <p:nvSpPr>
          <p:cNvPr id="13" name="TextBox 12">
            <a:extLst>
              <a:ext uri="{FF2B5EF4-FFF2-40B4-BE49-F238E27FC236}">
                <a16:creationId xmlns:a16="http://schemas.microsoft.com/office/drawing/2014/main" id="{03E0B940-AF1D-8DEC-DAED-824AA5D261BD}"/>
              </a:ext>
            </a:extLst>
          </p:cNvPr>
          <p:cNvSpPr txBox="1"/>
          <p:nvPr/>
        </p:nvSpPr>
        <p:spPr>
          <a:xfrm>
            <a:off x="0" y="-202565"/>
            <a:ext cx="7772400" cy="769441"/>
          </a:xfrm>
          <a:prstGeom prst="rect">
            <a:avLst/>
          </a:prstGeom>
          <a:noFill/>
        </p:spPr>
        <p:txBody>
          <a:bodyPr wrap="square" rtlCol="0">
            <a:spAutoFit/>
          </a:bodyPr>
          <a:lstStyle/>
          <a:p>
            <a:pPr algn="ctr"/>
            <a:r>
              <a:rPr lang="en-US" sz="4400" b="1" dirty="0">
                <a:latin typeface="Rastanty Cortez" panose="02000506000000020003" pitchFamily="2" charset="0"/>
              </a:rPr>
              <a:t>New 55+ Community Listing with Exceptional Amenities</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13122" y="7318375"/>
            <a:ext cx="830476" cy="813867"/>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l="262" t="12632" r="1286" b="32032"/>
          <a:stretch>
            <a:fillRect/>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50" b="21350"/>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443" b="2144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9193992"/>
            <a:ext cx="2493518" cy="677108"/>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Katie Mootz</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katie@explorecharlestonrealestate.com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A1564D-D42F-AEEB-3015-4733A23FA74C}"/>
              </a:ext>
            </a:extLst>
          </p:cNvPr>
          <p:cNvSpPr txBox="1"/>
          <p:nvPr/>
        </p:nvSpPr>
        <p:spPr>
          <a:xfrm>
            <a:off x="310608" y="726221"/>
            <a:ext cx="7162831" cy="461665"/>
          </a:xfrm>
          <a:prstGeom prst="rect">
            <a:avLst/>
          </a:prstGeom>
          <a:solidFill>
            <a:schemeClr val="accent1">
              <a:lumMod val="20000"/>
              <a:lumOff val="80000"/>
            </a:schemeClr>
          </a:solidFill>
          <a:ln>
            <a:noFill/>
          </a:ln>
        </p:spPr>
        <p:txBody>
          <a:bodyPr wrap="square" rtlCol="0">
            <a:spAutoFit/>
          </a:bodyPr>
          <a:lstStyle/>
          <a:p>
            <a:pPr algn="ctr"/>
            <a:r>
              <a:rPr lang="en-US" sz="1200" b="1" i="1" dirty="0">
                <a:solidFill>
                  <a:schemeClr val="tx1"/>
                </a:solidFill>
                <a:latin typeface="Avenir Next LT Pro" panose="020B0504020202020204" pitchFamily="34" charset="0"/>
              </a:rPr>
              <a:t>This thoughtfully designed home features 3 spacious bedrooms plus a loft, 3 full bathrooms, and a dedicated office, offering flexible space for guests, hobbies, or working from home.</a:t>
            </a:r>
          </a:p>
        </p:txBody>
      </p:sp>
      <p:sp>
        <p:nvSpPr>
          <p:cNvPr id="11" name="TextBox 10">
            <a:extLst>
              <a:ext uri="{FF2B5EF4-FFF2-40B4-BE49-F238E27FC236}">
                <a16:creationId xmlns:a16="http://schemas.microsoft.com/office/drawing/2014/main" id="{861AE87A-71B1-B8E2-D58B-E1F6269DA421}"/>
              </a:ext>
            </a:extLst>
          </p:cNvPr>
          <p:cNvSpPr txBox="1"/>
          <p:nvPr/>
        </p:nvSpPr>
        <p:spPr>
          <a:xfrm>
            <a:off x="5194808" y="8176935"/>
            <a:ext cx="2493518" cy="1046440"/>
          </a:xfrm>
          <a:prstGeom prst="rect">
            <a:avLst/>
          </a:prstGeom>
          <a:solidFill>
            <a:schemeClr val="bg1"/>
          </a:solidFill>
        </p:spPr>
        <p:txBody>
          <a:bodyPr wrap="square" rtlCol="0">
            <a:spAutoFit/>
          </a:bodyPr>
          <a:lstStyle/>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2800" b="1" dirty="0">
                <a:latin typeface="Rastanty Cortez" panose="02000506000000020003" pitchFamily="2" charset="0"/>
              </a:rPr>
              <a:t>Scott Baskin</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367</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Agency FB</vt:lpstr>
      <vt:lpstr>Arial</vt:lpstr>
      <vt:lpstr>Avenir Next LT Pro</vt:lpstr>
      <vt:lpstr>Avenir Next LT Pro Light</vt:lpstr>
      <vt:lpstr>Calibri</vt:lpstr>
      <vt:lpstr>Montserrat ExtraLight</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23</cp:revision>
  <dcterms:created xsi:type="dcterms:W3CDTF">2024-10-10T14:14:31Z</dcterms:created>
  <dcterms:modified xsi:type="dcterms:W3CDTF">2026-03-02T15:28:16Z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