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varScale="1">
        <p:scale>
          <a:sx n="54" d="100"/>
          <a:sy n="54" d="100"/>
        </p:scale>
        <p:origin x="2808" y="5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12/29/2023</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hyperlink" Target="https://my.matterport.com/show/?m=GPnN5jwS5aH" TargetMode="External"/><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80" t="21043" r="4182" b="5356"/>
          <a:stretch/>
        </p:blipFill>
        <p:spPr>
          <a:xfrm>
            <a:off x="-5358" y="-38695"/>
            <a:ext cx="8234959" cy="4610695"/>
          </a:xfrm>
          <a:prstGeom prst="rect">
            <a:avLst/>
          </a:prstGeom>
          <a:ln>
            <a:noFill/>
          </a:ln>
          <a:effectLst/>
        </p:spPr>
      </p:pic>
      <p:sp>
        <p:nvSpPr>
          <p:cNvPr id="2" name="Title 1"/>
          <p:cNvSpPr>
            <a:spLocks noGrp="1"/>
          </p:cNvSpPr>
          <p:nvPr>
            <p:ph type="ctrTitle"/>
          </p:nvPr>
        </p:nvSpPr>
        <p:spPr>
          <a:xfrm>
            <a:off x="-5358" y="-38696"/>
            <a:ext cx="8234958" cy="1158419"/>
          </a:xfrm>
        </p:spPr>
        <p:txBody>
          <a:bodyPr anchor="ctr">
            <a:noAutofit/>
            <a:scene3d>
              <a:camera prst="orthographicFront"/>
              <a:lightRig rig="soft" dir="t">
                <a:rot lat="0" lon="0" rev="17220000"/>
              </a:lightRig>
            </a:scene3d>
            <a:sp3d prstMaterial="softEdge"/>
          </a:bodyPr>
          <a:lstStyle/>
          <a:p>
            <a:pPr algn="r"/>
            <a:r>
              <a:rPr lang="en-US" sz="2000" cap="none" dirty="0">
                <a:ln w="3175" cmpd="sng">
                  <a:noFill/>
                  <a:prstDash val="solid"/>
                </a:ln>
                <a:solidFill>
                  <a:srgbClr val="05345C"/>
                </a:solidFill>
                <a:effectLst/>
                <a:latin typeface="Trebuchet MS" panose="020B0603020202020204" pitchFamily="34" charset="0"/>
              </a:rPr>
              <a:t>114 Starling Street</a:t>
            </a:r>
            <a:br>
              <a:rPr lang="en-US" sz="2000" cap="none" dirty="0">
                <a:ln w="3175" cmpd="sng">
                  <a:noFill/>
                  <a:prstDash val="solid"/>
                </a:ln>
                <a:solidFill>
                  <a:srgbClr val="05345C"/>
                </a:solidFill>
                <a:effectLst/>
                <a:latin typeface="Trebuchet MS" panose="020B0603020202020204" pitchFamily="34" charset="0"/>
              </a:rPr>
            </a:br>
            <a:r>
              <a:rPr lang="en-US" sz="1400" cap="none" dirty="0">
                <a:ln w="3175" cmpd="sng">
                  <a:noFill/>
                  <a:prstDash val="solid"/>
                </a:ln>
                <a:solidFill>
                  <a:srgbClr val="05345C"/>
                </a:solidFill>
                <a:effectLst/>
                <a:latin typeface="Trebuchet MS" panose="020B0603020202020204" pitchFamily="34" charset="0"/>
              </a:rPr>
              <a:t>The Ponds</a:t>
            </a:r>
            <a:br>
              <a:rPr lang="en-US" sz="1400" cap="none" dirty="0">
                <a:ln w="3175" cmpd="sng">
                  <a:noFill/>
                  <a:prstDash val="solid"/>
                </a:ln>
                <a:solidFill>
                  <a:srgbClr val="05345C"/>
                </a:solidFill>
                <a:effectLst/>
                <a:latin typeface="Trebuchet MS" panose="020B0603020202020204" pitchFamily="34" charset="0"/>
              </a:rPr>
            </a:br>
            <a:r>
              <a:rPr lang="en-US" sz="1400" cap="none" dirty="0">
                <a:ln w="3175" cmpd="sng">
                  <a:noFill/>
                  <a:prstDash val="solid"/>
                </a:ln>
                <a:solidFill>
                  <a:srgbClr val="05345C"/>
                </a:solidFill>
                <a:effectLst/>
                <a:latin typeface="Trebuchet MS" panose="020B0603020202020204" pitchFamily="34" charset="0"/>
              </a:rPr>
              <a:t>Summerville, SC 29483</a:t>
            </a:r>
            <a:br>
              <a:rPr lang="en-US" sz="1400" cap="none" dirty="0">
                <a:ln w="3175" cmpd="sng">
                  <a:noFill/>
                  <a:prstDash val="solid"/>
                </a:ln>
                <a:solidFill>
                  <a:srgbClr val="05345C"/>
                </a:solidFill>
                <a:effectLst/>
                <a:latin typeface="Trebuchet MS" panose="020B0603020202020204" pitchFamily="34" charset="0"/>
              </a:rPr>
            </a:br>
            <a:r>
              <a:rPr lang="en-US" sz="1400" cap="none" dirty="0">
                <a:ln w="3175" cmpd="sng">
                  <a:noFill/>
                  <a:prstDash val="solid"/>
                </a:ln>
                <a:solidFill>
                  <a:srgbClr val="05345C"/>
                </a:solidFill>
                <a:effectLst/>
                <a:latin typeface="Trebuchet MS" panose="020B0603020202020204" pitchFamily="34" charset="0"/>
              </a:rPr>
              <a:t>MLS# 23022610</a:t>
            </a:r>
            <a:br>
              <a:rPr lang="en-US" sz="1400" cap="none" dirty="0">
                <a:ln w="3175" cmpd="sng">
                  <a:noFill/>
                  <a:prstDash val="solid"/>
                </a:ln>
                <a:solidFill>
                  <a:srgbClr val="05345C"/>
                </a:solidFill>
                <a:effectLst/>
                <a:latin typeface="Trebuchet MS" panose="020B0603020202020204" pitchFamily="34" charset="0"/>
              </a:rPr>
            </a:br>
            <a:r>
              <a:rPr lang="en-US" sz="1400" cap="none" dirty="0">
                <a:ln w="3175" cmpd="sng">
                  <a:noFill/>
                  <a:prstDash val="solid"/>
                </a:ln>
                <a:solidFill>
                  <a:srgbClr val="05345C"/>
                </a:solidFill>
                <a:effectLst/>
                <a:latin typeface="Trebuchet MS" panose="020B0603020202020204" pitchFamily="34" charset="0"/>
              </a:rPr>
              <a:t>$465,000</a:t>
            </a:r>
            <a:endParaRPr lang="en-US" sz="1600" cap="none" dirty="0">
              <a:ln w="3175" cmpd="sng">
                <a:noFill/>
                <a:prstDash val="solid"/>
              </a:ln>
              <a:solidFill>
                <a:srgbClr val="05345C"/>
              </a:solidFill>
              <a:effectLst/>
              <a:latin typeface="Trebuchet MS" panose="020B0603020202020204" pitchFamily="34" charset="0"/>
            </a:endParaRPr>
          </a:p>
        </p:txBody>
      </p:sp>
      <p:sp>
        <p:nvSpPr>
          <p:cNvPr id="17" name="Rectangle 16"/>
          <p:cNvSpPr/>
          <p:nvPr/>
        </p:nvSpPr>
        <p:spPr>
          <a:xfrm>
            <a:off x="2546985" y="8981182"/>
            <a:ext cx="3137694" cy="1077218"/>
          </a:xfrm>
          <a:prstGeom prst="rect">
            <a:avLst/>
          </a:prstGeom>
        </p:spPr>
        <p:txBody>
          <a:bodyPr wrap="square">
            <a:spAutoFit/>
          </a:bodyPr>
          <a:lstStyle/>
          <a:p>
            <a:pPr algn="ctr"/>
            <a:r>
              <a:rPr lang="en-US" dirty="0">
                <a:latin typeface="Trebuchet MS" panose="020B0603020202020204" pitchFamily="34" charset="0"/>
              </a:rPr>
              <a:t>Carol Torres</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843-810-7726</a:t>
            </a:r>
          </a:p>
          <a:p>
            <a:pPr algn="ctr"/>
            <a:r>
              <a:rPr lang="en-US" sz="1100" dirty="0">
                <a:latin typeface="Trebuchet MS" panose="020B0603020202020204" pitchFamily="34" charset="0"/>
              </a:rPr>
              <a:t>carol.torres@carolinaone.com</a:t>
            </a:r>
          </a:p>
          <a:p>
            <a:pPr algn="ctr"/>
            <a:r>
              <a:rPr lang="en-US" sz="1100" dirty="0">
                <a:latin typeface="Trebuchet MS" panose="020B0603020202020204" pitchFamily="34" charset="0"/>
              </a:rPr>
              <a:t>www.carolinaone.com</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p:cNvPicPr>
          <p:nvPr/>
        </p:nvPicPr>
        <p:blipFill>
          <a:blip r:embed="rId4" cstate="print">
            <a:extLst>
              <a:ext uri="{28A0092B-C50C-407E-A947-70E740481C1C}">
                <a14:useLocalDpi xmlns:a14="http://schemas.microsoft.com/office/drawing/2010/main" val="0"/>
              </a:ext>
            </a:extLst>
          </a:blip>
          <a:srcRect/>
          <a:stretch/>
        </p:blipFill>
        <p:spPr>
          <a:xfrm>
            <a:off x="2743200" y="4648200"/>
            <a:ext cx="1371600" cy="914400"/>
          </a:xfrm>
          <a:prstGeom prst="rect">
            <a:avLst/>
          </a:prstGeom>
          <a:ln>
            <a:solidFill>
              <a:schemeClr val="bg1"/>
            </a:solidFill>
          </a:ln>
          <a:effectLst/>
        </p:spPr>
      </p:pic>
      <p:pic>
        <p:nvPicPr>
          <p:cNvPr id="26" name="Picture 25"/>
          <p:cNvPicPr>
            <a:picLocks/>
          </p:cNvPicPr>
          <p:nvPr/>
        </p:nvPicPr>
        <p:blipFill>
          <a:blip r:embed="rId5" cstate="print">
            <a:extLst>
              <a:ext uri="{28A0092B-C50C-407E-A947-70E740481C1C}">
                <a14:useLocalDpi xmlns:a14="http://schemas.microsoft.com/office/drawing/2010/main" val="0"/>
              </a:ext>
            </a:extLst>
          </a:blip>
          <a:srcRect/>
          <a:stretch/>
        </p:blipFill>
        <p:spPr>
          <a:xfrm>
            <a:off x="6858000" y="4648200"/>
            <a:ext cx="1371600" cy="914400"/>
          </a:xfrm>
          <a:prstGeom prst="rect">
            <a:avLst/>
          </a:prstGeom>
          <a:ln>
            <a:solidFill>
              <a:schemeClr val="bg1"/>
            </a:solidFill>
          </a:ln>
          <a:effectLst/>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rcRect/>
          <a:stretch/>
        </p:blipFill>
        <p:spPr>
          <a:xfrm>
            <a:off x="5486400" y="4648200"/>
            <a:ext cx="1371600" cy="914400"/>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l="9180" r="9180"/>
          <a:stretch/>
        </p:blipFill>
        <p:spPr>
          <a:xfrm>
            <a:off x="7010781" y="9030587"/>
            <a:ext cx="1066800" cy="978408"/>
          </a:xfrm>
          <a:prstGeom prst="rect">
            <a:avLst/>
          </a:prstGeom>
        </p:spPr>
      </p:pic>
      <p:pic>
        <p:nvPicPr>
          <p:cNvPr id="27" name="Picture 26"/>
          <p:cNvPicPr>
            <a:picLocks/>
          </p:cNvPicPr>
          <p:nvPr/>
        </p:nvPicPr>
        <p:blipFill>
          <a:blip r:embed="rId8" cstate="print">
            <a:extLst>
              <a:ext uri="{28A0092B-C50C-407E-A947-70E740481C1C}">
                <a14:useLocalDpi xmlns:a14="http://schemas.microsoft.com/office/drawing/2010/main" val="0"/>
              </a:ext>
            </a:extLst>
          </a:blip>
          <a:srcRect/>
          <a:stretch/>
        </p:blipFill>
        <p:spPr>
          <a:xfrm>
            <a:off x="0" y="4648200"/>
            <a:ext cx="1371600" cy="914400"/>
          </a:xfrm>
          <a:prstGeom prst="rect">
            <a:avLst/>
          </a:prstGeom>
          <a:ln>
            <a:solidFill>
              <a:schemeClr val="bg1"/>
            </a:solidFill>
          </a:ln>
          <a:effectLst/>
        </p:spPr>
      </p:pic>
      <p:pic>
        <p:nvPicPr>
          <p:cNvPr id="20" name="Picture 19">
            <a:extLst>
              <a:ext uri="{FF2B5EF4-FFF2-40B4-BE49-F238E27FC236}">
                <a16:creationId xmlns:a16="http://schemas.microsoft.com/office/drawing/2014/main" id="{8655F83D-A36D-4128-BF05-2A4E47B52BC5}"/>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371600" y="4648200"/>
            <a:ext cx="1371600" cy="914400"/>
          </a:xfrm>
          <a:prstGeom prst="rect">
            <a:avLst/>
          </a:prstGeom>
          <a:ln>
            <a:solidFill>
              <a:schemeClr val="bg1"/>
            </a:solidFill>
          </a:ln>
          <a:effectLst/>
        </p:spPr>
      </p:pic>
      <p:sp>
        <p:nvSpPr>
          <p:cNvPr id="3" name="Subtitle 2"/>
          <p:cNvSpPr>
            <a:spLocks noGrp="1"/>
          </p:cNvSpPr>
          <p:nvPr>
            <p:ph type="subTitle" idx="1"/>
          </p:nvPr>
        </p:nvSpPr>
        <p:spPr>
          <a:xfrm>
            <a:off x="-5358" y="5688538"/>
            <a:ext cx="8234959" cy="2209801"/>
          </a:xfrm>
        </p:spPr>
        <p:txBody>
          <a:bodyPr anchor="ctr">
            <a:noAutofit/>
          </a:bodyPr>
          <a:lstStyle/>
          <a:p>
            <a:r>
              <a:rPr lang="en-US" sz="1050" dirty="0">
                <a:latin typeface="Trebuchet MS" panose="020B0603020202020204" pitchFamily="34" charset="0"/>
              </a:rPr>
              <a:t>Welcome to this beautiful home in The Ponds. When you walk in the front door you are greeted by 10' ceilings with 8' doors that leads to an open concept living. Your spacious family room next to the kitchen with a large island and a huge walk-in pantry. The mother-in-law suite on the first floor with a walk in closet and bathroom. There is a loft space at the top of the stairs. The master has a tray ceiling and walk in closet. There are 2 more bedrooms on the second floor with walk in closets. Leaving through the back door is a screened in porch that leads to the garage and a side yard. There is a nice green space around the street from the back yard for kids to play and dogs to run. The Ponds community has walking trails, dog park, pool, fishing ponds, YMCA and a fire station.</a:t>
            </a:r>
          </a:p>
          <a:p>
            <a:endParaRPr lang="en-US" sz="1050" dirty="0">
              <a:latin typeface="Trebuchet MS" panose="020B0603020202020204" pitchFamily="34" charset="0"/>
            </a:endParaRPr>
          </a:p>
          <a:p>
            <a:r>
              <a:rPr lang="en-US" sz="1050" dirty="0">
                <a:latin typeface="Trebuchet MS" panose="020B0603020202020204" pitchFamily="34" charset="0"/>
              </a:rPr>
              <a:t>Your spacious family room next to the kitchen with a large island and a huge walk-in pantry. The mother-in-law suite is in the back on the first floor. There is a nice loft space at the tip of the stairs that leads to the bedrooms. The master has a tray ceiling and walk in closet. There are 2 more bedrooms on the second floor. Leaving through the back door is a screened in porch that leads to the garage and a side yard. The Ponds community has walking trails, dog park, pool, fishing ponds, YMCA and a fire station.</a:t>
            </a:r>
          </a:p>
          <a:p>
            <a:endParaRPr lang="en-US" sz="1050" dirty="0">
              <a:latin typeface="Trebuchet MS" panose="020B0603020202020204" pitchFamily="34" charset="0"/>
            </a:endParaRPr>
          </a:p>
          <a:p>
            <a:r>
              <a:rPr lang="en-US" sz="1050" dirty="0">
                <a:latin typeface="Trebuchet MS" panose="020B0603020202020204" pitchFamily="34" charset="0"/>
                <a:hlinkClick r:id="rId10"/>
              </a:rPr>
              <a:t>Take a virtual tour!</a:t>
            </a:r>
            <a:endParaRPr lang="en-US" sz="1050" dirty="0">
              <a:latin typeface="Trebuchet MS" panose="020B0603020202020204" pitchFamily="34" charset="0"/>
            </a:endParaRPr>
          </a:p>
        </p:txBody>
      </p:sp>
      <p:pic>
        <p:nvPicPr>
          <p:cNvPr id="22" name="Picture 21">
            <a:extLst>
              <a:ext uri="{FF2B5EF4-FFF2-40B4-BE49-F238E27FC236}">
                <a16:creationId xmlns:a16="http://schemas.microsoft.com/office/drawing/2014/main" id="{E663D299-70E4-584F-6F7D-2BB15B6CD47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4114800" y="4648200"/>
            <a:ext cx="1371600" cy="914400"/>
          </a:xfrm>
          <a:prstGeom prst="rect">
            <a:avLst/>
          </a:prstGeom>
          <a:ln>
            <a:solidFill>
              <a:schemeClr val="bg1"/>
            </a:solidFill>
          </a:ln>
          <a:effectLst/>
        </p:spPr>
      </p:pic>
      <p:pic>
        <p:nvPicPr>
          <p:cNvPr id="6" name="Picture 5">
            <a:extLst>
              <a:ext uri="{FF2B5EF4-FFF2-40B4-BE49-F238E27FC236}">
                <a16:creationId xmlns:a16="http://schemas.microsoft.com/office/drawing/2014/main" id="{67F8D707-A34C-0222-EEF9-C5F0A5A6FAD0}"/>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4114800" y="8024277"/>
            <a:ext cx="1371600" cy="914400"/>
          </a:xfrm>
          <a:prstGeom prst="rect">
            <a:avLst/>
          </a:prstGeom>
          <a:ln>
            <a:solidFill>
              <a:schemeClr val="bg1"/>
            </a:solidFill>
          </a:ln>
          <a:effectLst/>
        </p:spPr>
      </p:pic>
      <p:pic>
        <p:nvPicPr>
          <p:cNvPr id="7" name="Picture 6">
            <a:extLst>
              <a:ext uri="{FF2B5EF4-FFF2-40B4-BE49-F238E27FC236}">
                <a16:creationId xmlns:a16="http://schemas.microsoft.com/office/drawing/2014/main" id="{17DC873B-DB71-12D9-2F60-B553C07BCC81}"/>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6858000" y="8024277"/>
            <a:ext cx="1371600" cy="914400"/>
          </a:xfrm>
          <a:prstGeom prst="rect">
            <a:avLst/>
          </a:prstGeom>
          <a:ln>
            <a:solidFill>
              <a:schemeClr val="bg1"/>
            </a:solidFill>
          </a:ln>
          <a:effectLst/>
        </p:spPr>
      </p:pic>
      <p:pic>
        <p:nvPicPr>
          <p:cNvPr id="8" name="Picture 7">
            <a:extLst>
              <a:ext uri="{FF2B5EF4-FFF2-40B4-BE49-F238E27FC236}">
                <a16:creationId xmlns:a16="http://schemas.microsoft.com/office/drawing/2014/main" id="{5C3217D2-3F55-831E-532F-8731D8D7441E}"/>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486400" y="8024277"/>
            <a:ext cx="1371600" cy="914400"/>
          </a:xfrm>
          <a:prstGeom prst="rect">
            <a:avLst/>
          </a:prstGeom>
          <a:ln>
            <a:solidFill>
              <a:schemeClr val="bg1"/>
            </a:solidFill>
          </a:ln>
          <a:effectLst/>
        </p:spPr>
      </p:pic>
      <p:pic>
        <p:nvPicPr>
          <p:cNvPr id="9" name="Picture 8">
            <a:extLst>
              <a:ext uri="{FF2B5EF4-FFF2-40B4-BE49-F238E27FC236}">
                <a16:creationId xmlns:a16="http://schemas.microsoft.com/office/drawing/2014/main" id="{77A48761-B2B7-77E6-8ED1-83A7A1B57894}"/>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0" y="8024277"/>
            <a:ext cx="1371600" cy="914400"/>
          </a:xfrm>
          <a:prstGeom prst="rect">
            <a:avLst/>
          </a:prstGeom>
          <a:ln>
            <a:solidFill>
              <a:schemeClr val="bg1"/>
            </a:solidFill>
          </a:ln>
          <a:effectLst/>
        </p:spPr>
      </p:pic>
      <p:pic>
        <p:nvPicPr>
          <p:cNvPr id="10" name="Picture 9">
            <a:extLst>
              <a:ext uri="{FF2B5EF4-FFF2-40B4-BE49-F238E27FC236}">
                <a16:creationId xmlns:a16="http://schemas.microsoft.com/office/drawing/2014/main" id="{4F601D07-DD54-B1E5-00D9-6813F1F2912E}"/>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743200" y="8024277"/>
            <a:ext cx="1371600" cy="914400"/>
          </a:xfrm>
          <a:prstGeom prst="rect">
            <a:avLst/>
          </a:prstGeom>
          <a:ln>
            <a:solidFill>
              <a:schemeClr val="bg1"/>
            </a:solidFill>
          </a:ln>
          <a:effectLst/>
        </p:spPr>
      </p:pic>
      <p:pic>
        <p:nvPicPr>
          <p:cNvPr id="12" name="Picture 11">
            <a:extLst>
              <a:ext uri="{FF2B5EF4-FFF2-40B4-BE49-F238E27FC236}">
                <a16:creationId xmlns:a16="http://schemas.microsoft.com/office/drawing/2014/main" id="{4CBC9CBB-BD07-04AD-BC61-C09671393E95}"/>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371600" y="8024277"/>
            <a:ext cx="1371600" cy="914400"/>
          </a:xfrm>
          <a:prstGeom prst="rect">
            <a:avLst/>
          </a:prstGeom>
          <a:ln>
            <a:solidFill>
              <a:schemeClr val="bg1"/>
            </a:solidFill>
          </a:ln>
          <a:effectLst/>
        </p:spPr>
      </p:pic>
      <p:sp>
        <p:nvSpPr>
          <p:cNvPr id="5" name="Rectangle 4"/>
          <p:cNvSpPr/>
          <p:nvPr/>
        </p:nvSpPr>
        <p:spPr>
          <a:xfrm>
            <a:off x="-5359" y="4267200"/>
            <a:ext cx="8234959" cy="369332"/>
          </a:xfrm>
          <a:prstGeom prst="rect">
            <a:avLst/>
          </a:prstGeom>
          <a:solidFill>
            <a:srgbClr val="05345C"/>
          </a:solidFill>
        </p:spPr>
        <p:txBody>
          <a:bodyPr wrap="square">
            <a:spAutoFit/>
          </a:bodyPr>
          <a:lstStyle/>
          <a:p>
            <a:pPr algn="ctr"/>
            <a:r>
              <a:rPr lang="en-US" sz="1800" b="1" i="1" dirty="0">
                <a:solidFill>
                  <a:schemeClr val="bg1"/>
                </a:solidFill>
                <a:effectLst>
                  <a:outerShdw blurRad="38100" dist="38100" dir="2700000" algn="tl">
                    <a:srgbClr val="000000">
                      <a:alpha val="43137"/>
                    </a:srgbClr>
                  </a:outerShdw>
                </a:effectLst>
                <a:latin typeface="Trajan Pro" panose="02020502050506020301" pitchFamily="18" charset="0"/>
              </a:rPr>
              <a:t>Price Improvement</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336</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114 Starling Street The Ponds Summerville, SC 29483 MLS# 23022610 $465,000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2023-12-29T22:37:31Z</dcterms:modified>
</cp:coreProperties>
</file>