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4F0"/>
    <a:srgbClr val="515151"/>
    <a:srgbClr val="C1A885"/>
    <a:srgbClr val="CB7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477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0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3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4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4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5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1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C050A-0281-4CBD-87DC-D66496C7F22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0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Picture 31">
            <a:extLst>
              <a:ext uri="{FF2B5EF4-FFF2-40B4-BE49-F238E27FC236}">
                <a16:creationId xmlns:a16="http://schemas.microsoft.com/office/drawing/2014/main" id="{5D68E9BC-C867-9BB6-7181-BBCDE50F6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7315200" cy="47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1615EE0-4282-DC98-2915-2D46A9D5D60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78639" y="3991989"/>
            <a:ext cx="174625" cy="6673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9847E04A-B6C9-127B-C96A-873938AF59B3}"/>
              </a:ext>
            </a:extLst>
          </p:cNvPr>
          <p:cNvGrpSpPr>
            <a:grpSpLocks/>
          </p:cNvGrpSpPr>
          <p:nvPr/>
        </p:nvGrpSpPr>
        <p:grpSpPr bwMode="auto">
          <a:xfrm>
            <a:off x="1751452" y="-272037"/>
            <a:ext cx="150812" cy="161925"/>
            <a:chOff x="108470700" y="106527600"/>
            <a:chExt cx="151430" cy="162113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483036CA-90CE-FE98-0B7D-ABB969ABD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89965" y="10659184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6779187-CFF9-3B39-6DFE-83FC7FBBE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50657" y="106570484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F7C851FE-51D6-97B1-0B0D-584EA6273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50657" y="106612972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7E6C226E-CE3F-3BC7-E54E-9AB811B97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11348" y="106548732"/>
              <a:ext cx="32166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568EC2E1-6931-DFC0-9D1A-9F452C4F6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10008" y="106634329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125CA49F-8AC4-FCDD-A991-17CA92B87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72040" y="10652760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1FD64A65-A6AF-AA00-F180-2B73ABE30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70700" y="106657426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55DF4C68-EB3B-E965-10EE-59845DCCF5B4}"/>
              </a:ext>
            </a:extLst>
          </p:cNvPr>
          <p:cNvGrpSpPr>
            <a:grpSpLocks/>
          </p:cNvGrpSpPr>
          <p:nvPr/>
        </p:nvGrpSpPr>
        <p:grpSpPr bwMode="auto">
          <a:xfrm>
            <a:off x="1957827" y="-272037"/>
            <a:ext cx="152400" cy="161925"/>
            <a:chOff x="108677710" y="106527600"/>
            <a:chExt cx="151430" cy="162113"/>
          </a:xfrm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C682AA3B-1D3E-C381-E671-2B8560AF8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96975" y="10659184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76872C97-3F07-2173-65C2-EF6605316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7667" y="106570484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25D053B1-5877-06FB-A3FA-7C619B6F3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7667" y="106612972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59FDD000-6E22-A829-06A8-9685C7AE1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18358" y="106548732"/>
              <a:ext cx="32166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97A2B0F1-5AD4-000C-8941-2380A3109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17018" y="106634329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57891224-47C5-4F80-4629-DCAA8ED0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79050" y="10652760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90C323C5-7542-5FAC-5BCC-C38C0A6D2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77710" y="106657426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 Box 21">
            <a:extLst>
              <a:ext uri="{FF2B5EF4-FFF2-40B4-BE49-F238E27FC236}">
                <a16:creationId xmlns:a16="http://schemas.microsoft.com/office/drawing/2014/main" id="{61ECD3E4-A45A-16E9-3033-9FD84E9A6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27" y="6068438"/>
            <a:ext cx="213677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48" name="Picture 24">
            <a:extLst>
              <a:ext uri="{FF2B5EF4-FFF2-40B4-BE49-F238E27FC236}">
                <a16:creationId xmlns:a16="http://schemas.microsoft.com/office/drawing/2014/main" id="{9BBEF546-9E90-D1D0-A28B-36F50A46B6A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9108" y="797276"/>
            <a:ext cx="1728743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CBA014CB-7801-C256-3376-E81FF0651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42"/>
            <a:ext cx="763883" cy="69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7" name="Text Box 45">
            <a:extLst>
              <a:ext uri="{FF2B5EF4-FFF2-40B4-BE49-F238E27FC236}">
                <a16:creationId xmlns:a16="http://schemas.microsoft.com/office/drawing/2014/main" id="{D44B18C4-BBE5-DCAC-69F5-1672F1543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231" y="4871874"/>
            <a:ext cx="3868738" cy="55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ollektif" panose="020B0604020101010102" pitchFamily="34" charset="0"/>
                <a:ea typeface="Gadugi" panose="020B0502040204020203" pitchFamily="34" charset="0"/>
              </a:rPr>
              <a:t>1152 Garland Road</a:t>
            </a:r>
            <a:endParaRPr kumimoji="0" lang="en-US" altLang="en-US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ollektif" panose="020B0604020101010102" pitchFamily="34" charset="0"/>
              <a:ea typeface="Gadug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A23D7-5FFD-ABFA-57B2-8A743EB94CF7}"/>
              </a:ext>
            </a:extLst>
          </p:cNvPr>
          <p:cNvSpPr txBox="1"/>
          <p:nvPr/>
        </p:nvSpPr>
        <p:spPr>
          <a:xfrm>
            <a:off x="1034375" y="5526202"/>
            <a:ext cx="5246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ollektif" panose="020B0604020101010102" pitchFamily="34" charset="0"/>
                <a:ea typeface="Gadugi" panose="020B0502040204020203" pitchFamily="34" charset="0"/>
              </a:rPr>
              <a:t>Bayview Acres | Mount Pleasant, SC 29464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ollektif" panose="020B0604020101010102" pitchFamily="34" charset="0"/>
                <a:ea typeface="Gadugi" panose="020B0502040204020203" pitchFamily="34" charset="0"/>
              </a:rPr>
              <a:t>MLS# 23001753 | $1,300,000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4CA1BB-4787-48CE-D35A-F9AA7E36ACCC}"/>
              </a:ext>
            </a:extLst>
          </p:cNvPr>
          <p:cNvSpPr txBox="1"/>
          <p:nvPr/>
        </p:nvSpPr>
        <p:spPr>
          <a:xfrm>
            <a:off x="200849" y="6267134"/>
            <a:ext cx="691350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ollektif" panose="020B0604020101010102" pitchFamily="34" charset="0"/>
                <a:ea typeface="Gadugi" panose="020B0502040204020203" pitchFamily="34" charset="0"/>
              </a:rPr>
              <a:t>Welcome to 1152 Garland Rd located in Mt. Pleasant's Bayview Acres! This wonderful community is located at the foot of the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Kollektif" panose="020B0604020101010102" pitchFamily="34" charset="0"/>
                <a:ea typeface="Gadugi" panose="020B0502040204020203" pitchFamily="34" charset="0"/>
              </a:rPr>
              <a:t>Ravenel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ollektif" panose="020B0604020101010102" pitchFamily="34" charset="0"/>
                <a:ea typeface="Gadugi" panose="020B0502040204020203" pitchFamily="34" charset="0"/>
              </a:rPr>
              <a:t> Bridge off Coleman Blvd offering easy access to downtown and Shem Creek and has a neighborhood boat ramp that feeds into Shem Creek, tennis courts, play park and NO HOA allowing boat storage at your home. This beautiful home has a newly updated kitchen complete with new cabinets, lighting, farm sink and quartz counters and is open to the dining area that features custom built-in cabinets with quartz counters, open shelving and wine refrigerator perfect for entertaining. The living room is flooded with natural light, has a vaulted ceiling, newly added shiplap accent wall, fireplace and marsh views. NEW thermal windows were just installed throughout!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ollektif" panose="020B0604020101010102" pitchFamily="34" charset="0"/>
                <a:ea typeface="Gadugi" panose="020B0502040204020203" pitchFamily="34" charset="0"/>
              </a:rPr>
              <a:t>The master suite is located on the main level and features a large walk in closet and refreshed bath with shiplap, quartz counters and garden tub overlooking the marsh. Upstairs you will find two guest rooms, one with a porch overlooking the marsh, refreshed bath with dual vanity and an additional room that can serve as an office or flex space.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ollektif" panose="020B0604020101010102" pitchFamily="34" charset="0"/>
                <a:ea typeface="Gadugi" panose="020B0502040204020203" pitchFamily="34" charset="0"/>
              </a:rPr>
              <a:t>On the ground level you will find an additional 535 square feet of conditioned space that can be used as a MIL suite, teen suite, home office with extra guest room or as a short term rental (STR - area is in compliance but new owners will need to apply for a permit). This area features a private full bath, living room and bedroom with walk in closet and private back entrance. A parking pad was added to fulfill the STR parking requirement. This space is currently included in the insurance policy. A 2 car garage and boat storage offers plenty of room for cars, toys and your boat!</a:t>
            </a:r>
            <a:endParaRPr lang="en-US" sz="1000" dirty="0">
              <a:latin typeface="Kollektif" panose="020B0604020101010102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A514CA-CEBF-23E0-670C-42927CFD21E3}"/>
              </a:ext>
            </a:extLst>
          </p:cNvPr>
          <p:cNvSpPr txBox="1"/>
          <p:nvPr/>
        </p:nvSpPr>
        <p:spPr>
          <a:xfrm>
            <a:off x="2705100" y="0"/>
            <a:ext cx="4610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latin typeface="P22 Marcel Script Pro" panose="02000000000000000000" pitchFamily="50" charset="0"/>
                <a:ea typeface="Gadugi" panose="020B0502040204020203" pitchFamily="34" charset="0"/>
              </a:rPr>
              <a:t>South Mt. Pleasant at Shem Creek</a:t>
            </a:r>
          </a:p>
          <a:p>
            <a:pPr algn="r"/>
            <a:r>
              <a:rPr lang="en-US" sz="2000" b="1" dirty="0">
                <a:latin typeface="P22 Marcel Script Pro" panose="02000000000000000000" pitchFamily="50" charset="0"/>
                <a:ea typeface="Gadugi" panose="020B0502040204020203" pitchFamily="34" charset="0"/>
              </a:rPr>
              <a:t> Neighborhood Boat Ramp!</a:t>
            </a:r>
          </a:p>
        </p:txBody>
      </p:sp>
      <p:sp>
        <p:nvSpPr>
          <p:cNvPr id="34" name="Text Box 22">
            <a:extLst>
              <a:ext uri="{FF2B5EF4-FFF2-40B4-BE49-F238E27FC236}">
                <a16:creationId xmlns:a16="http://schemas.microsoft.com/office/drawing/2014/main" id="{394E9AD2-C255-F613-2A2D-05D759B06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62393"/>
            <a:ext cx="7315199" cy="381607"/>
          </a:xfrm>
          <a:prstGeom prst="rect">
            <a:avLst/>
          </a:prstGeom>
          <a:solidFill>
            <a:srgbClr val="DBF4F0"/>
          </a:solidFill>
          <a:ln>
            <a:noFill/>
          </a:ln>
          <a:effectLst/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Kollektif" panose="020B0604020101010102" pitchFamily="34" charset="0"/>
                <a:ea typeface="Gadugi" panose="020B0502040204020203" pitchFamily="34" charset="0"/>
              </a:rPr>
              <a:t>Tiffany Senden | 843-560-4757 | tiffany@theblvdcompany.com</a:t>
            </a:r>
          </a:p>
        </p:txBody>
      </p:sp>
    </p:spTree>
    <p:extLst>
      <p:ext uri="{BB962C8B-B14F-4D97-AF65-F5344CB8AC3E}">
        <p14:creationId xmlns:p14="http://schemas.microsoft.com/office/powerpoint/2010/main" val="358249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739E625-0FBE-6C77-C16C-7E0852659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13286"/>
            <a:ext cx="7315200" cy="330713"/>
          </a:xfrm>
          <a:prstGeom prst="rect">
            <a:avLst/>
          </a:prstGeom>
          <a:solidFill>
            <a:srgbClr val="DBF4F0">
              <a:alpha val="50196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61BA7C5F-5810-AB1D-1B73-49F724EA9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11830"/>
            <a:ext cx="7315200" cy="332169"/>
          </a:xfrm>
          <a:prstGeom prst="rect">
            <a:avLst/>
          </a:prstGeom>
          <a:solidFill>
            <a:srgbClr val="DBF4F0"/>
          </a:solidFill>
          <a:ln>
            <a:noFill/>
          </a:ln>
          <a:effectLst/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Kollektif" panose="020B0604020101010102" pitchFamily="34" charset="0"/>
                <a:ea typeface="Gadugi" panose="020B0502040204020203" pitchFamily="34" charset="0"/>
              </a:rPr>
              <a:t>The Boulevard Company  806 Johnnie Dodds Blvd | Mount Pleasant, SC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515151"/>
              </a:solidFill>
              <a:effectLst/>
              <a:latin typeface="Kollektif" panose="020B0604020101010102" pitchFamily="34" charset="0"/>
              <a:ea typeface="Gadugi" panose="020B0502040204020203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1615EE0-4282-DC98-2915-2D46A9D5D60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78639" y="3991989"/>
            <a:ext cx="174625" cy="6673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C58723-1105-BA89-E269-912D9B2CD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96"/>
            <a:ext cx="7315200" cy="92075"/>
          </a:xfrm>
          <a:prstGeom prst="rect">
            <a:avLst/>
          </a:prstGeom>
          <a:solidFill>
            <a:srgbClr val="C1A885">
              <a:alpha val="50196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9847E04A-B6C9-127B-C96A-873938AF59B3}"/>
              </a:ext>
            </a:extLst>
          </p:cNvPr>
          <p:cNvGrpSpPr>
            <a:grpSpLocks/>
          </p:cNvGrpSpPr>
          <p:nvPr/>
        </p:nvGrpSpPr>
        <p:grpSpPr bwMode="auto">
          <a:xfrm>
            <a:off x="1751452" y="-272037"/>
            <a:ext cx="150812" cy="161925"/>
            <a:chOff x="108470700" y="106527600"/>
            <a:chExt cx="151430" cy="162113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483036CA-90CE-FE98-0B7D-ABB969ABD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89965" y="10659184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6779187-CFF9-3B39-6DFE-83FC7FBBE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50657" y="106570484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F7C851FE-51D6-97B1-0B0D-584EA6273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50657" y="106612972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7E6C226E-CE3F-3BC7-E54E-9AB811B97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11348" y="106548732"/>
              <a:ext cx="32166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568EC2E1-6931-DFC0-9D1A-9F452C4F6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10008" y="106634329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125CA49F-8AC4-FCDD-A991-17CA92B87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72040" y="10652760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1FD64A65-A6AF-AA00-F180-2B73ABE30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70700" y="106657426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55DF4C68-EB3B-E965-10EE-59845DCCF5B4}"/>
              </a:ext>
            </a:extLst>
          </p:cNvPr>
          <p:cNvGrpSpPr>
            <a:grpSpLocks/>
          </p:cNvGrpSpPr>
          <p:nvPr/>
        </p:nvGrpSpPr>
        <p:grpSpPr bwMode="auto">
          <a:xfrm>
            <a:off x="1957827" y="-272037"/>
            <a:ext cx="152400" cy="161925"/>
            <a:chOff x="108677710" y="106527600"/>
            <a:chExt cx="151430" cy="162113"/>
          </a:xfrm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C682AA3B-1D3E-C381-E671-2B8560AF8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96975" y="10659184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76872C97-3F07-2173-65C2-EF6605316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7667" y="106570484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25D053B1-5877-06FB-A3FA-7C619B6F3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7667" y="106612972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59FDD000-6E22-A829-06A8-9685C7AE1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18358" y="106548732"/>
              <a:ext cx="32166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97A2B0F1-5AD4-000C-8941-2380A3109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17018" y="106634329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57891224-47C5-4F80-4629-DCAA8ED0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79050" y="10652760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90C323C5-7542-5FAC-5BCC-C38C0A6D2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77710" y="106657426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 Box 21">
            <a:extLst>
              <a:ext uri="{FF2B5EF4-FFF2-40B4-BE49-F238E27FC236}">
                <a16:creationId xmlns:a16="http://schemas.microsoft.com/office/drawing/2014/main" id="{61ECD3E4-A45A-16E9-3033-9FD84E9A6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27" y="6068438"/>
            <a:ext cx="213677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48" name="Picture 24">
            <a:extLst>
              <a:ext uri="{FF2B5EF4-FFF2-40B4-BE49-F238E27FC236}">
                <a16:creationId xmlns:a16="http://schemas.microsoft.com/office/drawing/2014/main" id="{9BBEF546-9E90-D1D0-A28B-36F50A46B6A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891050"/>
            <a:ext cx="644745" cy="8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3846BE73-C17C-DD8C-2240-0F5D5EEB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" b="248"/>
          <a:stretch/>
        </p:blipFill>
        <p:spPr bwMode="auto">
          <a:xfrm>
            <a:off x="0" y="332169"/>
            <a:ext cx="3566160" cy="236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CBA014CB-7801-C256-3376-E81FF0651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3008" y="7877832"/>
            <a:ext cx="1772192" cy="88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A8993DE-D2FD-5B40-1970-96938510A68F}"/>
              </a:ext>
            </a:extLst>
          </p:cNvPr>
          <p:cNvGrpSpPr/>
          <p:nvPr/>
        </p:nvGrpSpPr>
        <p:grpSpPr>
          <a:xfrm>
            <a:off x="2283997" y="7912702"/>
            <a:ext cx="2747207" cy="816356"/>
            <a:chOff x="2283997" y="7911486"/>
            <a:chExt cx="2747207" cy="816356"/>
          </a:xfrm>
        </p:grpSpPr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FBE6B385-A63D-07F8-963D-54E928C5F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3997" y="7911486"/>
              <a:ext cx="2747207" cy="361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>
                  <a:ln>
                    <a:noFill/>
                  </a:ln>
                  <a:solidFill>
                    <a:srgbClr val="515151"/>
                  </a:solidFill>
                  <a:effectLst/>
                  <a:latin typeface="Kollektif" panose="020B0604020101010102" pitchFamily="34" charset="0"/>
                  <a:ea typeface="Gadugi" panose="020B0502040204020203" pitchFamily="34" charset="0"/>
                </a:rPr>
                <a:t>Tiffany Senden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Kollektif" panose="020B0604020101010102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2" name="Text Box 22">
              <a:extLst>
                <a:ext uri="{FF2B5EF4-FFF2-40B4-BE49-F238E27FC236}">
                  <a16:creationId xmlns:a16="http://schemas.microsoft.com/office/drawing/2014/main" id="{6DC03598-3C26-86B5-CD6A-CBA64A0EE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3997" y="8237305"/>
              <a:ext cx="2747207" cy="490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515151"/>
                  </a:solidFill>
                  <a:effectLst/>
                  <a:latin typeface="Kollektif" panose="020B0604020101010102" pitchFamily="34" charset="0"/>
                  <a:ea typeface="Gadugi" panose="020B0502040204020203" pitchFamily="34" charset="0"/>
                </a:rPr>
                <a:t>843-560-4757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515151"/>
                  </a:solidFill>
                  <a:effectLst/>
                  <a:latin typeface="Kollektif" panose="020B0604020101010102" pitchFamily="34" charset="0"/>
                  <a:ea typeface="Gadugi" panose="020B0502040204020203" pitchFamily="34" charset="0"/>
                </a:rPr>
                <a:t>tiffany@theblvdcompany.com</a:t>
              </a:r>
            </a:p>
          </p:txBody>
        </p:sp>
      </p:grpSp>
      <p:pic>
        <p:nvPicPr>
          <p:cNvPr id="28" name="Picture 26">
            <a:extLst>
              <a:ext uri="{FF2B5EF4-FFF2-40B4-BE49-F238E27FC236}">
                <a16:creationId xmlns:a16="http://schemas.microsoft.com/office/drawing/2014/main" id="{09B0E1EA-4BA0-DD77-B8C1-81A5B20A6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" b="248"/>
          <a:stretch/>
        </p:blipFill>
        <p:spPr bwMode="auto">
          <a:xfrm>
            <a:off x="3749040" y="332169"/>
            <a:ext cx="3566160" cy="236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9" name="Picture 26">
            <a:extLst>
              <a:ext uri="{FF2B5EF4-FFF2-40B4-BE49-F238E27FC236}">
                <a16:creationId xmlns:a16="http://schemas.microsoft.com/office/drawing/2014/main" id="{D61536A9-35AB-FD3B-B6A5-F2ED58261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" b="248"/>
          <a:stretch/>
        </p:blipFill>
        <p:spPr bwMode="auto">
          <a:xfrm>
            <a:off x="0" y="2851796"/>
            <a:ext cx="3566160" cy="236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" name="Picture 26">
            <a:extLst>
              <a:ext uri="{FF2B5EF4-FFF2-40B4-BE49-F238E27FC236}">
                <a16:creationId xmlns:a16="http://schemas.microsoft.com/office/drawing/2014/main" id="{5C429CC2-85BA-D5DC-41EF-39184975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" b="248"/>
          <a:stretch/>
        </p:blipFill>
        <p:spPr bwMode="auto">
          <a:xfrm>
            <a:off x="3749040" y="2851796"/>
            <a:ext cx="3566160" cy="236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1" name="Picture 26">
            <a:extLst>
              <a:ext uri="{FF2B5EF4-FFF2-40B4-BE49-F238E27FC236}">
                <a16:creationId xmlns:a16="http://schemas.microsoft.com/office/drawing/2014/main" id="{2173577D-A1E6-5667-0963-9FA6ECED1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" b="248"/>
          <a:stretch/>
        </p:blipFill>
        <p:spPr bwMode="auto">
          <a:xfrm>
            <a:off x="0" y="5371423"/>
            <a:ext cx="3566160" cy="236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2" name="Picture 26">
            <a:extLst>
              <a:ext uri="{FF2B5EF4-FFF2-40B4-BE49-F238E27FC236}">
                <a16:creationId xmlns:a16="http://schemas.microsoft.com/office/drawing/2014/main" id="{6A9773CC-FB56-F899-C4C3-2EF3178D2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" b="248"/>
          <a:stretch/>
        </p:blipFill>
        <p:spPr bwMode="auto">
          <a:xfrm>
            <a:off x="3749040" y="5371423"/>
            <a:ext cx="3566160" cy="236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325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385</Words>
  <Application>Microsoft Office PowerPoint</Application>
  <PresentationFormat>Custom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Kollektif</vt:lpstr>
      <vt:lpstr>P22 Marcel Script Pro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8</cp:revision>
  <dcterms:created xsi:type="dcterms:W3CDTF">2022-12-27T14:37:10Z</dcterms:created>
  <dcterms:modified xsi:type="dcterms:W3CDTF">2023-02-13T23:53:15Z</dcterms:modified>
</cp:coreProperties>
</file>