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51" d="100"/>
          <a:sy n="51" d="100"/>
        </p:scale>
        <p:origin x="2172"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6/30/2015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6/30/2015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6/30/2015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6/30/2015</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7772398" cy="5203279"/>
          </a:xfrm>
          <a:prstGeom prst="rect">
            <a:avLst/>
          </a:prstGeom>
        </p:spPr>
      </p:pic>
      <p:sp>
        <p:nvSpPr>
          <p:cNvPr id="10" name="Rectangle 9"/>
          <p:cNvSpPr/>
          <p:nvPr/>
        </p:nvSpPr>
        <p:spPr>
          <a:xfrm>
            <a:off x="-1" y="4078285"/>
            <a:ext cx="7772401" cy="1124994"/>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7772400" cy="1249853"/>
          </a:xfrm>
          <a:gradFill>
            <a:gsLst>
              <a:gs pos="0">
                <a:schemeClr val="bg1"/>
              </a:gs>
              <a:gs pos="100000">
                <a:schemeClr val="bg1">
                  <a:alpha val="0"/>
                </a:schemeClr>
              </a:gs>
            </a:gsLst>
            <a:lin ang="5400000" scaled="1"/>
          </a:gradFill>
        </p:spPr>
        <p:txBody>
          <a:bodyPr anchor="t">
            <a:normAutofit/>
          </a:bodyPr>
          <a:lstStyle/>
          <a:p>
            <a:r>
              <a:rPr lang="en-US" sz="3200" i="1" dirty="0" smtClean="0">
                <a:ln>
                  <a:solidFill>
                    <a:srgbClr val="C00000"/>
                  </a:solidFill>
                </a:ln>
                <a:solidFill>
                  <a:srgbClr val="FFC000"/>
                </a:solidFill>
                <a:effectLst>
                  <a:outerShdw blurRad="38100" dist="38100" dir="2700000" algn="tl">
                    <a:srgbClr val="000000">
                      <a:alpha val="43137"/>
                    </a:srgbClr>
                  </a:outerShdw>
                </a:effectLst>
              </a:rPr>
              <a:t>Ocean </a:t>
            </a:r>
            <a:r>
              <a:rPr lang="en-US" sz="3200" i="1" dirty="0">
                <a:ln>
                  <a:solidFill>
                    <a:srgbClr val="C00000"/>
                  </a:solidFill>
                </a:ln>
                <a:solidFill>
                  <a:srgbClr val="FFC000"/>
                </a:solidFill>
                <a:effectLst>
                  <a:outerShdw blurRad="38100" dist="38100" dir="2700000" algn="tl">
                    <a:srgbClr val="000000">
                      <a:alpha val="43137"/>
                    </a:srgbClr>
                  </a:outerShdw>
                </a:effectLst>
              </a:rPr>
              <a:t>Neighbors </a:t>
            </a:r>
            <a:r>
              <a:rPr lang="en-US" sz="3200" i="1" dirty="0" smtClean="0">
                <a:ln>
                  <a:solidFill>
                    <a:srgbClr val="C00000"/>
                  </a:solidFill>
                </a:ln>
                <a:solidFill>
                  <a:srgbClr val="FFC000"/>
                </a:solidFill>
                <a:effectLst>
                  <a:outerShdw blurRad="38100" dist="38100" dir="2700000" algn="tl">
                    <a:srgbClr val="000000">
                      <a:alpha val="43137"/>
                    </a:srgbClr>
                  </a:outerShdw>
                </a:effectLst>
              </a:rPr>
              <a:t>Charmer</a:t>
            </a:r>
            <a:endParaRPr lang="en-US" sz="4000" i="1" dirty="0">
              <a:ln>
                <a:solidFill>
                  <a:srgbClr val="C00000"/>
                </a:solidFill>
              </a:ln>
              <a:solidFill>
                <a:srgbClr val="FFC000"/>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10159" y="6496051"/>
            <a:ext cx="7752080" cy="1430891"/>
          </a:xfrm>
        </p:spPr>
        <p:txBody>
          <a:bodyPr anchor="ctr">
            <a:noAutofit/>
          </a:bodyPr>
          <a:lstStyle/>
          <a:p>
            <a:r>
              <a:rPr lang="en-US" sz="1200" dirty="0">
                <a:solidFill>
                  <a:srgbClr val="C00000"/>
                </a:solidFill>
              </a:rPr>
              <a:t>Welcome to 1153 </a:t>
            </a:r>
            <a:r>
              <a:rPr lang="en-US" sz="1200" dirty="0" err="1">
                <a:solidFill>
                  <a:srgbClr val="C00000"/>
                </a:solidFill>
              </a:rPr>
              <a:t>Clearspring</a:t>
            </a:r>
            <a:r>
              <a:rPr lang="en-US" sz="1200" dirty="0">
                <a:solidFill>
                  <a:srgbClr val="C00000"/>
                </a:solidFill>
              </a:rPr>
              <a:t>- This beautiful family home is bright and open featuring elegant moldings, tray ceilings, graceful archways, hardwoods downstairs and classic architecture. A spacious entry leads to the cozy light filled family room that boasts a gas fireplace. The spacious kitchen features an eat in area and brand new granite countertops. There is an elegant separate dining room that boasts classic molding. Master down with walk in closet and spacious bath with </a:t>
            </a:r>
            <a:r>
              <a:rPr lang="en-US" sz="1200" dirty="0" smtClean="0">
                <a:solidFill>
                  <a:srgbClr val="C00000"/>
                </a:solidFill>
              </a:rPr>
              <a:t>whirlpool </a:t>
            </a:r>
            <a:r>
              <a:rPr lang="en-US" sz="1200" dirty="0">
                <a:solidFill>
                  <a:srgbClr val="C00000"/>
                </a:solidFill>
              </a:rPr>
              <a:t>tub and separate shower. 4 bedrooms up and a large FROG that features 2 large closets. In addition to all of these rooms, there is another great space at top of stairs that can me used in various ways- playroom, office, etc. This is a must -see! A perfect location- close to downtown and beaches!</a:t>
            </a: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166" y="5440943"/>
            <a:ext cx="1433787" cy="959858"/>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738369" y="5440942"/>
            <a:ext cx="1447801" cy="969239"/>
          </a:xfrm>
          <a:prstGeom prst="rect">
            <a:avLst/>
          </a:prstGeom>
        </p:spPr>
      </p:pic>
      <p:pic>
        <p:nvPicPr>
          <p:cNvPr id="8" name="Picture 7"/>
          <p:cNvPicPr>
            <a:picLocks noChangeAspect="1"/>
          </p:cNvPicPr>
          <p:nvPr/>
        </p:nvPicPr>
        <p:blipFill rotWithShape="1">
          <a:blip r:embed="rId5" cstate="print">
            <a:extLst>
              <a:ext uri="{28A0092B-C50C-407E-A947-70E740481C1C}">
                <a14:useLocalDpi xmlns:a14="http://schemas.microsoft.com/office/drawing/2010/main" val="0"/>
              </a:ext>
            </a:extLst>
          </a:blip>
          <a:srcRect b="3316"/>
          <a:stretch/>
        </p:blipFill>
        <p:spPr>
          <a:xfrm>
            <a:off x="6314439" y="5440943"/>
            <a:ext cx="1447801" cy="959858"/>
          </a:xfrm>
          <a:prstGeom prst="rect">
            <a:avLst/>
          </a:prstGeom>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86229" y="5440942"/>
            <a:ext cx="1447801" cy="969239"/>
          </a:xfrm>
          <a:prstGeom prst="rect">
            <a:avLst/>
          </a:prstGeom>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162299" y="5440942"/>
            <a:ext cx="1447801" cy="969239"/>
          </a:xfrm>
          <a:prstGeom prst="rect">
            <a:avLst/>
          </a:prstGeom>
        </p:spPr>
      </p:pic>
      <p:sp>
        <p:nvSpPr>
          <p:cNvPr id="16" name="Rectangle 15"/>
          <p:cNvSpPr/>
          <p:nvPr/>
        </p:nvSpPr>
        <p:spPr>
          <a:xfrm>
            <a:off x="10160" y="4582803"/>
            <a:ext cx="7752080" cy="800219"/>
          </a:xfrm>
          <a:prstGeom prst="rect">
            <a:avLst/>
          </a:prstGeom>
        </p:spPr>
        <p:txBody>
          <a:bodyPr wrap="square">
            <a:spAutoFit/>
          </a:bodyPr>
          <a:lstStyle/>
          <a:p>
            <a:pPr algn="ctr"/>
            <a:r>
              <a:rPr lang="en-US" sz="2800" b="1" dirty="0">
                <a:ln>
                  <a:solidFill>
                    <a:srgbClr val="FFC000"/>
                  </a:solidFill>
                </a:ln>
                <a:solidFill>
                  <a:srgbClr val="C00000"/>
                </a:solidFill>
                <a:effectLst>
                  <a:outerShdw blurRad="38100" dist="38100" dir="2700000" algn="tl">
                    <a:srgbClr val="000000">
                      <a:alpha val="43137"/>
                    </a:srgbClr>
                  </a:outerShdw>
                </a:effectLst>
              </a:rPr>
              <a:t>1153 </a:t>
            </a:r>
            <a:r>
              <a:rPr lang="en-US" sz="2800" b="1" dirty="0" err="1">
                <a:ln>
                  <a:solidFill>
                    <a:srgbClr val="FFC000"/>
                  </a:solidFill>
                </a:ln>
                <a:solidFill>
                  <a:srgbClr val="C00000"/>
                </a:solidFill>
                <a:effectLst>
                  <a:outerShdw blurRad="38100" dist="38100" dir="2700000" algn="tl">
                    <a:srgbClr val="000000">
                      <a:alpha val="43137"/>
                    </a:srgbClr>
                  </a:outerShdw>
                </a:effectLst>
              </a:rPr>
              <a:t>Clearspring</a:t>
            </a:r>
            <a:r>
              <a:rPr lang="en-US" sz="2800" b="1" dirty="0">
                <a:ln>
                  <a:solidFill>
                    <a:srgbClr val="FFC000"/>
                  </a:solidFill>
                </a:ln>
                <a:solidFill>
                  <a:srgbClr val="C00000"/>
                </a:solidFill>
                <a:effectLst>
                  <a:outerShdw blurRad="38100" dist="38100" dir="2700000" algn="tl">
                    <a:srgbClr val="000000">
                      <a:alpha val="43137"/>
                    </a:srgbClr>
                  </a:outerShdw>
                </a:effectLst>
              </a:rPr>
              <a:t> </a:t>
            </a:r>
            <a:r>
              <a:rPr lang="en-US" sz="2800" b="1" dirty="0" smtClean="0">
                <a:ln>
                  <a:solidFill>
                    <a:srgbClr val="FFC000"/>
                  </a:solidFill>
                </a:ln>
                <a:solidFill>
                  <a:srgbClr val="C00000"/>
                </a:solidFill>
                <a:effectLst>
                  <a:outerShdw blurRad="38100" dist="38100" dir="2700000" algn="tl">
                    <a:srgbClr val="000000">
                      <a:alpha val="43137"/>
                    </a:srgbClr>
                  </a:outerShdw>
                </a:effectLst>
              </a:rPr>
              <a:t>Drive</a:t>
            </a:r>
          </a:p>
          <a:p>
            <a:pPr algn="ctr"/>
            <a:r>
              <a:rPr lang="en-US" b="1" dirty="0">
                <a:ln>
                  <a:solidFill>
                    <a:srgbClr val="FFC000"/>
                  </a:solidFill>
                </a:ln>
                <a:solidFill>
                  <a:srgbClr val="C00000"/>
                </a:solidFill>
                <a:effectLst>
                  <a:outerShdw blurRad="38100" dist="38100" dir="2700000" algn="tl">
                    <a:srgbClr val="000000">
                      <a:alpha val="43137"/>
                    </a:srgbClr>
                  </a:outerShdw>
                </a:effectLst>
              </a:rPr>
              <a:t>Ocean </a:t>
            </a:r>
            <a:r>
              <a:rPr lang="en-US" b="1" dirty="0" smtClean="0">
                <a:ln>
                  <a:solidFill>
                    <a:srgbClr val="FFC000"/>
                  </a:solidFill>
                </a:ln>
                <a:solidFill>
                  <a:srgbClr val="C00000"/>
                </a:solidFill>
                <a:effectLst>
                  <a:outerShdw blurRad="38100" dist="38100" dir="2700000" algn="tl">
                    <a:srgbClr val="000000">
                      <a:alpha val="43137"/>
                    </a:srgbClr>
                  </a:outerShdw>
                </a:effectLst>
              </a:rPr>
              <a:t>Neighbors </a:t>
            </a:r>
            <a:r>
              <a:rPr lang="en-US" b="1" dirty="0">
                <a:ln>
                  <a:solidFill>
                    <a:srgbClr val="FFC000"/>
                  </a:solidFill>
                </a:ln>
                <a:solidFill>
                  <a:srgbClr val="C00000"/>
                </a:solidFill>
                <a:effectLst>
                  <a:outerShdw blurRad="38100" dist="38100" dir="2700000" algn="tl">
                    <a:srgbClr val="000000">
                      <a:alpha val="43137"/>
                    </a:srgbClr>
                  </a:outerShdw>
                </a:effectLst>
              </a:rPr>
              <a:t>| </a:t>
            </a:r>
            <a:r>
              <a:rPr lang="en-US" b="1" dirty="0" smtClean="0">
                <a:ln>
                  <a:solidFill>
                    <a:srgbClr val="FFC000"/>
                  </a:solidFill>
                </a:ln>
                <a:solidFill>
                  <a:srgbClr val="C00000"/>
                </a:solidFill>
                <a:effectLst>
                  <a:outerShdw blurRad="38100" dist="38100" dir="2700000" algn="tl">
                    <a:srgbClr val="000000">
                      <a:alpha val="43137"/>
                    </a:srgbClr>
                  </a:outerShdw>
                </a:effectLst>
              </a:rPr>
              <a:t>Charleston | MLS# 15016375 | $</a:t>
            </a:r>
            <a:r>
              <a:rPr lang="en-US" b="1" dirty="0">
                <a:ln>
                  <a:solidFill>
                    <a:srgbClr val="FFC000"/>
                  </a:solidFill>
                </a:ln>
                <a:solidFill>
                  <a:srgbClr val="C00000"/>
                </a:solidFill>
                <a:effectLst>
                  <a:outerShdw blurRad="38100" dist="38100" dir="2700000" algn="tl">
                    <a:srgbClr val="000000">
                      <a:alpha val="43137"/>
                    </a:srgbClr>
                  </a:outerShdw>
                </a:effectLst>
              </a:rPr>
              <a:t>369,900</a:t>
            </a:r>
          </a:p>
        </p:txBody>
      </p:sp>
      <p:sp>
        <p:nvSpPr>
          <p:cNvPr id="17" name="Rectangle 16"/>
          <p:cNvSpPr/>
          <p:nvPr/>
        </p:nvSpPr>
        <p:spPr>
          <a:xfrm>
            <a:off x="1219199" y="9107269"/>
            <a:ext cx="5334000" cy="646331"/>
          </a:xfrm>
          <a:prstGeom prst="rect">
            <a:avLst/>
          </a:prstGeom>
        </p:spPr>
        <p:txBody>
          <a:bodyPr wrap="square">
            <a:spAutoFit/>
          </a:bodyPr>
          <a:lstStyle/>
          <a:p>
            <a:pPr algn="ctr"/>
            <a:r>
              <a:rPr lang="en-US" b="1" dirty="0" smtClean="0"/>
              <a:t>Angel French</a:t>
            </a:r>
            <a:endParaRPr lang="en-US" b="1" dirty="0"/>
          </a:p>
          <a:p>
            <a:pPr algn="ctr"/>
            <a:r>
              <a:rPr lang="en-US" dirty="0" smtClean="0"/>
              <a:t>843-367-5333 | </a:t>
            </a:r>
            <a:r>
              <a:rPr lang="en-US" dirty="0"/>
              <a:t>angelfrench4@gmail.com</a:t>
            </a:r>
          </a:p>
        </p:txBody>
      </p:sp>
      <p:sp>
        <p:nvSpPr>
          <p:cNvPr id="18" name="Rectangle 17"/>
          <p:cNvSpPr/>
          <p:nvPr/>
        </p:nvSpPr>
        <p:spPr>
          <a:xfrm>
            <a:off x="1219200" y="9781401"/>
            <a:ext cx="5334000" cy="276999"/>
          </a:xfrm>
          <a:prstGeom prst="rect">
            <a:avLst/>
          </a:prstGeom>
        </p:spPr>
        <p:txBody>
          <a:bodyPr wrap="square">
            <a:spAutoFit/>
          </a:bodyPr>
          <a:lstStyle/>
          <a:p>
            <a:pPr algn="ctr"/>
            <a:r>
              <a:rPr lang="en-US" sz="1200" dirty="0"/>
              <a:t>Brand Name Real Estate | </a:t>
            </a:r>
            <a:r>
              <a:rPr lang="fr-FR" sz="1200" dirty="0"/>
              <a:t>4 </a:t>
            </a:r>
            <a:r>
              <a:rPr lang="fr-FR" sz="1200" dirty="0" err="1"/>
              <a:t>Carriage</a:t>
            </a:r>
            <a:r>
              <a:rPr lang="fr-FR" sz="1200" dirty="0"/>
              <a:t> Lane Suite 106 | </a:t>
            </a:r>
            <a:r>
              <a:rPr lang="fr-FR" sz="1200" dirty="0" smtClean="0"/>
              <a:t>Charleston, SC </a:t>
            </a:r>
            <a:r>
              <a:rPr lang="fr-FR" sz="1200" dirty="0"/>
              <a:t>29407</a:t>
            </a:r>
            <a:endParaRPr lang="en-US" sz="1200" dirty="0"/>
          </a:p>
        </p:txBody>
      </p:sp>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159" y="8031710"/>
            <a:ext cx="1447801" cy="965200"/>
          </a:xfrm>
          <a:prstGeom prst="rect">
            <a:avLst/>
          </a:prstGeom>
        </p:spPr>
      </p:pic>
      <p:pic>
        <p:nvPicPr>
          <p:cNvPr id="21" name="Picture 2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738369" y="8027671"/>
            <a:ext cx="1447801" cy="969239"/>
          </a:xfrm>
          <a:prstGeom prst="rect">
            <a:avLst/>
          </a:prstGeom>
        </p:spPr>
      </p:pic>
      <p:pic>
        <p:nvPicPr>
          <p:cNvPr id="22" name="Picture 21"/>
          <p:cNvPicPr>
            <a:picLocks/>
          </p:cNvPicPr>
          <p:nvPr/>
        </p:nvPicPr>
        <p:blipFill rotWithShape="1">
          <a:blip r:embed="rId10" cstate="print">
            <a:extLst>
              <a:ext uri="{28A0092B-C50C-407E-A947-70E740481C1C}">
                <a14:useLocalDpi xmlns:a14="http://schemas.microsoft.com/office/drawing/2010/main" val="0"/>
              </a:ext>
            </a:extLst>
          </a:blip>
          <a:srcRect t="257"/>
          <a:stretch/>
        </p:blipFill>
        <p:spPr>
          <a:xfrm>
            <a:off x="6314439" y="8027646"/>
            <a:ext cx="1447801" cy="969264"/>
          </a:xfrm>
          <a:prstGeom prst="rect">
            <a:avLst/>
          </a:prstGeom>
        </p:spPr>
      </p:pic>
      <p:pic>
        <p:nvPicPr>
          <p:cNvPr id="23" name="Picture 2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586229" y="8027671"/>
            <a:ext cx="1447801" cy="969239"/>
          </a:xfrm>
          <a:prstGeom prst="rect">
            <a:avLst/>
          </a:prstGeom>
        </p:spPr>
      </p:pic>
      <p:pic>
        <p:nvPicPr>
          <p:cNvPr id="24" name="Picture 2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162299" y="8027671"/>
            <a:ext cx="1447801" cy="969239"/>
          </a:xfrm>
          <a:prstGeom prst="rect">
            <a:avLst/>
          </a:prstGeom>
        </p:spPr>
      </p:pic>
    </p:spTree>
    <p:extLst>
      <p:ext uri="{BB962C8B-B14F-4D97-AF65-F5344CB8AC3E}">
        <p14:creationId xmlns:p14="http://schemas.microsoft.com/office/powerpoint/2010/main" val="368667736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TotalTime>
  <Words>183</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Ocean Neighbors Charmer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Reduced!</dc:title>
  <dc:creator>CVH360</dc:creator>
  <cp:lastModifiedBy>A. Thomas</cp:lastModifiedBy>
  <cp:revision>15</cp:revision>
  <dcterms:created xsi:type="dcterms:W3CDTF">2006-08-16T00:00:00Z</dcterms:created>
  <dcterms:modified xsi:type="dcterms:W3CDTF">2015-06-30T18:53:56Z</dcterms:modified>
</cp:coreProperties>
</file>