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7315200" cy="10058400"/>
  <p:notesSz cx="6858000" cy="9144000"/>
  <p:defaultTextStyle>
    <a:defPPr>
      <a:defRPr lang="en-US"/>
    </a:defPPr>
    <a:lvl1pPr marL="0" algn="l" defTabSz="992764" rtl="0" eaLnBrk="1" latinLnBrk="0" hangingPunct="1">
      <a:defRPr sz="2000" kern="1200">
        <a:solidFill>
          <a:schemeClr val="tx1"/>
        </a:solidFill>
        <a:latin typeface="+mn-lt"/>
        <a:ea typeface="+mn-ea"/>
        <a:cs typeface="+mn-cs"/>
      </a:defRPr>
    </a:lvl1pPr>
    <a:lvl2pPr marL="496382" algn="l" defTabSz="992764" rtl="0" eaLnBrk="1" latinLnBrk="0" hangingPunct="1">
      <a:defRPr sz="2000" kern="1200">
        <a:solidFill>
          <a:schemeClr val="tx1"/>
        </a:solidFill>
        <a:latin typeface="+mn-lt"/>
        <a:ea typeface="+mn-ea"/>
        <a:cs typeface="+mn-cs"/>
      </a:defRPr>
    </a:lvl2pPr>
    <a:lvl3pPr marL="992764" algn="l" defTabSz="992764" rtl="0" eaLnBrk="1" latinLnBrk="0" hangingPunct="1">
      <a:defRPr sz="2000" kern="1200">
        <a:solidFill>
          <a:schemeClr val="tx1"/>
        </a:solidFill>
        <a:latin typeface="+mn-lt"/>
        <a:ea typeface="+mn-ea"/>
        <a:cs typeface="+mn-cs"/>
      </a:defRPr>
    </a:lvl3pPr>
    <a:lvl4pPr marL="1489146" algn="l" defTabSz="992764" rtl="0" eaLnBrk="1" latinLnBrk="0" hangingPunct="1">
      <a:defRPr sz="2000" kern="1200">
        <a:solidFill>
          <a:schemeClr val="tx1"/>
        </a:solidFill>
        <a:latin typeface="+mn-lt"/>
        <a:ea typeface="+mn-ea"/>
        <a:cs typeface="+mn-cs"/>
      </a:defRPr>
    </a:lvl4pPr>
    <a:lvl5pPr marL="1985528" algn="l" defTabSz="992764" rtl="0" eaLnBrk="1" latinLnBrk="0" hangingPunct="1">
      <a:defRPr sz="2000" kern="1200">
        <a:solidFill>
          <a:schemeClr val="tx1"/>
        </a:solidFill>
        <a:latin typeface="+mn-lt"/>
        <a:ea typeface="+mn-ea"/>
        <a:cs typeface="+mn-cs"/>
      </a:defRPr>
    </a:lvl5pPr>
    <a:lvl6pPr marL="2481910" algn="l" defTabSz="992764" rtl="0" eaLnBrk="1" latinLnBrk="0" hangingPunct="1">
      <a:defRPr sz="2000" kern="1200">
        <a:solidFill>
          <a:schemeClr val="tx1"/>
        </a:solidFill>
        <a:latin typeface="+mn-lt"/>
        <a:ea typeface="+mn-ea"/>
        <a:cs typeface="+mn-cs"/>
      </a:defRPr>
    </a:lvl6pPr>
    <a:lvl7pPr marL="2978292" algn="l" defTabSz="992764" rtl="0" eaLnBrk="1" latinLnBrk="0" hangingPunct="1">
      <a:defRPr sz="2000" kern="1200">
        <a:solidFill>
          <a:schemeClr val="tx1"/>
        </a:solidFill>
        <a:latin typeface="+mn-lt"/>
        <a:ea typeface="+mn-ea"/>
        <a:cs typeface="+mn-cs"/>
      </a:defRPr>
    </a:lvl7pPr>
    <a:lvl8pPr marL="3474674" algn="l" defTabSz="992764" rtl="0" eaLnBrk="1" latinLnBrk="0" hangingPunct="1">
      <a:defRPr sz="2000" kern="1200">
        <a:solidFill>
          <a:schemeClr val="tx1"/>
        </a:solidFill>
        <a:latin typeface="+mn-lt"/>
        <a:ea typeface="+mn-ea"/>
        <a:cs typeface="+mn-cs"/>
      </a:defRPr>
    </a:lvl8pPr>
    <a:lvl9pPr marL="3971056" algn="l" defTabSz="992764" rtl="0" eaLnBrk="1" latinLnBrk="0" hangingPunct="1">
      <a:defRPr sz="20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125" d="100"/>
          <a:sy n="125" d="100"/>
        </p:scale>
        <p:origin x="-1950" y="3468"/>
      </p:cViewPr>
      <p:guideLst>
        <p:guide orient="horz" pos="3168"/>
        <p:guide pos="230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337624" y="2011680"/>
            <a:ext cx="6583680" cy="268224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1D8BD707-D9CF-40AE-B4C6-C98DA3205C09}" type="datetimeFigureOut">
              <a:rPr lang="en-US" smtClean="0"/>
              <a:pPr/>
              <a:t>1/7/2015</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097280" y="4886490"/>
            <a:ext cx="5120640" cy="257048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303520" y="402803"/>
            <a:ext cx="1645920" cy="8582237"/>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365760" y="402803"/>
            <a:ext cx="4815840" cy="8582237"/>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0160" y="894080"/>
            <a:ext cx="5669280" cy="268224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80160" y="3678086"/>
            <a:ext cx="5669280" cy="2214244"/>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339840" y="9411124"/>
            <a:ext cx="609600" cy="535517"/>
          </a:xfrm>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365760" y="2346961"/>
            <a:ext cx="3230880" cy="6638079"/>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3718560" y="2346961"/>
            <a:ext cx="3230880" cy="6638079"/>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65760" y="400473"/>
            <a:ext cx="6583680" cy="1676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65760" y="2251498"/>
            <a:ext cx="3232150"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3716020" y="2251498"/>
            <a:ext cx="3233420"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65760" y="3464561"/>
            <a:ext cx="3232150"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3716020" y="3464561"/>
            <a:ext cx="3233420"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1/7/2015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1/7/2015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5761" y="400473"/>
            <a:ext cx="2406650" cy="170434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65761" y="2235201"/>
            <a:ext cx="2406650" cy="6749839"/>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860040" y="400474"/>
            <a:ext cx="4089400" cy="8584566"/>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63040" y="894080"/>
            <a:ext cx="4389120" cy="766022"/>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463040" y="2686897"/>
            <a:ext cx="4389120" cy="581152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463040" y="1711287"/>
            <a:ext cx="4389120" cy="777850"/>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365760" y="402802"/>
            <a:ext cx="6583680" cy="16764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65760" y="2346960"/>
            <a:ext cx="6583680" cy="690676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365760" y="9411124"/>
            <a:ext cx="1706880" cy="535517"/>
          </a:xfrm>
          <a:prstGeom prst="rect">
            <a:avLst/>
          </a:prstGeom>
        </p:spPr>
        <p:txBody>
          <a:bodyPr vert="horz" anchor="b"/>
          <a:lstStyle>
            <a:lvl1pPr algn="l" eaLnBrk="1" latinLnBrk="0" hangingPunct="1">
              <a:defRPr kumimoji="0" sz="1200">
                <a:solidFill>
                  <a:schemeClr val="tx1">
                    <a:shade val="50000"/>
                  </a:schemeClr>
                </a:solidFill>
              </a:defRPr>
            </a:lvl1pPr>
          </a:lstStyle>
          <a:p>
            <a:fld id="{1D8BD707-D9CF-40AE-B4C6-C98DA3205C09}" type="datetimeFigureOut">
              <a:rPr lang="en-US" smtClean="0"/>
              <a:pPr/>
              <a:t>1/7/2015</a:t>
            </a:fld>
            <a:endParaRPr lang="en-US"/>
          </a:p>
        </p:txBody>
      </p:sp>
      <p:sp>
        <p:nvSpPr>
          <p:cNvPr id="3" name="Footer Placeholder 2"/>
          <p:cNvSpPr>
            <a:spLocks noGrp="1"/>
          </p:cNvSpPr>
          <p:nvPr>
            <p:ph type="ftr" sz="quarter" idx="3"/>
          </p:nvPr>
        </p:nvSpPr>
        <p:spPr>
          <a:xfrm>
            <a:off x="2499360" y="9411124"/>
            <a:ext cx="2316480" cy="535517"/>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6339840" y="9411124"/>
            <a:ext cx="609600" cy="535517"/>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g"/><Relationship Id="rId7" Type="http://schemas.openxmlformats.org/officeDocument/2006/relationships/image" Target="../media/image7.jpe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g"/><Relationship Id="rId9"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1" y="8686800"/>
            <a:ext cx="7315198" cy="1377984"/>
          </a:xfrm>
          <a:prstGeom prst="rect">
            <a:avLst/>
          </a:prstGeom>
          <a:solidFill>
            <a:schemeClr val="tx2">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1" y="0"/>
            <a:ext cx="7315198" cy="1752600"/>
          </a:xfrm>
          <a:prstGeom prst="rect">
            <a:avLst/>
          </a:prstGeom>
          <a:solidFill>
            <a:schemeClr val="tx2">
              <a:lumMod val="60000"/>
              <a:lumOff val="4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8749" y="5890055"/>
            <a:ext cx="7177702" cy="1272745"/>
          </a:xfrm>
        </p:spPr>
        <p:txBody>
          <a:bodyPr anchor="ctr">
            <a:noAutofit/>
          </a:bodyPr>
          <a:lstStyle/>
          <a:p>
            <a:r>
              <a:rPr lang="en-US" sz="1400" dirty="0" smtClean="0">
                <a:solidFill>
                  <a:schemeClr val="tx2">
                    <a:lumMod val="75000"/>
                  </a:schemeClr>
                </a:solidFill>
                <a:latin typeface="Trebuchet MS" panose="020B0603020202020204" pitchFamily="34" charset="0"/>
              </a:rPr>
              <a:t>The </a:t>
            </a:r>
            <a:r>
              <a:rPr lang="en-US" sz="1400" dirty="0">
                <a:solidFill>
                  <a:schemeClr val="tx2">
                    <a:lumMod val="75000"/>
                  </a:schemeClr>
                </a:solidFill>
                <a:latin typeface="Trebuchet MS" panose="020B0603020202020204" pitchFamily="34" charset="0"/>
              </a:rPr>
              <a:t>lot is 1/2 acre and located in Beresford Creek Landing. Private lot backing up to a wooded area with a common area across the street. Neighborhood amenities include club house, swimming pool, tennis court, community dock, and boat storage area. Close to Daniel Island, Mt Pleasant, North Charleston, shopping and beaches</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6015"/>
          <a:stretch/>
        </p:blipFill>
        <p:spPr>
          <a:xfrm>
            <a:off x="944380" y="954107"/>
            <a:ext cx="5426441" cy="3376196"/>
          </a:xfrm>
          <a:prstGeom prst="rect">
            <a:avLst/>
          </a:prstGeom>
          <a:ln w="38100">
            <a:solidFill>
              <a:schemeClr val="tx2">
                <a:lumMod val="60000"/>
                <a:lumOff val="40000"/>
              </a:schemeClr>
            </a:solidFill>
          </a:ln>
          <a:effectLst>
            <a:outerShdw blurRad="50800" dist="38100" dir="5400000" algn="t" rotWithShape="0">
              <a:prstClr val="black">
                <a:alpha val="40000"/>
              </a:prstClr>
            </a:outerShdw>
          </a:effectLst>
        </p:spPr>
      </p:pic>
      <p:sp>
        <p:nvSpPr>
          <p:cNvPr id="2" name="Title 1"/>
          <p:cNvSpPr>
            <a:spLocks noGrp="1"/>
          </p:cNvSpPr>
          <p:nvPr>
            <p:ph type="ctrTitle"/>
          </p:nvPr>
        </p:nvSpPr>
        <p:spPr>
          <a:xfrm>
            <a:off x="-2" y="3402125"/>
            <a:ext cx="7315199" cy="990600"/>
          </a:xfrm>
        </p:spPr>
        <p:txBody>
          <a:bodyPr anchor="t">
            <a:noAutofit/>
            <a:scene3d>
              <a:camera prst="orthographicFront"/>
              <a:lightRig rig="soft" dir="t">
                <a:rot lat="0" lon="0" rev="17220000"/>
              </a:lightRig>
            </a:scene3d>
            <a:sp3d prstMaterial="softEdge"/>
          </a:bodyPr>
          <a:lstStyle/>
          <a:p>
            <a:r>
              <a:rPr lang="en-US" sz="2400" cap="none" dirty="0">
                <a:ln w="10541" cmpd="sng">
                  <a:solidFill>
                    <a:schemeClr val="tx2">
                      <a:lumMod val="75000"/>
                    </a:schemeClr>
                  </a:solidFill>
                  <a:prstDash val="solid"/>
                </a:ln>
                <a:solidFill>
                  <a:srgbClr val="FFFF00"/>
                </a:solidFill>
                <a:effectLst>
                  <a:outerShdw blurRad="38100" dist="38100" dir="2700000" algn="tl">
                    <a:srgbClr val="000000">
                      <a:alpha val="43137"/>
                    </a:srgbClr>
                  </a:outerShdw>
                </a:effectLst>
                <a:latin typeface="Trebuchet MS" panose="020B0603020202020204" pitchFamily="34" charset="0"/>
              </a:rPr>
              <a:t>1153 </a:t>
            </a:r>
            <a:r>
              <a:rPr lang="en-US" sz="2400" cap="none" dirty="0" err="1">
                <a:ln w="10541" cmpd="sng">
                  <a:solidFill>
                    <a:schemeClr val="tx2">
                      <a:lumMod val="75000"/>
                    </a:schemeClr>
                  </a:solidFill>
                  <a:prstDash val="solid"/>
                </a:ln>
                <a:solidFill>
                  <a:srgbClr val="FFFF00"/>
                </a:solidFill>
                <a:effectLst>
                  <a:outerShdw blurRad="38100" dist="38100" dir="2700000" algn="tl">
                    <a:srgbClr val="000000">
                      <a:alpha val="43137"/>
                    </a:srgbClr>
                  </a:outerShdw>
                </a:effectLst>
                <a:latin typeface="Trebuchet MS" panose="020B0603020202020204" pitchFamily="34" charset="0"/>
              </a:rPr>
              <a:t>Rivershore</a:t>
            </a:r>
            <a:r>
              <a:rPr lang="en-US" sz="2400" cap="none" dirty="0">
                <a:ln w="10541" cmpd="sng">
                  <a:solidFill>
                    <a:schemeClr val="tx2">
                      <a:lumMod val="75000"/>
                    </a:schemeClr>
                  </a:solidFill>
                  <a:prstDash val="solid"/>
                </a:ln>
                <a:solidFill>
                  <a:srgbClr val="FFFF00"/>
                </a:solidFill>
                <a:effectLst>
                  <a:outerShdw blurRad="38100" dist="38100" dir="2700000" algn="tl">
                    <a:srgbClr val="000000">
                      <a:alpha val="43137"/>
                    </a:srgbClr>
                  </a:outerShdw>
                </a:effectLst>
                <a:latin typeface="Trebuchet MS" panose="020B0603020202020204" pitchFamily="34" charset="0"/>
              </a:rPr>
              <a:t> Road</a:t>
            </a:r>
            <a:br>
              <a:rPr lang="en-US" sz="2400" cap="none" dirty="0">
                <a:ln w="10541" cmpd="sng">
                  <a:solidFill>
                    <a:schemeClr val="tx2">
                      <a:lumMod val="75000"/>
                    </a:schemeClr>
                  </a:solidFill>
                  <a:prstDash val="solid"/>
                </a:ln>
                <a:solidFill>
                  <a:srgbClr val="FFFF00"/>
                </a:solidFill>
                <a:effectLst>
                  <a:outerShdw blurRad="38100" dist="38100" dir="2700000" algn="tl">
                    <a:srgbClr val="000000">
                      <a:alpha val="43137"/>
                    </a:srgbClr>
                  </a:outerShdw>
                </a:effectLst>
                <a:latin typeface="Trebuchet MS" panose="020B0603020202020204" pitchFamily="34" charset="0"/>
              </a:rPr>
            </a:br>
            <a:r>
              <a:rPr lang="en-US" sz="1800" cap="none" dirty="0">
                <a:ln w="10541" cmpd="sng">
                  <a:solidFill>
                    <a:schemeClr val="tx2">
                      <a:lumMod val="75000"/>
                    </a:schemeClr>
                  </a:solidFill>
                  <a:prstDash val="solid"/>
                </a:ln>
                <a:solidFill>
                  <a:srgbClr val="FFFF00"/>
                </a:solidFill>
                <a:effectLst>
                  <a:outerShdw blurRad="38100" dist="38100" dir="2700000" algn="tl">
                    <a:srgbClr val="000000">
                      <a:alpha val="43137"/>
                    </a:srgbClr>
                  </a:outerShdw>
                </a:effectLst>
                <a:latin typeface="Trebuchet MS" panose="020B0603020202020204" pitchFamily="34" charset="0"/>
              </a:rPr>
              <a:t>Beresford Creek Landing ~ Charleston, SC </a:t>
            </a:r>
            <a:r>
              <a:rPr lang="en-US" sz="1800" cap="none" dirty="0" smtClean="0">
                <a:ln w="10541" cmpd="sng">
                  <a:solidFill>
                    <a:schemeClr val="tx2">
                      <a:lumMod val="75000"/>
                    </a:schemeClr>
                  </a:solidFill>
                  <a:prstDash val="solid"/>
                </a:ln>
                <a:solidFill>
                  <a:srgbClr val="FFFF00"/>
                </a:solidFill>
                <a:effectLst>
                  <a:outerShdw blurRad="38100" dist="38100" dir="2700000" algn="tl">
                    <a:srgbClr val="000000">
                      <a:alpha val="43137"/>
                    </a:srgbClr>
                  </a:outerShdw>
                </a:effectLst>
                <a:latin typeface="Trebuchet MS" panose="020B0603020202020204" pitchFamily="34" charset="0"/>
              </a:rPr>
              <a:t>29492</a:t>
            </a:r>
            <a:r>
              <a:rPr lang="en-US" sz="1800" cap="none" dirty="0">
                <a:ln w="10541" cmpd="sng">
                  <a:solidFill>
                    <a:schemeClr val="tx2">
                      <a:lumMod val="75000"/>
                    </a:schemeClr>
                  </a:solidFill>
                  <a:prstDash val="solid"/>
                </a:ln>
                <a:solidFill>
                  <a:srgbClr val="FFFF00"/>
                </a:solidFill>
                <a:effectLst>
                  <a:outerShdw blurRad="38100" dist="38100" dir="2700000" algn="tl">
                    <a:srgbClr val="000000">
                      <a:alpha val="43137"/>
                    </a:srgbClr>
                  </a:outerShdw>
                </a:effectLst>
                <a:latin typeface="Trebuchet MS" panose="020B0603020202020204" pitchFamily="34" charset="0"/>
              </a:rPr>
              <a:t/>
            </a:r>
            <a:br>
              <a:rPr lang="en-US" sz="1800" cap="none" dirty="0">
                <a:ln w="10541" cmpd="sng">
                  <a:solidFill>
                    <a:schemeClr val="tx2">
                      <a:lumMod val="75000"/>
                    </a:schemeClr>
                  </a:solidFill>
                  <a:prstDash val="solid"/>
                </a:ln>
                <a:solidFill>
                  <a:srgbClr val="FFFF00"/>
                </a:solidFill>
                <a:effectLst>
                  <a:outerShdw blurRad="38100" dist="38100" dir="2700000" algn="tl">
                    <a:srgbClr val="000000">
                      <a:alpha val="43137"/>
                    </a:srgbClr>
                  </a:outerShdw>
                </a:effectLst>
                <a:latin typeface="Trebuchet MS" panose="020B0603020202020204" pitchFamily="34" charset="0"/>
              </a:rPr>
            </a:br>
            <a:r>
              <a:rPr lang="en-US" sz="1800" cap="none" dirty="0">
                <a:ln w="10541" cmpd="sng">
                  <a:solidFill>
                    <a:schemeClr val="tx2">
                      <a:lumMod val="75000"/>
                    </a:schemeClr>
                  </a:solidFill>
                  <a:prstDash val="solid"/>
                </a:ln>
                <a:solidFill>
                  <a:srgbClr val="FFFF00"/>
                </a:solidFill>
                <a:effectLst>
                  <a:outerShdw blurRad="38100" dist="38100" dir="2700000" algn="tl">
                    <a:srgbClr val="000000">
                      <a:alpha val="43137"/>
                    </a:srgbClr>
                  </a:outerShdw>
                </a:effectLst>
                <a:latin typeface="Trebuchet MS" panose="020B0603020202020204" pitchFamily="34" charset="0"/>
              </a:rPr>
              <a:t>MLS# 14031405 ~ $145,000</a:t>
            </a:r>
            <a:endParaRPr lang="en-US" sz="1600" cap="none" dirty="0">
              <a:ln w="10541" cmpd="sng">
                <a:solidFill>
                  <a:schemeClr val="tx2">
                    <a:lumMod val="75000"/>
                  </a:schemeClr>
                </a:solidFill>
                <a:prstDash val="solid"/>
              </a:ln>
              <a:solidFill>
                <a:srgbClr val="FFFF00"/>
              </a:solidFill>
              <a:effectLst>
                <a:outerShdw blurRad="38100" dist="38100" dir="2700000" algn="tl">
                  <a:srgbClr val="000000">
                    <a:alpha val="43137"/>
                  </a:srgbClr>
                </a:outerShdw>
              </a:effectLst>
              <a:latin typeface="Trebuchet MS" panose="020B0603020202020204"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06000" y="3897425"/>
            <a:ext cx="1742440" cy="1306830"/>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10200" y="8768150"/>
            <a:ext cx="1827495" cy="1215284"/>
          </a:xfrm>
          <a:prstGeom prst="rect">
            <a:avLst/>
          </a:prstGeom>
        </p:spPr>
      </p:pic>
      <p:sp>
        <p:nvSpPr>
          <p:cNvPr id="17" name="Rectangle 16"/>
          <p:cNvSpPr/>
          <p:nvPr/>
        </p:nvSpPr>
        <p:spPr>
          <a:xfrm>
            <a:off x="-1" y="8767934"/>
            <a:ext cx="7315199" cy="1215717"/>
          </a:xfrm>
          <a:prstGeom prst="rect">
            <a:avLst/>
          </a:prstGeom>
        </p:spPr>
        <p:txBody>
          <a:bodyPr wrap="square">
            <a:spAutoFit/>
          </a:bodyPr>
          <a:lstStyle/>
          <a:p>
            <a:pPr algn="ctr"/>
            <a:r>
              <a:rPr lang="en-US" sz="1800" dirty="0">
                <a:solidFill>
                  <a:schemeClr val="bg1"/>
                </a:solidFill>
                <a:effectLst>
                  <a:outerShdw blurRad="38100" dist="38100" dir="2700000" algn="tl">
                    <a:srgbClr val="000000">
                      <a:alpha val="43137"/>
                    </a:srgbClr>
                  </a:outerShdw>
                </a:effectLst>
                <a:latin typeface="Trebuchet MS" panose="020B0603020202020204" pitchFamily="34" charset="0"/>
              </a:rPr>
              <a:t>Charla </a:t>
            </a:r>
            <a:r>
              <a:rPr lang="en-US" sz="1800" dirty="0" smtClean="0">
                <a:solidFill>
                  <a:schemeClr val="bg1"/>
                </a:solidFill>
                <a:effectLst>
                  <a:outerShdw blurRad="38100" dist="38100" dir="2700000" algn="tl">
                    <a:srgbClr val="000000">
                      <a:alpha val="43137"/>
                    </a:srgbClr>
                  </a:outerShdw>
                </a:effectLst>
                <a:latin typeface="Trebuchet MS" panose="020B0603020202020204" pitchFamily="34" charset="0"/>
              </a:rPr>
              <a:t>McDonald</a:t>
            </a:r>
            <a:br>
              <a:rPr lang="en-US" sz="1800" dirty="0" smtClean="0">
                <a:solidFill>
                  <a:schemeClr val="bg1"/>
                </a:solidFill>
                <a:effectLst>
                  <a:outerShdw blurRad="38100" dist="38100" dir="2700000" algn="tl">
                    <a:srgbClr val="000000">
                      <a:alpha val="43137"/>
                    </a:srgbClr>
                  </a:outerShdw>
                </a:effectLst>
                <a:latin typeface="Trebuchet MS" panose="020B0603020202020204" pitchFamily="34" charset="0"/>
              </a:rPr>
            </a:br>
            <a:r>
              <a:rPr lang="en-US" sz="1100" dirty="0" smtClean="0">
                <a:solidFill>
                  <a:schemeClr val="bg1"/>
                </a:solidFill>
                <a:effectLst>
                  <a:outerShdw blurRad="38100" dist="38100" dir="2700000" algn="tl">
                    <a:srgbClr val="000000">
                      <a:alpha val="43137"/>
                    </a:srgbClr>
                  </a:outerShdw>
                </a:effectLst>
                <a:latin typeface="Trebuchet MS" panose="020B0603020202020204" pitchFamily="34" charset="0"/>
              </a:rPr>
              <a:t>Office </a:t>
            </a:r>
            <a:r>
              <a:rPr lang="en-US" sz="1100" dirty="0">
                <a:solidFill>
                  <a:schemeClr val="bg1"/>
                </a:solidFill>
                <a:effectLst>
                  <a:outerShdw blurRad="38100" dist="38100" dir="2700000" algn="tl">
                    <a:srgbClr val="000000">
                      <a:alpha val="43137"/>
                    </a:srgbClr>
                  </a:outerShdw>
                </a:effectLst>
                <a:latin typeface="Trebuchet MS" panose="020B0603020202020204" pitchFamily="34" charset="0"/>
              </a:rPr>
              <a:t>- </a:t>
            </a:r>
            <a:r>
              <a:rPr lang="en-US" sz="1100" b="1" dirty="0">
                <a:solidFill>
                  <a:schemeClr val="bg1"/>
                </a:solidFill>
                <a:effectLst>
                  <a:outerShdw blurRad="38100" dist="38100" dir="2700000" algn="tl">
                    <a:srgbClr val="000000">
                      <a:alpha val="43137"/>
                    </a:srgbClr>
                  </a:outerShdw>
                </a:effectLst>
                <a:latin typeface="Trebuchet MS" panose="020B0603020202020204" pitchFamily="34" charset="0"/>
              </a:rPr>
              <a:t>(843) 884-1622</a:t>
            </a:r>
            <a:endParaRPr lang="en-US" sz="1100" dirty="0">
              <a:solidFill>
                <a:schemeClr val="bg1"/>
              </a:solidFill>
              <a:effectLst>
                <a:outerShdw blurRad="38100" dist="38100" dir="2700000" algn="tl">
                  <a:srgbClr val="000000">
                    <a:alpha val="43137"/>
                  </a:srgbClr>
                </a:outerShdw>
              </a:effectLst>
              <a:latin typeface="Trebuchet MS" panose="020B0603020202020204" pitchFamily="34" charset="0"/>
            </a:endParaRPr>
          </a:p>
          <a:p>
            <a:pPr algn="ctr"/>
            <a:r>
              <a:rPr lang="en-US" sz="1100" dirty="0">
                <a:solidFill>
                  <a:schemeClr val="bg1"/>
                </a:solidFill>
                <a:effectLst>
                  <a:outerShdw blurRad="38100" dist="38100" dir="2700000" algn="tl">
                    <a:srgbClr val="000000">
                      <a:alpha val="43137"/>
                    </a:srgbClr>
                  </a:outerShdw>
                </a:effectLst>
                <a:latin typeface="Trebuchet MS" panose="020B0603020202020204" pitchFamily="34" charset="0"/>
              </a:rPr>
              <a:t>Cell - (843) 343-1456</a:t>
            </a:r>
          </a:p>
          <a:p>
            <a:pPr algn="ctr"/>
            <a:r>
              <a:rPr lang="en-US" sz="1100" dirty="0">
                <a:solidFill>
                  <a:schemeClr val="bg1"/>
                </a:solidFill>
                <a:effectLst>
                  <a:outerShdw blurRad="38100" dist="38100" dir="2700000" algn="tl">
                    <a:srgbClr val="000000">
                      <a:alpha val="43137"/>
                    </a:srgbClr>
                  </a:outerShdw>
                </a:effectLst>
                <a:latin typeface="Trebuchet MS" panose="020B0603020202020204" pitchFamily="34" charset="0"/>
              </a:rPr>
              <a:t>Fax - (843) 746-4845</a:t>
            </a:r>
          </a:p>
          <a:p>
            <a:pPr algn="ctr"/>
            <a:r>
              <a:rPr lang="en-US" sz="1100" dirty="0" smtClean="0">
                <a:solidFill>
                  <a:schemeClr val="bg1"/>
                </a:solidFill>
                <a:effectLst>
                  <a:outerShdw blurRad="38100" dist="38100" dir="2700000" algn="tl">
                    <a:srgbClr val="000000">
                      <a:alpha val="43137"/>
                    </a:srgbClr>
                  </a:outerShdw>
                </a:effectLst>
                <a:latin typeface="Trebuchet MS" panose="020B0603020202020204" pitchFamily="34" charset="0"/>
              </a:rPr>
              <a:t>cmcdonald@carolinaone.com</a:t>
            </a:r>
          </a:p>
          <a:p>
            <a:pPr algn="ctr"/>
            <a:r>
              <a:rPr lang="en-US" sz="1100" dirty="0">
                <a:solidFill>
                  <a:schemeClr val="bg1"/>
                </a:solidFill>
                <a:effectLst>
                  <a:outerShdw blurRad="38100" dist="38100" dir="2700000" algn="tl">
                    <a:srgbClr val="000000">
                      <a:alpha val="43137"/>
                    </a:srgbClr>
                  </a:outerShdw>
                </a:effectLst>
                <a:latin typeface="Trebuchet MS" panose="020B0603020202020204" pitchFamily="34" charset="0"/>
              </a:rPr>
              <a:t>charlamcdonaldproperties.com</a:t>
            </a:r>
          </a:p>
        </p:txBody>
      </p:sp>
      <p:grpSp>
        <p:nvGrpSpPr>
          <p:cNvPr id="24" name="Group 23"/>
          <p:cNvGrpSpPr/>
          <p:nvPr/>
        </p:nvGrpSpPr>
        <p:grpSpPr>
          <a:xfrm>
            <a:off x="0" y="8920096"/>
            <a:ext cx="1524000" cy="911393"/>
            <a:chOff x="0" y="9037683"/>
            <a:chExt cx="1524000" cy="911393"/>
          </a:xfrm>
        </p:grpSpPr>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9491" y="9037683"/>
              <a:ext cx="665018" cy="457200"/>
            </a:xfrm>
            <a:prstGeom prst="rect">
              <a:avLst/>
            </a:prstGeom>
          </p:spPr>
        </p:pic>
        <p:sp>
          <p:nvSpPr>
            <p:cNvPr id="18" name="Rectangle 17"/>
            <p:cNvSpPr/>
            <p:nvPr/>
          </p:nvSpPr>
          <p:spPr>
            <a:xfrm>
              <a:off x="0" y="9533578"/>
              <a:ext cx="1524000" cy="415498"/>
            </a:xfrm>
            <a:prstGeom prst="rect">
              <a:avLst/>
            </a:prstGeom>
          </p:spPr>
          <p:txBody>
            <a:bodyPr wrap="square">
              <a:spAutoFit/>
            </a:bodyPr>
            <a:lstStyle/>
            <a:p>
              <a:pPr algn="ctr"/>
              <a:r>
                <a:rPr lang="en-US" sz="700" dirty="0">
                  <a:solidFill>
                    <a:schemeClr val="bg1"/>
                  </a:solidFill>
                  <a:latin typeface="Trebuchet MS" panose="020B0603020202020204" pitchFamily="34" charset="0"/>
                </a:rPr>
                <a:t>Carolina One Real Estate</a:t>
              </a:r>
            </a:p>
            <a:p>
              <a:pPr algn="ctr"/>
              <a:r>
                <a:rPr lang="en-US" sz="700" dirty="0">
                  <a:solidFill>
                    <a:schemeClr val="bg1"/>
                  </a:solidFill>
                  <a:latin typeface="Trebuchet MS" panose="020B0603020202020204" pitchFamily="34" charset="0"/>
                </a:rPr>
                <a:t>628 Long Point </a:t>
              </a:r>
              <a:r>
                <a:rPr lang="en-US" sz="700" dirty="0" smtClean="0">
                  <a:solidFill>
                    <a:schemeClr val="bg1"/>
                  </a:solidFill>
                  <a:latin typeface="Trebuchet MS" panose="020B0603020202020204" pitchFamily="34" charset="0"/>
                </a:rPr>
                <a:t>Rd</a:t>
              </a:r>
              <a:endParaRPr lang="en-US" sz="700" dirty="0">
                <a:solidFill>
                  <a:schemeClr val="bg1"/>
                </a:solidFill>
                <a:latin typeface="Trebuchet MS" panose="020B0603020202020204" pitchFamily="34" charset="0"/>
              </a:endParaRPr>
            </a:p>
            <a:p>
              <a:pPr algn="ctr"/>
              <a:r>
                <a:rPr lang="en-US" sz="700" dirty="0">
                  <a:solidFill>
                    <a:schemeClr val="bg1"/>
                  </a:solidFill>
                  <a:latin typeface="Trebuchet MS" panose="020B0603020202020204" pitchFamily="34" charset="0"/>
                </a:rPr>
                <a:t>Mt Pleasant, SC 29464</a:t>
              </a:r>
            </a:p>
          </p:txBody>
        </p:sp>
      </p:grpSp>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199" y="4518455"/>
            <a:ext cx="1828800" cy="1371600"/>
          </a:xfrm>
          <a:prstGeom prst="rect">
            <a:avLst/>
          </a:prstGeom>
          <a:ln w="19050">
            <a:noFill/>
          </a:ln>
        </p:spPr>
      </p:pic>
      <p:pic>
        <p:nvPicPr>
          <p:cNvPr id="6" name="Picture 5"/>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5408895" y="7162800"/>
            <a:ext cx="1828800" cy="1371600"/>
          </a:xfrm>
          <a:prstGeom prst="rect">
            <a:avLst/>
          </a:prstGeom>
          <a:ln w="19050">
            <a:noFill/>
          </a:ln>
        </p:spPr>
      </p:pic>
      <p:pic>
        <p:nvPicPr>
          <p:cNvPr id="11" name="Picture 10"/>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2743200" y="4518456"/>
            <a:ext cx="1828800" cy="1371600"/>
          </a:xfrm>
          <a:prstGeom prst="rect">
            <a:avLst/>
          </a:prstGeom>
          <a:ln w="19050">
            <a:noFill/>
          </a:ln>
        </p:spPr>
      </p:pic>
      <p:pic>
        <p:nvPicPr>
          <p:cNvPr id="12" name="Picture 11"/>
          <p:cNvPicPr>
            <a:picLocks/>
          </p:cNvPicPr>
          <p:nvPr/>
        </p:nvPicPr>
        <p:blipFill>
          <a:blip r:embed="rId9" cstate="print">
            <a:extLst>
              <a:ext uri="{28A0092B-C50C-407E-A947-70E740481C1C}">
                <a14:useLocalDpi xmlns:a14="http://schemas.microsoft.com/office/drawing/2010/main" val="0"/>
              </a:ext>
            </a:extLst>
          </a:blip>
          <a:stretch>
            <a:fillRect/>
          </a:stretch>
        </p:blipFill>
        <p:spPr>
          <a:xfrm>
            <a:off x="2743198" y="7162800"/>
            <a:ext cx="1828800" cy="1371600"/>
          </a:xfrm>
          <a:prstGeom prst="rect">
            <a:avLst/>
          </a:prstGeom>
          <a:ln w="19050">
            <a:noFill/>
          </a:ln>
        </p:spPr>
      </p:pic>
      <p:pic>
        <p:nvPicPr>
          <p:cNvPr id="19" name="Picture 18"/>
          <p:cNvPicPr>
            <a:picLocks/>
          </p:cNvPicPr>
          <p:nvPr/>
        </p:nvPicPr>
        <p:blipFill>
          <a:blip r:embed="rId10" cstate="print">
            <a:extLst>
              <a:ext uri="{28A0092B-C50C-407E-A947-70E740481C1C}">
                <a14:useLocalDpi xmlns:a14="http://schemas.microsoft.com/office/drawing/2010/main" val="0"/>
              </a:ext>
            </a:extLst>
          </a:blip>
          <a:stretch>
            <a:fillRect/>
          </a:stretch>
        </p:blipFill>
        <p:spPr>
          <a:xfrm>
            <a:off x="5410200" y="4518455"/>
            <a:ext cx="1828800" cy="1371600"/>
          </a:xfrm>
          <a:prstGeom prst="rect">
            <a:avLst/>
          </a:prstGeom>
          <a:ln w="19050">
            <a:noFill/>
          </a:ln>
        </p:spPr>
      </p:pic>
      <p:sp>
        <p:nvSpPr>
          <p:cNvPr id="15" name="Rectangle 14"/>
          <p:cNvSpPr/>
          <p:nvPr/>
        </p:nvSpPr>
        <p:spPr>
          <a:xfrm>
            <a:off x="-5715000" y="2404958"/>
            <a:ext cx="5426441" cy="338554"/>
          </a:xfrm>
          <a:prstGeom prst="rect">
            <a:avLst/>
          </a:prstGeom>
        </p:spPr>
        <p:txBody>
          <a:bodyPr wrap="square">
            <a:spAutoFit/>
          </a:bodyPr>
          <a:lstStyle/>
          <a:p>
            <a:r>
              <a:rPr lang="en-US" sz="1600" b="1" i="1" u="sng" dirty="0" smtClean="0">
                <a:solidFill>
                  <a:schemeClr val="bg1"/>
                </a:solidFill>
                <a:effectLst>
                  <a:outerShdw blurRad="38100" dist="38100" dir="2700000" algn="tl">
                    <a:srgbClr val="000000">
                      <a:alpha val="43137"/>
                    </a:srgbClr>
                  </a:outerShdw>
                </a:effectLst>
              </a:rPr>
              <a:t>See more at www.2161shellring.com</a:t>
            </a:r>
            <a:endParaRPr lang="en-US" sz="1600" b="1" i="1" dirty="0">
              <a:solidFill>
                <a:schemeClr val="bg1"/>
              </a:solidFill>
              <a:effectLst>
                <a:outerShdw blurRad="38100" dist="38100" dir="2700000" algn="tl">
                  <a:srgbClr val="000000">
                    <a:alpha val="43137"/>
                  </a:srgbClr>
                </a:outerShdw>
              </a:effectLst>
            </a:endParaRPr>
          </a:p>
        </p:txBody>
      </p:sp>
      <p:sp>
        <p:nvSpPr>
          <p:cNvPr id="23" name="Rectangle 22"/>
          <p:cNvSpPr/>
          <p:nvPr/>
        </p:nvSpPr>
        <p:spPr>
          <a:xfrm>
            <a:off x="0" y="0"/>
            <a:ext cx="7315200" cy="954107"/>
          </a:xfrm>
          <a:prstGeom prst="rect">
            <a:avLst/>
          </a:prstGeom>
        </p:spPr>
        <p:txBody>
          <a:bodyPr wrap="square">
            <a:spAutoFit/>
          </a:bodyPr>
          <a:lstStyle/>
          <a:p>
            <a:pPr algn="ctr"/>
            <a:r>
              <a:rPr lang="en-US" sz="2800" dirty="0">
                <a:solidFill>
                  <a:srgbClr val="FFFF00"/>
                </a:solidFill>
                <a:effectLst>
                  <a:outerShdw blurRad="50800" dist="38100" dir="5400000" algn="t" rotWithShape="0">
                    <a:prstClr val="black">
                      <a:alpha val="40000"/>
                    </a:prstClr>
                  </a:outerShdw>
                </a:effectLst>
                <a:latin typeface="Trebuchet MS" panose="020B0603020202020204" pitchFamily="34" charset="0"/>
              </a:rPr>
              <a:t>Looking for a lot to build your dream </a:t>
            </a:r>
            <a:r>
              <a:rPr lang="en-US" sz="2800" dirty="0">
                <a:solidFill>
                  <a:srgbClr val="FFFF00"/>
                </a:solidFill>
                <a:effectLst>
                  <a:outerShdw blurRad="50800" dist="38100" dir="5400000" algn="t" rotWithShape="0">
                    <a:prstClr val="black">
                      <a:alpha val="40000"/>
                    </a:prstClr>
                  </a:outerShdw>
                </a:effectLst>
                <a:latin typeface="Trebuchet MS" panose="020B0603020202020204" pitchFamily="34" charset="0"/>
              </a:rPr>
              <a:t>house</a:t>
            </a:r>
            <a:br>
              <a:rPr lang="en-US" sz="2800" dirty="0">
                <a:solidFill>
                  <a:srgbClr val="FFFF00"/>
                </a:solidFill>
                <a:effectLst>
                  <a:outerShdw blurRad="50800" dist="38100" dir="5400000" algn="t" rotWithShape="0">
                    <a:prstClr val="black">
                      <a:alpha val="40000"/>
                    </a:prstClr>
                  </a:outerShdw>
                </a:effectLst>
                <a:latin typeface="Trebuchet MS" panose="020B0603020202020204" pitchFamily="34" charset="0"/>
              </a:rPr>
            </a:br>
            <a:r>
              <a:rPr lang="en-US" sz="2800" dirty="0" smtClean="0">
                <a:solidFill>
                  <a:srgbClr val="FFFF00"/>
                </a:solidFill>
                <a:effectLst>
                  <a:outerShdw blurRad="50800" dist="38100" dir="5400000" algn="t" rotWithShape="0">
                    <a:prstClr val="black">
                      <a:alpha val="40000"/>
                    </a:prstClr>
                  </a:outerShdw>
                </a:effectLst>
                <a:latin typeface="Trebuchet MS" panose="020B0603020202020204" pitchFamily="34" charset="0"/>
              </a:rPr>
              <a:t>in Beresford </a:t>
            </a:r>
            <a:r>
              <a:rPr lang="en-US" sz="2800" dirty="0">
                <a:solidFill>
                  <a:srgbClr val="FFFF00"/>
                </a:solidFill>
                <a:effectLst>
                  <a:outerShdw blurRad="50800" dist="38100" dir="5400000" algn="t" rotWithShape="0">
                    <a:prstClr val="black">
                      <a:alpha val="40000"/>
                    </a:prstClr>
                  </a:outerShdw>
                </a:effectLst>
                <a:latin typeface="Trebuchet MS" panose="020B0603020202020204" pitchFamily="34" charset="0"/>
              </a:rPr>
              <a:t>Creek Landing?</a:t>
            </a:r>
            <a:endParaRPr lang="en-US" sz="2800" dirty="0">
              <a:solidFill>
                <a:srgbClr val="FFFF00"/>
              </a:solidFill>
              <a:effectLst>
                <a:outerShdw blurRad="50800" dist="38100" dir="5400000" algn="t" rotWithShape="0">
                  <a:prstClr val="black">
                    <a:alpha val="40000"/>
                  </a:prstClr>
                </a:outerShdw>
              </a:effectLst>
              <a:latin typeface="Trebuchet MS" panose="020B0603020202020204" pitchFamily="34" charset="0"/>
            </a:endParaRPr>
          </a:p>
        </p:txBody>
      </p:sp>
      <p:pic>
        <p:nvPicPr>
          <p:cNvPr id="25" name="Picture 24"/>
          <p:cNvPicPr>
            <a:picLocks/>
          </p:cNvPicPr>
          <p:nvPr/>
        </p:nvPicPr>
        <p:blipFill>
          <a:blip r:embed="rId11" cstate="print">
            <a:extLst>
              <a:ext uri="{28A0092B-C50C-407E-A947-70E740481C1C}">
                <a14:useLocalDpi xmlns:a14="http://schemas.microsoft.com/office/drawing/2010/main" val="0"/>
              </a:ext>
            </a:extLst>
          </a:blip>
          <a:stretch>
            <a:fillRect/>
          </a:stretch>
        </p:blipFill>
        <p:spPr>
          <a:xfrm>
            <a:off x="76199" y="7162800"/>
            <a:ext cx="1828800" cy="1371600"/>
          </a:xfrm>
          <a:prstGeom prst="rect">
            <a:avLst/>
          </a:prstGeom>
          <a:ln w="19050">
            <a:noFill/>
          </a:ln>
        </p:spPr>
      </p:pic>
    </p:spTree>
    <p:extLst>
      <p:ext uri="{BB962C8B-B14F-4D97-AF65-F5344CB8AC3E}">
        <p14:creationId xmlns:p14="http://schemas.microsoft.com/office/powerpoint/2010/main" val="41279503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67</TotalTime>
  <Words>93</Words>
  <Application>Microsoft Office PowerPoint</Application>
  <PresentationFormat>Custom</PresentationFormat>
  <Paragraphs>12</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Apex</vt:lpstr>
      <vt:lpstr>1153 Rivershore Road Beresford Creek Landing ~ Charleston, SC 29492 MLS# 14031405 ~ $145,000</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atp1313@gmail.com</cp:lastModifiedBy>
  <cp:revision>14</cp:revision>
  <dcterms:created xsi:type="dcterms:W3CDTF">2006-08-16T00:00:00Z</dcterms:created>
  <dcterms:modified xsi:type="dcterms:W3CDTF">2015-01-07T19:29:36Z</dcterms:modified>
</cp:coreProperties>
</file>