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3/6/2026</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png"/><Relationship Id="rId3" Type="http://schemas.openxmlformats.org/officeDocument/2006/relationships/hyperlink" Target="mailto:ksmith@mattoneillteam.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6944" b="6944"/>
          <a:stretch/>
        </p:blipFill>
        <p:spPr bwMode="auto">
          <a:xfrm>
            <a:off x="1" y="1"/>
            <a:ext cx="8229598" cy="47244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065815"/>
            <a:ext cx="8229599" cy="658586"/>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86" dirty="0">
                <a:solidFill>
                  <a:schemeClr val="bg2">
                    <a:lumMod val="50000"/>
                  </a:schemeClr>
                </a:solidFill>
                <a:latin typeface="Palatino Linotype" panose="02040502050505030304" pitchFamily="18" charset="0"/>
              </a:rPr>
              <a:t>1155 Saint </a:t>
            </a:r>
            <a:r>
              <a:rPr lang="en-US" sz="1886" dirty="0" err="1">
                <a:solidFill>
                  <a:schemeClr val="bg2">
                    <a:lumMod val="50000"/>
                  </a:schemeClr>
                </a:solidFill>
                <a:latin typeface="Palatino Linotype" panose="02040502050505030304" pitchFamily="18" charset="0"/>
              </a:rPr>
              <a:t>Pauls</a:t>
            </a:r>
            <a:r>
              <a:rPr lang="en-US" sz="1886" dirty="0">
                <a:solidFill>
                  <a:schemeClr val="bg2">
                    <a:lumMod val="50000"/>
                  </a:schemeClr>
                </a:solidFill>
                <a:latin typeface="Palatino Linotype" panose="02040502050505030304" pitchFamily="18" charset="0"/>
              </a:rPr>
              <a:t> Parrish Lane</a:t>
            </a:r>
          </a:p>
          <a:p>
            <a:pPr algn="ctr"/>
            <a:r>
              <a:rPr lang="en-US" sz="1414" dirty="0">
                <a:solidFill>
                  <a:schemeClr val="bg2">
                    <a:lumMod val="50000"/>
                  </a:schemeClr>
                </a:solidFill>
                <a:latin typeface="Palatino Linotype" panose="02040502050505030304" pitchFamily="18" charset="0"/>
              </a:rPr>
              <a:t>The Gates of Fenwick Plantation | Johns Island, SC 29455 | MLS# 26002384 | $429,000</a:t>
            </a:r>
          </a:p>
        </p:txBody>
      </p:sp>
      <p:sp>
        <p:nvSpPr>
          <p:cNvPr id="5" name="Rectangle 4"/>
          <p:cNvSpPr/>
          <p:nvPr/>
        </p:nvSpPr>
        <p:spPr>
          <a:xfrm>
            <a:off x="62403" y="57090"/>
            <a:ext cx="8104794" cy="523220"/>
          </a:xfrm>
          <a:prstGeom prst="rect">
            <a:avLst/>
          </a:prstGeom>
        </p:spPr>
        <p:txBody>
          <a:bodyPr wrap="square">
            <a:spAutoFit/>
          </a:bodyPr>
          <a:lstStyle/>
          <a:p>
            <a:pPr algn="r"/>
            <a:r>
              <a:rPr lang="en-US" sz="2800" b="1" i="1" dirty="0">
                <a:ln w="3175">
                  <a:solidFill>
                    <a:schemeClr val="tx1"/>
                  </a:solidFill>
                </a:ln>
                <a:solidFill>
                  <a:srgbClr val="FFFF00"/>
                </a:solidFill>
                <a:latin typeface="Palatino Linotype" panose="02040502050505030304" pitchFamily="18" charset="0"/>
                <a:cs typeface="Times New Roman" panose="02020603050405020304" pitchFamily="18" charset="0"/>
              </a:rPr>
              <a:t>Price Improvement</a:t>
            </a:r>
          </a:p>
        </p:txBody>
      </p:sp>
      <p:sp>
        <p:nvSpPr>
          <p:cNvPr id="7" name="Right Brace 6"/>
          <p:cNvSpPr/>
          <p:nvPr/>
        </p:nvSpPr>
        <p:spPr>
          <a:xfrm rot="16200000">
            <a:off x="10692207" y="1391850"/>
            <a:ext cx="179614" cy="282971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1061357" y="9771017"/>
            <a:ext cx="6106886" cy="2873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57" dirty="0">
                <a:solidFill>
                  <a:schemeClr val="tx1"/>
                </a:solidFill>
                <a:latin typeface="Palatino Linotype" panose="02040502050505030304" pitchFamily="18" charset="0"/>
              </a:rPr>
              <a:t>Kellen Smith     </a:t>
            </a:r>
            <a:r>
              <a:rPr lang="en-US" sz="1257" dirty="0">
                <a:solidFill>
                  <a:schemeClr val="tx1"/>
                </a:solidFill>
                <a:latin typeface="Palatino Linotype" panose="02040502050505030304" pitchFamily="18" charset="0"/>
                <a:hlinkClick r:id="rId3"/>
              </a:rPr>
              <a:t>ksmith@mattoneillteam.com</a:t>
            </a:r>
            <a:r>
              <a:rPr lang="en-US" sz="1257" dirty="0">
                <a:solidFill>
                  <a:schemeClr val="tx1"/>
                </a:solidFill>
                <a:latin typeface="Palatino Linotype" panose="02040502050505030304" pitchFamily="18" charset="0"/>
              </a:rPr>
              <a:t>     843-801-2630</a:t>
            </a:r>
          </a:p>
        </p:txBody>
      </p:sp>
      <p:sp>
        <p:nvSpPr>
          <p:cNvPr id="2" name="Rectangle 1"/>
          <p:cNvSpPr/>
          <p:nvPr/>
        </p:nvSpPr>
        <p:spPr>
          <a:xfrm>
            <a:off x="-2006110" y="239486"/>
            <a:ext cx="1778051" cy="382541"/>
          </a:xfrm>
          <a:prstGeom prst="rect">
            <a:avLst/>
          </a:prstGeom>
        </p:spPr>
        <p:txBody>
          <a:bodyPr wrap="none">
            <a:spAutoFit/>
          </a:bodyPr>
          <a:lstStyle/>
          <a:p>
            <a:r>
              <a:rPr lang="en-US" sz="1886"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Price Reduced!</a:t>
            </a:r>
            <a:endParaRPr lang="en-US" sz="1886"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endParaRPr>
          </a:p>
        </p:txBody>
      </p:sp>
      <p:sp>
        <p:nvSpPr>
          <p:cNvPr id="8" name="Rectangle 7"/>
          <p:cNvSpPr/>
          <p:nvPr/>
        </p:nvSpPr>
        <p:spPr>
          <a:xfrm>
            <a:off x="131527" y="4708657"/>
            <a:ext cx="7966546" cy="3908762"/>
          </a:xfrm>
          <a:prstGeom prst="rect">
            <a:avLst/>
          </a:prstGeom>
        </p:spPr>
        <p:txBody>
          <a:bodyPr wrap="square" numCol="1" anchor="ctr">
            <a:spAutoFit/>
          </a:bodyPr>
          <a:lstStyle/>
          <a:p>
            <a:pPr algn="ctr">
              <a:spcAft>
                <a:spcPts val="600"/>
              </a:spcAft>
            </a:pPr>
            <a:r>
              <a:rPr lang="en-US" sz="1150" dirty="0">
                <a:solidFill>
                  <a:schemeClr val="bg2">
                    <a:lumMod val="25000"/>
                  </a:schemeClr>
                </a:solidFill>
                <a:latin typeface="Palatino Linotype" panose="02040502050505030304" pitchFamily="18" charset="0"/>
                <a:cs typeface="Times New Roman" panose="02020603050405020304" pitchFamily="18" charset="0"/>
              </a:rPr>
              <a:t>***Ask about the possibility of receiving 1% reduction in interest rate and free refi.*** Located in The Gates of Fenwick Plantation, this beautifully maintained end-unit townhouse offers a bright, functional floor plan in a highly convenient location. From the moment you arrive, you'll appreciate the pristine landscaping, the tall, shady tree out front, and the charming exterior that sets the tone for what's inside. Step through the door to find attractive oak wood flooring, an open layout, and wonderful natural light throughout the main living areas. The kitchen is both inviting and practical, featuring vaulted ceilings, a Palladian window, a full tile backsplash, a new stainless refrigerator, abundant cabinetry and countertop space, a pantry, and room for a dining table.</a:t>
            </a:r>
          </a:p>
          <a:p>
            <a:pPr algn="ctr">
              <a:spcAft>
                <a:spcPts val="600"/>
              </a:spcAft>
            </a:pPr>
            <a:r>
              <a:rPr lang="en-US" sz="1150" dirty="0">
                <a:solidFill>
                  <a:schemeClr val="bg2">
                    <a:lumMod val="25000"/>
                  </a:schemeClr>
                </a:solidFill>
                <a:latin typeface="Palatino Linotype" panose="02040502050505030304" pitchFamily="18" charset="0"/>
                <a:cs typeface="Times New Roman" panose="02020603050405020304" pitchFamily="18" charset="0"/>
              </a:rPr>
              <a:t>The adjacent dining area flows seamlessly into the living room, which opens to the patio and backyard beyond; perfect for everyday living and entertaining alike.</a:t>
            </a:r>
          </a:p>
          <a:p>
            <a:pPr algn="ctr">
              <a:spcAft>
                <a:spcPts val="600"/>
              </a:spcAft>
            </a:pPr>
            <a:r>
              <a:rPr lang="en-US" sz="1150" dirty="0">
                <a:solidFill>
                  <a:schemeClr val="bg2">
                    <a:lumMod val="25000"/>
                  </a:schemeClr>
                </a:solidFill>
                <a:latin typeface="Palatino Linotype" panose="02040502050505030304" pitchFamily="18" charset="0"/>
                <a:cs typeface="Times New Roman" panose="02020603050405020304" pitchFamily="18" charset="0"/>
              </a:rPr>
              <a:t>The main-level primary bedroom serves as a relaxing retreat with an </a:t>
            </a:r>
            <a:r>
              <a:rPr lang="en-US" sz="1150" dirty="0" err="1">
                <a:solidFill>
                  <a:schemeClr val="bg2">
                    <a:lumMod val="25000"/>
                  </a:schemeClr>
                </a:solidFill>
                <a:latin typeface="Palatino Linotype" panose="02040502050505030304" pitchFamily="18" charset="0"/>
                <a:cs typeface="Times New Roman" panose="02020603050405020304" pitchFamily="18" charset="0"/>
              </a:rPr>
              <a:t>en</a:t>
            </a:r>
            <a:r>
              <a:rPr lang="en-US" sz="1150" dirty="0">
                <a:solidFill>
                  <a:schemeClr val="bg2">
                    <a:lumMod val="25000"/>
                  </a:schemeClr>
                </a:solidFill>
                <a:latin typeface="Palatino Linotype" panose="02040502050505030304" pitchFamily="18" charset="0"/>
                <a:cs typeface="Times New Roman" panose="02020603050405020304" pitchFamily="18" charset="0"/>
              </a:rPr>
              <a:t> suite bathroom that includes a dual sink vanity, a large renovated step-in shower, and a walk-in closet. A convenient powder room completes the first floor.</a:t>
            </a:r>
          </a:p>
          <a:p>
            <a:pPr algn="ctr">
              <a:spcAft>
                <a:spcPts val="600"/>
              </a:spcAft>
            </a:pPr>
            <a:r>
              <a:rPr lang="en-US" sz="1150" dirty="0">
                <a:solidFill>
                  <a:schemeClr val="bg2">
                    <a:lumMod val="25000"/>
                  </a:schemeClr>
                </a:solidFill>
                <a:latin typeface="Palatino Linotype" panose="02040502050505030304" pitchFamily="18" charset="0"/>
                <a:cs typeface="Times New Roman" panose="02020603050405020304" pitchFamily="18" charset="0"/>
              </a:rPr>
              <a:t>Upstairs, you'll find a versatile loft ideal for a reading nook, office, or flex space to suit your needs. Two generously sized bedrooms complete the second level, including one that can function as a second primary bedroom with in-room access to the shared hall bath.</a:t>
            </a:r>
          </a:p>
          <a:p>
            <a:pPr algn="ctr">
              <a:spcAft>
                <a:spcPts val="600"/>
              </a:spcAft>
            </a:pPr>
            <a:r>
              <a:rPr lang="en-US" sz="1150" dirty="0">
                <a:solidFill>
                  <a:schemeClr val="bg2">
                    <a:lumMod val="25000"/>
                  </a:schemeClr>
                </a:solidFill>
                <a:latin typeface="Palatino Linotype" panose="02040502050505030304" pitchFamily="18" charset="0"/>
                <a:cs typeface="Times New Roman" panose="02020603050405020304" pitchFamily="18" charset="0"/>
              </a:rPr>
              <a:t>Additional highlights include an updated gas tankless water heater (2023), updated HVAC (2022), and new carpet on the second level. The community offers a swimming pool, and the home is located within three miles of popular dining spots and breweries such as Wild Olive, The Royal Tern, Kiss Cafe, Estuary Beans and Barley, and Low Tide Brewery. Just over seven miles from downtown Charleston, this home truly has so much to love. Schedule your showing today and see it for yourself.</a:t>
            </a: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rcRect/>
          <a:stretch/>
        </p:blipFill>
        <p:spPr>
          <a:xfrm>
            <a:off x="-4114800" y="5100536"/>
            <a:ext cx="1436914" cy="955548"/>
          </a:xfrm>
          <a:prstGeom prst="rect">
            <a:avLst/>
          </a:prstGeom>
        </p:spPr>
      </p:pic>
      <p:pic>
        <p:nvPicPr>
          <p:cNvPr id="13" name="Picture 12"/>
          <p:cNvPicPr>
            <a:picLocks/>
          </p:cNvPicPr>
          <p:nvPr/>
        </p:nvPicPr>
        <p:blipFill>
          <a:blip r:embed="rId5" cstate="print">
            <a:extLst>
              <a:ext uri="{28A0092B-C50C-407E-A947-70E740481C1C}">
                <a14:useLocalDpi xmlns:a14="http://schemas.microsoft.com/office/drawing/2010/main" val="0"/>
              </a:ext>
            </a:extLst>
          </a:blip>
          <a:srcRect/>
          <a:stretch/>
        </p:blipFill>
        <p:spPr>
          <a:xfrm>
            <a:off x="-4114800" y="5882802"/>
            <a:ext cx="1436914" cy="955548"/>
          </a:xfrm>
          <a:prstGeom prst="rect">
            <a:avLst/>
          </a:prstGeom>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rcRect/>
          <a:stretch/>
        </p:blipFill>
        <p:spPr>
          <a:xfrm>
            <a:off x="0" y="8601674"/>
            <a:ext cx="1644204" cy="1097279"/>
          </a:xfrm>
          <a:prstGeom prst="rect">
            <a:avLst/>
          </a:prstGeom>
          <a:ln>
            <a:solidFill>
              <a:schemeClr val="bg1"/>
            </a:solidFill>
          </a:ln>
        </p:spPr>
      </p:pic>
      <p:pic>
        <p:nvPicPr>
          <p:cNvPr id="17" name="Picture 16"/>
          <p:cNvPicPr>
            <a:picLocks/>
          </p:cNvPicPr>
          <p:nvPr/>
        </p:nvPicPr>
        <p:blipFill>
          <a:blip r:embed="rId7" cstate="print">
            <a:extLst>
              <a:ext uri="{28A0092B-C50C-407E-A947-70E740481C1C}">
                <a14:useLocalDpi xmlns:a14="http://schemas.microsoft.com/office/drawing/2010/main" val="0"/>
              </a:ext>
            </a:extLst>
          </a:blip>
          <a:srcRect/>
          <a:stretch/>
        </p:blipFill>
        <p:spPr>
          <a:xfrm>
            <a:off x="3291840" y="8601674"/>
            <a:ext cx="1644204" cy="1097279"/>
          </a:xfrm>
          <a:prstGeom prst="rect">
            <a:avLst/>
          </a:prstGeom>
          <a:ln>
            <a:solidFill>
              <a:schemeClr val="bg1"/>
            </a:solidFill>
          </a:ln>
        </p:spPr>
      </p:pic>
      <p:pic>
        <p:nvPicPr>
          <p:cNvPr id="18" name="Picture 17"/>
          <p:cNvPicPr>
            <a:picLocks/>
          </p:cNvPicPr>
          <p:nvPr/>
        </p:nvPicPr>
        <p:blipFill>
          <a:blip r:embed="rId8" cstate="print">
            <a:extLst>
              <a:ext uri="{28A0092B-C50C-407E-A947-70E740481C1C}">
                <a14:useLocalDpi xmlns:a14="http://schemas.microsoft.com/office/drawing/2010/main" val="0"/>
              </a:ext>
            </a:extLst>
          </a:blip>
          <a:srcRect/>
          <a:stretch/>
        </p:blipFill>
        <p:spPr>
          <a:xfrm>
            <a:off x="6583680" y="8601674"/>
            <a:ext cx="1645920" cy="1097280"/>
          </a:xfrm>
          <a:prstGeom prst="rect">
            <a:avLst/>
          </a:prstGeom>
          <a:ln>
            <a:solidFill>
              <a:schemeClr val="bg1"/>
            </a:solidFill>
          </a:ln>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rcRect/>
          <a:stretch/>
        </p:blipFill>
        <p:spPr>
          <a:xfrm>
            <a:off x="4937760" y="8601674"/>
            <a:ext cx="1644205" cy="1097279"/>
          </a:xfrm>
          <a:prstGeom prst="rect">
            <a:avLst/>
          </a:prstGeom>
          <a:ln>
            <a:solidFill>
              <a:schemeClr val="bg1"/>
            </a:solidFill>
          </a:ln>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rcRect/>
          <a:stretch/>
        </p:blipFill>
        <p:spPr>
          <a:xfrm>
            <a:off x="-4114800" y="6665068"/>
            <a:ext cx="1436914" cy="955548"/>
          </a:xfrm>
          <a:prstGeom prst="rect">
            <a:avLst/>
          </a:prstGeom>
        </p:spPr>
      </p:pic>
      <p:pic>
        <p:nvPicPr>
          <p:cNvPr id="21" name="Picture 20"/>
          <p:cNvPicPr>
            <a:picLocks/>
          </p:cNvPicPr>
          <p:nvPr/>
        </p:nvPicPr>
        <p:blipFill>
          <a:blip r:embed="rId11" cstate="print">
            <a:extLst>
              <a:ext uri="{28A0092B-C50C-407E-A947-70E740481C1C}">
                <a14:useLocalDpi xmlns:a14="http://schemas.microsoft.com/office/drawing/2010/main" val="0"/>
              </a:ext>
            </a:extLst>
          </a:blip>
          <a:srcRect/>
          <a:stretch/>
        </p:blipFill>
        <p:spPr>
          <a:xfrm>
            <a:off x="-4114800" y="7447334"/>
            <a:ext cx="1436914" cy="955548"/>
          </a:xfrm>
          <a:prstGeom prst="rect">
            <a:avLst/>
          </a:prstGeom>
        </p:spPr>
      </p:pic>
      <p:pic>
        <p:nvPicPr>
          <p:cNvPr id="22" name="Picture 21"/>
          <p:cNvPicPr>
            <a:picLocks/>
          </p:cNvPicPr>
          <p:nvPr/>
        </p:nvPicPr>
        <p:blipFill>
          <a:blip r:embed="rId12" cstate="print">
            <a:extLst>
              <a:ext uri="{28A0092B-C50C-407E-A947-70E740481C1C}">
                <a14:useLocalDpi xmlns:a14="http://schemas.microsoft.com/office/drawing/2010/main" val="0"/>
              </a:ext>
            </a:extLst>
          </a:blip>
          <a:srcRect/>
          <a:stretch/>
        </p:blipFill>
        <p:spPr>
          <a:xfrm>
            <a:off x="-4114800" y="8229600"/>
            <a:ext cx="1436914" cy="955548"/>
          </a:xfrm>
          <a:prstGeom prst="rect">
            <a:avLst/>
          </a:prstGeom>
        </p:spPr>
      </p:pic>
      <p:sp>
        <p:nvSpPr>
          <p:cNvPr id="23" name="Rectangle 22">
            <a:extLst>
              <a:ext uri="{FF2B5EF4-FFF2-40B4-BE49-F238E27FC236}">
                <a16:creationId xmlns:a16="http://schemas.microsoft.com/office/drawing/2014/main" id="{7D49911E-DD8F-4FF5-9F84-48DCA4629F2F}"/>
              </a:ext>
            </a:extLst>
          </p:cNvPr>
          <p:cNvSpPr/>
          <p:nvPr/>
        </p:nvSpPr>
        <p:spPr>
          <a:xfrm>
            <a:off x="-4580513" y="825962"/>
            <a:ext cx="4339754" cy="1785104"/>
          </a:xfrm>
          <a:prstGeom prst="rect">
            <a:avLst/>
          </a:prstGeom>
        </p:spPr>
        <p:txBody>
          <a:bodyPr wrap="square">
            <a:spAutoFit/>
          </a:bodyPr>
          <a:lstStyle/>
          <a:p>
            <a:r>
              <a:rPr lang="en-US" sz="22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Happy Hour Broker Open House Friday, Nov 22 from 3-5</a:t>
            </a:r>
          </a:p>
          <a:p>
            <a:endParaRPr lang="en-US" sz="22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endParaRPr>
          </a:p>
          <a:p>
            <a:r>
              <a:rPr lang="en-US" sz="22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$100 Gift Card</a:t>
            </a:r>
            <a:br>
              <a:rPr lang="en-US" sz="22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br>
            <a:r>
              <a:rPr lang="en-US" sz="22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Giveaway</a:t>
            </a:r>
          </a:p>
        </p:txBody>
      </p:sp>
      <p:pic>
        <p:nvPicPr>
          <p:cNvPr id="24" name="Picture 23">
            <a:extLst>
              <a:ext uri="{FF2B5EF4-FFF2-40B4-BE49-F238E27FC236}">
                <a16:creationId xmlns:a16="http://schemas.microsoft.com/office/drawing/2014/main" id="{1A4A91DC-5C1E-4F39-8E5D-0D833B6C64BA}"/>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6529632" y="3314457"/>
            <a:ext cx="1436914" cy="714573"/>
          </a:xfrm>
          <a:prstGeom prst="rect">
            <a:avLst/>
          </a:prstGeom>
        </p:spPr>
      </p:pic>
      <p:pic>
        <p:nvPicPr>
          <p:cNvPr id="3" name="Picture 2">
            <a:extLst>
              <a:ext uri="{FF2B5EF4-FFF2-40B4-BE49-F238E27FC236}">
                <a16:creationId xmlns:a16="http://schemas.microsoft.com/office/drawing/2014/main" id="{04275340-024C-54AA-6451-14A9BCEB9E39}"/>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1645920" y="8601674"/>
            <a:ext cx="1644204" cy="1097278"/>
          </a:xfrm>
          <a:prstGeom prst="rect">
            <a:avLst/>
          </a:prstGeom>
          <a:ln>
            <a:solidFill>
              <a:schemeClr val="bg1"/>
            </a:solidFill>
          </a:ln>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482</TotalTime>
  <Words>410</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65</cp:revision>
  <dcterms:created xsi:type="dcterms:W3CDTF">2006-08-16T00:00:00Z</dcterms:created>
  <dcterms:modified xsi:type="dcterms:W3CDTF">2026-03-06T20:27:51Z</dcterms:modified>
</cp:coreProperties>
</file>