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7315200" cy="10058400"/>
  <p:notesSz cx="6858000" cy="9144000"/>
  <p:defaultTextStyle>
    <a:defPPr>
      <a:defRPr lang="en-US"/>
    </a:defPPr>
    <a:lvl1pPr marL="0" algn="l" defTabSz="992764" rtl="0" eaLnBrk="1" latinLnBrk="0" hangingPunct="1">
      <a:defRPr sz="2000" kern="1200">
        <a:solidFill>
          <a:schemeClr val="tx1"/>
        </a:solidFill>
        <a:latin typeface="+mn-lt"/>
        <a:ea typeface="+mn-ea"/>
        <a:cs typeface="+mn-cs"/>
      </a:defRPr>
    </a:lvl1pPr>
    <a:lvl2pPr marL="496382" algn="l" defTabSz="992764" rtl="0" eaLnBrk="1" latinLnBrk="0" hangingPunct="1">
      <a:defRPr sz="2000" kern="1200">
        <a:solidFill>
          <a:schemeClr val="tx1"/>
        </a:solidFill>
        <a:latin typeface="+mn-lt"/>
        <a:ea typeface="+mn-ea"/>
        <a:cs typeface="+mn-cs"/>
      </a:defRPr>
    </a:lvl2pPr>
    <a:lvl3pPr marL="992764" algn="l" defTabSz="992764" rtl="0" eaLnBrk="1" latinLnBrk="0" hangingPunct="1">
      <a:defRPr sz="2000" kern="1200">
        <a:solidFill>
          <a:schemeClr val="tx1"/>
        </a:solidFill>
        <a:latin typeface="+mn-lt"/>
        <a:ea typeface="+mn-ea"/>
        <a:cs typeface="+mn-cs"/>
      </a:defRPr>
    </a:lvl3pPr>
    <a:lvl4pPr marL="1489146" algn="l" defTabSz="992764" rtl="0" eaLnBrk="1" latinLnBrk="0" hangingPunct="1">
      <a:defRPr sz="2000" kern="1200">
        <a:solidFill>
          <a:schemeClr val="tx1"/>
        </a:solidFill>
        <a:latin typeface="+mn-lt"/>
        <a:ea typeface="+mn-ea"/>
        <a:cs typeface="+mn-cs"/>
      </a:defRPr>
    </a:lvl4pPr>
    <a:lvl5pPr marL="1985528" algn="l" defTabSz="992764" rtl="0" eaLnBrk="1" latinLnBrk="0" hangingPunct="1">
      <a:defRPr sz="2000" kern="1200">
        <a:solidFill>
          <a:schemeClr val="tx1"/>
        </a:solidFill>
        <a:latin typeface="+mn-lt"/>
        <a:ea typeface="+mn-ea"/>
        <a:cs typeface="+mn-cs"/>
      </a:defRPr>
    </a:lvl5pPr>
    <a:lvl6pPr marL="2481910" algn="l" defTabSz="992764" rtl="0" eaLnBrk="1" latinLnBrk="0" hangingPunct="1">
      <a:defRPr sz="2000" kern="1200">
        <a:solidFill>
          <a:schemeClr val="tx1"/>
        </a:solidFill>
        <a:latin typeface="+mn-lt"/>
        <a:ea typeface="+mn-ea"/>
        <a:cs typeface="+mn-cs"/>
      </a:defRPr>
    </a:lvl6pPr>
    <a:lvl7pPr marL="2978292" algn="l" defTabSz="992764" rtl="0" eaLnBrk="1" latinLnBrk="0" hangingPunct="1">
      <a:defRPr sz="2000" kern="1200">
        <a:solidFill>
          <a:schemeClr val="tx1"/>
        </a:solidFill>
        <a:latin typeface="+mn-lt"/>
        <a:ea typeface="+mn-ea"/>
        <a:cs typeface="+mn-cs"/>
      </a:defRPr>
    </a:lvl7pPr>
    <a:lvl8pPr marL="3474674" algn="l" defTabSz="992764" rtl="0" eaLnBrk="1" latinLnBrk="0" hangingPunct="1">
      <a:defRPr sz="2000" kern="1200">
        <a:solidFill>
          <a:schemeClr val="tx1"/>
        </a:solidFill>
        <a:latin typeface="+mn-lt"/>
        <a:ea typeface="+mn-ea"/>
        <a:cs typeface="+mn-cs"/>
      </a:defRPr>
    </a:lvl8pPr>
    <a:lvl9pPr marL="3971056" algn="l" defTabSz="99276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30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75" d="100"/>
          <a:sy n="75" d="100"/>
        </p:scale>
        <p:origin x="2100" y="54"/>
      </p:cViewPr>
      <p:guideLst>
        <p:guide orient="horz" pos="3168"/>
        <p:guide pos="230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337624" y="2011680"/>
            <a:ext cx="6583680" cy="268224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1D8BD707-D9CF-40AE-B4C6-C98DA3205C09}" type="datetimeFigureOut">
              <a:rPr lang="en-US" smtClean="0"/>
              <a:pPr/>
              <a:t>4/9/2019</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097280" y="4886490"/>
            <a:ext cx="5120640" cy="257048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4/9/2019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303520" y="402803"/>
            <a:ext cx="1645920" cy="8582237"/>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365760" y="402803"/>
            <a:ext cx="4815840" cy="8582237"/>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4/9/2019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4/9/2019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0160" y="894080"/>
            <a:ext cx="5669280" cy="268224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280160" y="3678086"/>
            <a:ext cx="5669280" cy="2214244"/>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339840" y="9411124"/>
            <a:ext cx="609600" cy="535517"/>
          </a:xfrm>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365760" y="2346961"/>
            <a:ext cx="3230880" cy="6638079"/>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3718560" y="2346961"/>
            <a:ext cx="3230880" cy="6638079"/>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4/9/2019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65760" y="400473"/>
            <a:ext cx="6583680" cy="1676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365760" y="2251498"/>
            <a:ext cx="3232150"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3716020" y="2251498"/>
            <a:ext cx="3233420"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365760" y="3464561"/>
            <a:ext cx="3232150"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3716020" y="3464561"/>
            <a:ext cx="3233420"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4/9/2019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5761" y="400473"/>
            <a:ext cx="2406650" cy="170434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365761" y="2235201"/>
            <a:ext cx="2406650" cy="6749839"/>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2860040" y="400474"/>
            <a:ext cx="4089400" cy="8584566"/>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4/9/2019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63040" y="894080"/>
            <a:ext cx="4389120" cy="766022"/>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463040" y="2686897"/>
            <a:ext cx="4389120" cy="581152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463040" y="1711287"/>
            <a:ext cx="4389120" cy="777850"/>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365760" y="402802"/>
            <a:ext cx="6583680" cy="16764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365760" y="2346960"/>
            <a:ext cx="6583680" cy="6906768"/>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365760" y="9411124"/>
            <a:ext cx="1706880" cy="535517"/>
          </a:xfrm>
          <a:prstGeom prst="rect">
            <a:avLst/>
          </a:prstGeom>
        </p:spPr>
        <p:txBody>
          <a:bodyPr vert="horz" anchor="b"/>
          <a:lstStyle>
            <a:lvl1pPr algn="l" eaLnBrk="1" latinLnBrk="0" hangingPunct="1">
              <a:defRPr kumimoji="0" sz="1200">
                <a:solidFill>
                  <a:schemeClr val="tx1">
                    <a:shade val="50000"/>
                  </a:schemeClr>
                </a:solidFill>
              </a:defRPr>
            </a:lvl1pPr>
          </a:lstStyle>
          <a:p>
            <a:fld id="{1D8BD707-D9CF-40AE-B4C6-C98DA3205C09}" type="datetimeFigureOut">
              <a:rPr lang="en-US" smtClean="0"/>
              <a:pPr/>
              <a:t>4/9/2019</a:t>
            </a:fld>
            <a:endParaRPr lang="en-US"/>
          </a:p>
        </p:txBody>
      </p:sp>
      <p:sp>
        <p:nvSpPr>
          <p:cNvPr id="3" name="Footer Placeholder 2"/>
          <p:cNvSpPr>
            <a:spLocks noGrp="1"/>
          </p:cNvSpPr>
          <p:nvPr>
            <p:ph type="ftr" sz="quarter" idx="3"/>
          </p:nvPr>
        </p:nvSpPr>
        <p:spPr>
          <a:xfrm>
            <a:off x="2499360" y="9411124"/>
            <a:ext cx="2316480" cy="535517"/>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6339840" y="9411124"/>
            <a:ext cx="609600" cy="535517"/>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jpe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0" y="0"/>
            <a:ext cx="7315200" cy="4877695"/>
          </a:xfrm>
          <a:prstGeom prst="rect">
            <a:avLst/>
          </a:prstGeom>
          <a:ln w="9525">
            <a:noFill/>
            <a:miter lim="800000"/>
            <a:headEnd/>
            <a:tailEnd/>
          </a:ln>
          <a:effectLst/>
          <a:extLst>
            <a:ext uri="{909E8E84-426E-40DD-AFC4-6F175D3DCCD1}">
              <a14:hiddenFill xmlns:a14="http://schemas.microsoft.com/office/drawing/2010/main">
                <a:solidFill>
                  <a:schemeClr val="accent1"/>
                </a:solidFill>
              </a14:hiddenFill>
            </a:ext>
          </a:extLst>
        </p:spPr>
      </p:pic>
      <p:sp>
        <p:nvSpPr>
          <p:cNvPr id="21" name="Rectangle 20"/>
          <p:cNvSpPr/>
          <p:nvPr/>
        </p:nvSpPr>
        <p:spPr>
          <a:xfrm>
            <a:off x="1" y="9075882"/>
            <a:ext cx="7315198" cy="985839"/>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905000" y="6336655"/>
            <a:ext cx="5406228" cy="2584386"/>
          </a:xfrm>
        </p:spPr>
        <p:txBody>
          <a:bodyPr anchor="ctr">
            <a:noAutofit/>
          </a:bodyPr>
          <a:lstStyle/>
          <a:p>
            <a:r>
              <a:rPr lang="en-US" sz="1300" dirty="0">
                <a:solidFill>
                  <a:schemeClr val="tx2">
                    <a:lumMod val="75000"/>
                  </a:schemeClr>
                </a:solidFill>
                <a:latin typeface="Century Gothic" panose="020B0502020202020204" pitchFamily="34" charset="0"/>
              </a:rPr>
              <a:t>Owner was the builder and his detail is shown with custom shelving in the foyer and living room, open floor plan with gas fire place, spacious kitchen with 42'' cabinets, two beautiful columns leading to the dining room and a bonus room over garage. </a:t>
            </a:r>
          </a:p>
          <a:p>
            <a:endParaRPr lang="en-US" sz="1300" dirty="0">
              <a:solidFill>
                <a:schemeClr val="tx2">
                  <a:lumMod val="75000"/>
                </a:schemeClr>
              </a:solidFill>
              <a:latin typeface="Century Gothic" panose="020B0502020202020204" pitchFamily="34" charset="0"/>
            </a:endParaRPr>
          </a:p>
          <a:p>
            <a:r>
              <a:rPr lang="en-US" sz="1300" dirty="0">
                <a:solidFill>
                  <a:schemeClr val="tx2">
                    <a:lumMod val="75000"/>
                  </a:schemeClr>
                </a:solidFill>
                <a:latin typeface="Century Gothic" panose="020B0502020202020204" pitchFamily="34" charset="0"/>
              </a:rPr>
              <a:t>Sun room leads to an over sized covered patio with a relaxing, private back yard. New Roof was installed 2017. </a:t>
            </a:r>
          </a:p>
          <a:p>
            <a:endParaRPr lang="en-US" sz="1300" dirty="0">
              <a:solidFill>
                <a:schemeClr val="tx2">
                  <a:lumMod val="75000"/>
                </a:schemeClr>
              </a:solidFill>
              <a:latin typeface="Century Gothic" panose="020B0502020202020204" pitchFamily="34" charset="0"/>
            </a:endParaRPr>
          </a:p>
          <a:p>
            <a:r>
              <a:rPr lang="en-US" sz="1300" dirty="0">
                <a:solidFill>
                  <a:schemeClr val="tx2">
                    <a:lumMod val="75000"/>
                  </a:schemeClr>
                </a:solidFill>
                <a:latin typeface="Century Gothic" panose="020B0502020202020204" pitchFamily="34" charset="0"/>
              </a:rPr>
              <a:t>Stainless appliances are approximately 4 years old and HVAC approximately 6 years old.</a:t>
            </a:r>
          </a:p>
        </p:txBody>
      </p:sp>
      <p:sp>
        <p:nvSpPr>
          <p:cNvPr id="23" name="Rectangle 22"/>
          <p:cNvSpPr/>
          <p:nvPr/>
        </p:nvSpPr>
        <p:spPr>
          <a:xfrm>
            <a:off x="0" y="4169809"/>
            <a:ext cx="7315200" cy="707886"/>
          </a:xfrm>
          <a:prstGeom prst="rect">
            <a:avLst/>
          </a:prstGeom>
          <a:noFill/>
        </p:spPr>
        <p:txBody>
          <a:bodyPr wrap="square">
            <a:spAutoFit/>
          </a:bodyPr>
          <a:lstStyle/>
          <a:p>
            <a:r>
              <a:rPr lang="en-US" sz="4000" b="1" dirty="0">
                <a:ln w="3175">
                  <a:noFill/>
                </a:ln>
                <a:solidFill>
                  <a:schemeClr val="bg1"/>
                </a:solidFill>
                <a:latin typeface="Freestyle Script" panose="030804020302050B0404" pitchFamily="66" charset="0"/>
              </a:rPr>
              <a:t>Elegant one story home in Pine Forest Country Club!</a:t>
            </a:r>
          </a:p>
        </p:txBody>
      </p:sp>
      <p:sp>
        <p:nvSpPr>
          <p:cNvPr id="2" name="Title 1"/>
          <p:cNvSpPr>
            <a:spLocks noGrp="1"/>
          </p:cNvSpPr>
          <p:nvPr>
            <p:ph type="ctrTitle"/>
          </p:nvPr>
        </p:nvSpPr>
        <p:spPr>
          <a:xfrm>
            <a:off x="1905000" y="4828995"/>
            <a:ext cx="5402260" cy="1385427"/>
          </a:xfrm>
        </p:spPr>
        <p:txBody>
          <a:bodyPr anchor="ctr">
            <a:noAutofit/>
            <a:scene3d>
              <a:camera prst="orthographicFront"/>
              <a:lightRig rig="soft" dir="t">
                <a:rot lat="0" lon="0" rev="17220000"/>
              </a:lightRig>
            </a:scene3d>
            <a:sp3d prstMaterial="softEdge"/>
          </a:bodyPr>
          <a:lstStyle/>
          <a:p>
            <a:r>
              <a:rPr lang="en-US" sz="2800" b="0" cap="none" dirty="0">
                <a:ln w="10541" cmpd="sng">
                  <a:noFill/>
                  <a:prstDash val="solid"/>
                </a:ln>
                <a:solidFill>
                  <a:schemeClr val="tx2"/>
                </a:solidFill>
                <a:effectLst/>
                <a:latin typeface="Century Gothic" panose="020B0502020202020204" pitchFamily="34" charset="0"/>
              </a:rPr>
              <a:t>115 </a:t>
            </a:r>
            <a:r>
              <a:rPr lang="en-US" sz="2800" b="0" cap="none" dirty="0" err="1">
                <a:ln w="10541" cmpd="sng">
                  <a:noFill/>
                  <a:prstDash val="solid"/>
                </a:ln>
                <a:solidFill>
                  <a:schemeClr val="tx2"/>
                </a:solidFill>
                <a:effectLst/>
                <a:latin typeface="Century Gothic" panose="020B0502020202020204" pitchFamily="34" charset="0"/>
              </a:rPr>
              <a:t>Innisbrook</a:t>
            </a:r>
            <a:r>
              <a:rPr lang="en-US" sz="2800" b="0" cap="none" dirty="0">
                <a:ln w="10541" cmpd="sng">
                  <a:noFill/>
                  <a:prstDash val="solid"/>
                </a:ln>
                <a:solidFill>
                  <a:schemeClr val="tx2"/>
                </a:solidFill>
                <a:effectLst/>
                <a:latin typeface="Century Gothic" panose="020B0502020202020204" pitchFamily="34" charset="0"/>
              </a:rPr>
              <a:t> Bend</a:t>
            </a:r>
            <a:br>
              <a:rPr lang="en-US" sz="2800" b="0" cap="none" dirty="0">
                <a:ln w="10541" cmpd="sng">
                  <a:noFill/>
                  <a:prstDash val="solid"/>
                </a:ln>
                <a:solidFill>
                  <a:schemeClr val="tx2"/>
                </a:solidFill>
                <a:effectLst/>
                <a:latin typeface="Century Gothic" panose="020B0502020202020204" pitchFamily="34" charset="0"/>
              </a:rPr>
            </a:br>
            <a:r>
              <a:rPr lang="en-US" sz="1800" b="0" cap="none" dirty="0">
                <a:ln w="10541" cmpd="sng">
                  <a:noFill/>
                  <a:prstDash val="solid"/>
                </a:ln>
                <a:solidFill>
                  <a:schemeClr val="tx2"/>
                </a:solidFill>
                <a:effectLst/>
                <a:latin typeface="Century Gothic" panose="020B0502020202020204" pitchFamily="34" charset="0"/>
              </a:rPr>
              <a:t>Summerville, SC 29483</a:t>
            </a:r>
            <a:br>
              <a:rPr lang="en-US" sz="1800" b="0" cap="none" dirty="0">
                <a:ln w="10541" cmpd="sng">
                  <a:noFill/>
                  <a:prstDash val="solid"/>
                </a:ln>
                <a:solidFill>
                  <a:schemeClr val="tx2"/>
                </a:solidFill>
                <a:effectLst/>
                <a:latin typeface="Century Gothic" panose="020B0502020202020204" pitchFamily="34" charset="0"/>
              </a:rPr>
            </a:br>
            <a:r>
              <a:rPr lang="en-US" sz="1800" b="0" cap="none" dirty="0">
                <a:ln w="10541" cmpd="sng">
                  <a:noFill/>
                  <a:prstDash val="solid"/>
                </a:ln>
                <a:solidFill>
                  <a:schemeClr val="tx2"/>
                </a:solidFill>
                <a:effectLst/>
                <a:latin typeface="Century Gothic" panose="020B0502020202020204" pitchFamily="34" charset="0"/>
              </a:rPr>
              <a:t>MLS# 19006599 :: $249,500</a:t>
            </a:r>
            <a:br>
              <a:rPr lang="fr-FR" sz="1800" b="0" cap="none" dirty="0">
                <a:ln w="10541" cmpd="sng">
                  <a:noFill/>
                  <a:prstDash val="solid"/>
                </a:ln>
                <a:solidFill>
                  <a:schemeClr val="tx2"/>
                </a:solidFill>
                <a:effectLst/>
                <a:latin typeface="Century Gothic" panose="020B0502020202020204" pitchFamily="34" charset="0"/>
              </a:rPr>
            </a:br>
            <a:r>
              <a:rPr lang="en-US" sz="1800" b="0" cap="none" dirty="0">
                <a:ln w="10541" cmpd="sng">
                  <a:noFill/>
                  <a:prstDash val="solid"/>
                </a:ln>
                <a:solidFill>
                  <a:schemeClr val="tx2"/>
                </a:solidFill>
                <a:effectLst/>
                <a:latin typeface="Century Gothic" panose="020B0502020202020204" pitchFamily="34" charset="0"/>
              </a:rPr>
              <a:t>3 Bed / 2  Bath</a:t>
            </a:r>
            <a:endParaRPr lang="en-US" sz="1200" b="0" cap="none" dirty="0">
              <a:ln w="10541" cmpd="sng">
                <a:noFill/>
                <a:prstDash val="solid"/>
              </a:ln>
              <a:solidFill>
                <a:schemeClr val="tx2"/>
              </a:solidFill>
              <a:effectLst/>
              <a:latin typeface="Century Gothic" panose="020B0502020202020204" pitchFamily="34" charset="0"/>
            </a:endParaRPr>
          </a:p>
        </p:txBody>
      </p:sp>
      <p:sp>
        <p:nvSpPr>
          <p:cNvPr id="5" name="Diagonal Stripe 4"/>
          <p:cNvSpPr/>
          <p:nvPr/>
        </p:nvSpPr>
        <p:spPr>
          <a:xfrm rot="10800000">
            <a:off x="7802042" y="2636803"/>
            <a:ext cx="1827110" cy="1828800"/>
          </a:xfrm>
          <a:prstGeom prst="diagStripe">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sp>
        <p:nvSpPr>
          <p:cNvPr id="6" name="TextBox 5"/>
          <p:cNvSpPr txBox="1"/>
          <p:nvPr/>
        </p:nvSpPr>
        <p:spPr>
          <a:xfrm rot="18843472">
            <a:off x="8150276" y="3531388"/>
            <a:ext cx="1548950" cy="400110"/>
          </a:xfrm>
          <a:prstGeom prst="rect">
            <a:avLst/>
          </a:prstGeom>
          <a:noFill/>
        </p:spPr>
        <p:txBody>
          <a:bodyPr wrap="none" rtlCol="0">
            <a:spAutoFit/>
          </a:bodyPr>
          <a:lstStyle/>
          <a:p>
            <a:pPr algn="ctr"/>
            <a:r>
              <a:rPr lang="en-US" b="1" i="1" dirty="0">
                <a:solidFill>
                  <a:schemeClr val="bg1"/>
                </a:solidFill>
                <a:effectLst>
                  <a:outerShdw blurRad="38100" dist="38100" dir="2700000" algn="tl">
                    <a:srgbClr val="000000">
                      <a:alpha val="43137"/>
                    </a:srgbClr>
                  </a:outerShdw>
                </a:effectLst>
                <a:latin typeface="Trebuchet MS" panose="020B0603020202020204" pitchFamily="34" charset="0"/>
              </a:rPr>
              <a:t>2.67 Acres!</a:t>
            </a:r>
          </a:p>
        </p:txBody>
      </p:sp>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491" y="6355288"/>
            <a:ext cx="1818682" cy="1212798"/>
          </a:xfrm>
          <a:prstGeom prst="rect">
            <a:avLst/>
          </a:prstGeom>
          <a:ln>
            <a:noFill/>
          </a:ln>
        </p:spPr>
      </p:pic>
      <p:pic>
        <p:nvPicPr>
          <p:cNvPr id="27" name="Picture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164" y="7708950"/>
            <a:ext cx="1818136" cy="1212091"/>
          </a:xfrm>
          <a:prstGeom prst="rect">
            <a:avLst/>
          </a:prstGeom>
          <a:ln>
            <a:noFill/>
          </a:ln>
        </p:spPr>
      </p:pic>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913" y="5002267"/>
            <a:ext cx="1818399" cy="1212156"/>
          </a:xfrm>
          <a:prstGeom prst="rect">
            <a:avLst/>
          </a:prstGeom>
          <a:ln>
            <a:noFill/>
          </a:ln>
        </p:spPr>
      </p:pic>
      <p:sp>
        <p:nvSpPr>
          <p:cNvPr id="16" name="Rectangle 15">
            <a:extLst>
              <a:ext uri="{FF2B5EF4-FFF2-40B4-BE49-F238E27FC236}">
                <a16:creationId xmlns:a16="http://schemas.microsoft.com/office/drawing/2014/main" id="{35702A6A-03A4-4667-9B6F-9FB8A7C247C8}"/>
              </a:ext>
            </a:extLst>
          </p:cNvPr>
          <p:cNvSpPr/>
          <p:nvPr/>
        </p:nvSpPr>
        <p:spPr>
          <a:xfrm>
            <a:off x="1" y="9075882"/>
            <a:ext cx="7315198" cy="985839"/>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E661ACE6-6C4C-4499-9CED-E3DE4F3AD8BB}"/>
              </a:ext>
            </a:extLst>
          </p:cNvPr>
          <p:cNvSpPr/>
          <p:nvPr/>
        </p:nvSpPr>
        <p:spPr>
          <a:xfrm>
            <a:off x="1" y="9198114"/>
            <a:ext cx="7315199" cy="646331"/>
          </a:xfrm>
          <a:prstGeom prst="rect">
            <a:avLst/>
          </a:prstGeom>
        </p:spPr>
        <p:txBody>
          <a:bodyPr wrap="square">
            <a:spAutoFit/>
          </a:bodyPr>
          <a:lstStyle/>
          <a:p>
            <a:pPr algn="ctr"/>
            <a:r>
              <a:rPr lang="en-US" sz="1400" dirty="0">
                <a:solidFill>
                  <a:srgbClr val="00325C"/>
                </a:solidFill>
                <a:latin typeface="Century Gothic" panose="020B0502020202020204" pitchFamily="34" charset="0"/>
              </a:rPr>
              <a:t>Connie White, Broker</a:t>
            </a:r>
          </a:p>
          <a:p>
            <a:pPr algn="ctr"/>
            <a:r>
              <a:rPr lang="en-US" sz="1100" dirty="0">
                <a:solidFill>
                  <a:srgbClr val="00325C"/>
                </a:solidFill>
                <a:latin typeface="Century Gothic" panose="020B0502020202020204" pitchFamily="34" charset="0"/>
              </a:rPr>
              <a:t>843-532-3356</a:t>
            </a:r>
          </a:p>
          <a:p>
            <a:pPr algn="ctr"/>
            <a:r>
              <a:rPr lang="en-US" sz="1100" dirty="0">
                <a:solidFill>
                  <a:srgbClr val="00325C"/>
                </a:solidFill>
                <a:latin typeface="Century Gothic" panose="020B0502020202020204" pitchFamily="34" charset="0"/>
              </a:rPr>
              <a:t>connie@chrepros.com · conniewhiterealestate.com</a:t>
            </a:r>
            <a:endParaRPr lang="en-US" sz="1000" dirty="0">
              <a:solidFill>
                <a:srgbClr val="00325C"/>
              </a:solidFill>
              <a:latin typeface="Century Gothic" panose="020B0502020202020204" pitchFamily="34" charset="0"/>
            </a:endParaRPr>
          </a:p>
        </p:txBody>
      </p:sp>
      <p:sp>
        <p:nvSpPr>
          <p:cNvPr id="26" name="Rectangle 25">
            <a:extLst>
              <a:ext uri="{FF2B5EF4-FFF2-40B4-BE49-F238E27FC236}">
                <a16:creationId xmlns:a16="http://schemas.microsoft.com/office/drawing/2014/main" id="{378C3E41-8891-4776-A15C-2CB9AF1CD422}"/>
              </a:ext>
            </a:extLst>
          </p:cNvPr>
          <p:cNvSpPr/>
          <p:nvPr/>
        </p:nvSpPr>
        <p:spPr>
          <a:xfrm>
            <a:off x="-12703" y="9856533"/>
            <a:ext cx="7327903" cy="200055"/>
          </a:xfrm>
          <a:prstGeom prst="rect">
            <a:avLst/>
          </a:prstGeom>
        </p:spPr>
        <p:txBody>
          <a:bodyPr wrap="square" anchor="ctr">
            <a:spAutoFit/>
          </a:bodyPr>
          <a:lstStyle/>
          <a:p>
            <a:pPr algn="ctr"/>
            <a:r>
              <a:rPr lang="en-US" sz="700" dirty="0">
                <a:solidFill>
                  <a:schemeClr val="accent1">
                    <a:lumMod val="50000"/>
                  </a:schemeClr>
                </a:solidFill>
                <a:latin typeface="Century Gothic" panose="020B0502020202020204" pitchFamily="34" charset="0"/>
              </a:rPr>
              <a:t>Charleston Homes · 597 Old Mt. Holly Road · Suite 301 · Goose Creek, SC 29445</a:t>
            </a:r>
          </a:p>
        </p:txBody>
      </p:sp>
      <p:pic>
        <p:nvPicPr>
          <p:cNvPr id="28" name="Picture 27">
            <a:extLst>
              <a:ext uri="{FF2B5EF4-FFF2-40B4-BE49-F238E27FC236}">
                <a16:creationId xmlns:a16="http://schemas.microsoft.com/office/drawing/2014/main" id="{867F4767-2401-4E25-9CB0-E3E47AA1FE2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821" y="9250275"/>
            <a:ext cx="849342" cy="643440"/>
          </a:xfrm>
          <a:prstGeom prst="rect">
            <a:avLst/>
          </a:prstGeom>
          <a:ln w="12700">
            <a:noFill/>
          </a:ln>
          <a:effectLst/>
        </p:spPr>
      </p:pic>
      <p:pic>
        <p:nvPicPr>
          <p:cNvPr id="29" name="Picture 28">
            <a:extLst>
              <a:ext uri="{FF2B5EF4-FFF2-40B4-BE49-F238E27FC236}">
                <a16:creationId xmlns:a16="http://schemas.microsoft.com/office/drawing/2014/main" id="{8492DED7-BD0A-4511-9144-B35AC2B46AC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912305" y="9250275"/>
            <a:ext cx="1250495" cy="661447"/>
          </a:xfrm>
          <a:prstGeom prst="rect">
            <a:avLst/>
          </a:prstGeom>
        </p:spPr>
      </p:pic>
    </p:spTree>
    <p:extLst>
      <p:ext uri="{BB962C8B-B14F-4D97-AF65-F5344CB8AC3E}">
        <p14:creationId xmlns:p14="http://schemas.microsoft.com/office/powerpoint/2010/main" val="41279503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395</TotalTime>
  <Words>134</Words>
  <Application>Microsoft Office PowerPoint</Application>
  <PresentationFormat>Custom</PresentationFormat>
  <Paragraphs>12</Paragraphs>
  <Slides>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vt:i4>
      </vt:variant>
    </vt:vector>
  </HeadingPairs>
  <TitlesOfParts>
    <vt:vector size="10" baseType="lpstr">
      <vt:lpstr>Book Antiqua</vt:lpstr>
      <vt:lpstr>Century Gothic</vt:lpstr>
      <vt:lpstr>Freestyle Script</vt:lpstr>
      <vt:lpstr>Lucida Sans</vt:lpstr>
      <vt:lpstr>Trebuchet MS</vt:lpstr>
      <vt:lpstr>Wingdings</vt:lpstr>
      <vt:lpstr>Wingdings 2</vt:lpstr>
      <vt:lpstr>Wingdings 3</vt:lpstr>
      <vt:lpstr>Apex</vt:lpstr>
      <vt:lpstr>115 Innisbrook Bend Summerville, SC 29483 MLS# 19006599 :: $249,500 3 Bed / 2  Bath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74</cp:revision>
  <dcterms:created xsi:type="dcterms:W3CDTF">2006-08-16T00:00:00Z</dcterms:created>
  <dcterms:modified xsi:type="dcterms:W3CDTF">2019-04-09T16:57:00Z</dcterms:modified>
</cp:coreProperties>
</file>