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2586" y="222"/>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4/17/2025</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2.jpg"/><Relationship Id="rId21" Type="http://schemas.openxmlformats.org/officeDocument/2006/relationships/image" Target="../media/image19.sv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image" Target="../media/image1.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svg"/><Relationship Id="rId23" Type="http://schemas.openxmlformats.org/officeDocument/2006/relationships/image" Target="../media/image21.jpe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hyperlink" Target="https://player.vimeo.com/video/1057708243?byline=0&amp;portrait=0&amp;autoplay=1&amp;muted=1" TargetMode="External"/><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descr="Easter eggs in meadow">
            <a:extLst>
              <a:ext uri="{FF2B5EF4-FFF2-40B4-BE49-F238E27FC236}">
                <a16:creationId xmlns:a16="http://schemas.microsoft.com/office/drawing/2014/main" id="{F4A853E1-823B-70A4-1BB8-13FD1B5D4112}"/>
              </a:ext>
            </a:extLst>
          </p:cNvPr>
          <p:cNvPicPr>
            <a:picLocks noChangeAspect="1"/>
          </p:cNvPicPr>
          <p:nvPr/>
        </p:nvPicPr>
        <p:blipFill>
          <a:blip r:embed="rId2" cstate="print">
            <a:alphaModFix amt="25000"/>
            <a:extLst>
              <a:ext uri="{28A0092B-C50C-407E-A947-70E740481C1C}">
                <a14:useLocalDpi xmlns:a14="http://schemas.microsoft.com/office/drawing/2010/main" val="0"/>
              </a:ext>
            </a:extLst>
          </a:blip>
          <a:stretch>
            <a:fillRect/>
          </a:stretch>
        </p:blipFill>
        <p:spPr>
          <a:xfrm>
            <a:off x="0" y="4267200"/>
            <a:ext cx="7315200" cy="48768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t="3307" b="3307"/>
          <a:stretch/>
        </p:blipFill>
        <p:spPr bwMode="auto">
          <a:xfrm>
            <a:off x="599684" y="502495"/>
            <a:ext cx="8315716" cy="4363513"/>
          </a:xfrm>
          <a:prstGeom prst="rect">
            <a:avLst/>
          </a:prstGeom>
          <a:ln>
            <a:solidFill>
              <a:schemeClr val="bg1"/>
            </a:solidFill>
          </a:ln>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828800" y="0"/>
            <a:ext cx="5486400" cy="861774"/>
          </a:xfrm>
          <a:prstGeom prst="rect">
            <a:avLst/>
          </a:prstGeom>
          <a:solidFill>
            <a:schemeClr val="bg1"/>
          </a:solidFill>
          <a:ln>
            <a:solidFill>
              <a:schemeClr val="bg1"/>
            </a:solidFill>
          </a:ln>
        </p:spPr>
        <p:txBody>
          <a:bodyPr wrap="square" lIns="0" tIns="0" rIns="0" bIns="0" anchor="t">
            <a:spAutoFit/>
          </a:bodyPr>
          <a:lstStyle/>
          <a:p>
            <a:pPr algn="ctr"/>
            <a:r>
              <a:rPr lang="en-US" sz="1600" b="1" dirty="0">
                <a:ln w="3175">
                  <a:noFill/>
                </a:ln>
                <a:solidFill>
                  <a:srgbClr val="00B0F0"/>
                </a:solidFill>
                <a:latin typeface="Century Gothic" panose="020B0502020202020204" pitchFamily="34" charset="0"/>
              </a:rPr>
              <a:t>New </a:t>
            </a:r>
            <a:r>
              <a:rPr lang="en-US" sz="1600" b="1" dirty="0" err="1">
                <a:ln w="3175">
                  <a:noFill/>
                </a:ln>
                <a:solidFill>
                  <a:srgbClr val="00B0F0"/>
                </a:solidFill>
                <a:latin typeface="Century Gothic" panose="020B0502020202020204" pitchFamily="34" charset="0"/>
              </a:rPr>
              <a:t>EGGSellent</a:t>
            </a:r>
            <a:r>
              <a:rPr lang="en-US" sz="1600" b="1" dirty="0">
                <a:ln w="3175">
                  <a:noFill/>
                </a:ln>
                <a:solidFill>
                  <a:srgbClr val="00B0F0"/>
                </a:solidFill>
                <a:latin typeface="Century Gothic" panose="020B0502020202020204" pitchFamily="34" charset="0"/>
              </a:rPr>
              <a:t> Price on the Lake in Four Seasons</a:t>
            </a:r>
          </a:p>
          <a:p>
            <a:pPr algn="ctr"/>
            <a:r>
              <a:rPr lang="en-US" sz="1600" b="1" dirty="0">
                <a:ln w="3175">
                  <a:noFill/>
                </a:ln>
                <a:solidFill>
                  <a:srgbClr val="00B0F0"/>
                </a:solidFill>
                <a:latin typeface="Century Gothic" panose="020B0502020202020204" pitchFamily="34" charset="0"/>
              </a:rPr>
              <a:t>115 Bluff Isle Court Reduced $15,000!</a:t>
            </a:r>
          </a:p>
          <a:p>
            <a:pPr algn="ctr"/>
            <a:r>
              <a:rPr lang="en-US" sz="1150" b="1" dirty="0">
                <a:ln w="3175">
                  <a:noFill/>
                </a:ln>
                <a:solidFill>
                  <a:srgbClr val="00B0F0"/>
                </a:solidFill>
                <a:latin typeface="Century Gothic" panose="020B0502020202020204" pitchFamily="34" charset="0"/>
              </a:rPr>
              <a:t>The HUNT for your home is over…115 Bluff Isle Ct is Back on the Market at</a:t>
            </a:r>
            <a:br>
              <a:rPr lang="en-US" sz="1150" b="1" dirty="0">
                <a:ln w="3175">
                  <a:noFill/>
                </a:ln>
                <a:solidFill>
                  <a:srgbClr val="00B0F0"/>
                </a:solidFill>
                <a:latin typeface="Century Gothic" panose="020B0502020202020204" pitchFamily="34" charset="0"/>
              </a:rPr>
            </a:br>
            <a:r>
              <a:rPr lang="en-US" sz="1150" b="1" dirty="0">
                <a:ln w="3175">
                  <a:noFill/>
                </a:ln>
                <a:solidFill>
                  <a:srgbClr val="00B0F0"/>
                </a:solidFill>
                <a:latin typeface="Century Gothic" panose="020B0502020202020204" pitchFamily="34" charset="0"/>
              </a:rPr>
              <a:t>No Fault of  Sellers...HOP on over to the Open House Saturday 4/19 12-2PM</a:t>
            </a:r>
          </a:p>
        </p:txBody>
      </p:sp>
      <p:sp>
        <p:nvSpPr>
          <p:cNvPr id="2" name="Title 1"/>
          <p:cNvSpPr>
            <a:spLocks noGrp="1"/>
          </p:cNvSpPr>
          <p:nvPr>
            <p:ph type="ctrTitle"/>
          </p:nvPr>
        </p:nvSpPr>
        <p:spPr>
          <a:xfrm>
            <a:off x="1835928" y="4362617"/>
            <a:ext cx="5479272" cy="503391"/>
          </a:xfrm>
          <a:noFill/>
        </p:spPr>
        <p:txBody>
          <a:bodyPr anchor="ctr">
            <a:noAutofit/>
          </a:bodyPr>
          <a:lstStyle/>
          <a:p>
            <a:r>
              <a:rPr lang="en-US" sz="1600" b="1" dirty="0">
                <a:ln w="3175">
                  <a:noFill/>
                </a:ln>
                <a:solidFill>
                  <a:srgbClr val="92D050"/>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115 Bluff Isle Court</a:t>
            </a:r>
            <a:br>
              <a:rPr lang="en-US" sz="1600" b="1" dirty="0">
                <a:ln w="3175">
                  <a:noFill/>
                </a:ln>
                <a:solidFill>
                  <a:srgbClr val="92D050"/>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br>
            <a:r>
              <a:rPr lang="en-US" sz="1100" b="1" dirty="0">
                <a:ln w="3175">
                  <a:noFill/>
                </a:ln>
                <a:solidFill>
                  <a:srgbClr val="92D050"/>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rPr>
              <a:t>Cane Bay Plantation | Summerville, SC 29486 | MLS# 25004292 | $760,000</a:t>
            </a:r>
            <a:endParaRPr lang="en-US" sz="1100" dirty="0">
              <a:ln w="3175">
                <a:noFill/>
              </a:ln>
              <a:solidFill>
                <a:srgbClr val="92D050"/>
              </a:solidFill>
              <a:effectLst>
                <a:outerShdw blurRad="38100" dist="38100" dir="2700000" algn="tl">
                  <a:srgbClr val="000000">
                    <a:alpha val="43137"/>
                  </a:srgbClr>
                </a:outerShdw>
              </a:effectLst>
              <a:latin typeface="Century Gothic" panose="020B0502020202020204" pitchFamily="34" charset="0"/>
              <a:cs typeface="Microsoft Sans Serif" panose="020B0604020202020204" pitchFamily="34" charset="0"/>
            </a:endParaRPr>
          </a:p>
        </p:txBody>
      </p:sp>
      <p:sp>
        <p:nvSpPr>
          <p:cNvPr id="3" name="Subtitle 2"/>
          <p:cNvSpPr>
            <a:spLocks noGrp="1"/>
          </p:cNvSpPr>
          <p:nvPr>
            <p:ph type="subTitle" idx="1"/>
          </p:nvPr>
        </p:nvSpPr>
        <p:spPr>
          <a:xfrm>
            <a:off x="0" y="4870401"/>
            <a:ext cx="7315200" cy="3684311"/>
          </a:xfrm>
        </p:spPr>
        <p:txBody>
          <a:bodyPr anchor="ctr">
            <a:noAutofit/>
          </a:bodyPr>
          <a:lstStyle/>
          <a:p>
            <a:pPr>
              <a:spcBef>
                <a:spcPts val="0"/>
              </a:spcBef>
            </a:pPr>
            <a:r>
              <a:rPr lang="en-US" sz="850" b="1" dirty="0">
                <a:solidFill>
                  <a:schemeClr val="tx1"/>
                </a:solidFill>
                <a:latin typeface="Century Gothic" panose="020B0502020202020204" pitchFamily="34" charset="0"/>
                <a:cs typeface="Microsoft Sans Serif" panose="020B0604020202020204" pitchFamily="34" charset="0"/>
              </a:rPr>
              <a:t>Welcome to 115 Bluff Isle Ct., the most extraordinary homesite in Summerville's premier 55+ community, Four Seasons. This exceptional property is a rare find, nestled at the end of a peaceful cul-de-sac and surrounded by water on two sides. With only one next-door neighbor, this home offers unmatched privacy and breathtaking views of the glistening 300-acre lake and abundant wildlife. If you've ever dreamed of fishing from your backyard or launching a kayak just steps from your door, this is the home for you. Enjoy the serenity of lakeside living while still being part of a vibrant and active community. This is the highly sought-after Ravenna floorplan, offering 2 bedrooms, 2.5 bathrooms, and a spacious office, with over 2,500 square feet of thoughtfully designed space on one level. </a:t>
            </a:r>
          </a:p>
          <a:p>
            <a:pPr>
              <a:spcBef>
                <a:spcPts val="0"/>
              </a:spcBef>
            </a:pPr>
            <a:endParaRPr lang="en-US" sz="850" b="1" dirty="0">
              <a:solidFill>
                <a:schemeClr val="tx1"/>
              </a:solidFill>
              <a:latin typeface="Century Gothic" panose="020B0502020202020204" pitchFamily="34" charset="0"/>
              <a:cs typeface="Microsoft Sans Serif" panose="020B0604020202020204" pitchFamily="34" charset="0"/>
            </a:endParaRPr>
          </a:p>
          <a:p>
            <a:pPr>
              <a:spcBef>
                <a:spcPts val="0"/>
              </a:spcBef>
            </a:pPr>
            <a:r>
              <a:rPr lang="en-US" sz="850" b="1" dirty="0">
                <a:solidFill>
                  <a:schemeClr val="tx1"/>
                </a:solidFill>
                <a:latin typeface="Century Gothic" panose="020B0502020202020204" pitchFamily="34" charset="0"/>
                <a:cs typeface="Microsoft Sans Serif" panose="020B0604020202020204" pitchFamily="34" charset="0"/>
              </a:rPr>
              <a:t>The primary suite is a true retreat, featuring tray ceilings, space for a cozy reading nook, and remote-controlled roller shades that allow you to tap a button and bring in the morning sun. The en-suite bathroom is a spa-like getaway, complete with an ultra-spa oversized walk-in shower, an </a:t>
            </a:r>
            <a:r>
              <a:rPr lang="en-US" sz="850" b="1" dirty="0" err="1">
                <a:solidFill>
                  <a:schemeClr val="tx1"/>
                </a:solidFill>
                <a:latin typeface="Century Gothic" panose="020B0502020202020204" pitchFamily="34" charset="0"/>
                <a:cs typeface="Microsoft Sans Serif" panose="020B0604020202020204" pitchFamily="34" charset="0"/>
              </a:rPr>
              <a:t>AeroPure</a:t>
            </a:r>
            <a:r>
              <a:rPr lang="en-US" sz="850" b="1" dirty="0">
                <a:solidFill>
                  <a:schemeClr val="tx1"/>
                </a:solidFill>
                <a:latin typeface="Century Gothic" panose="020B0502020202020204" pitchFamily="34" charset="0"/>
                <a:cs typeface="Microsoft Sans Serif" panose="020B0604020202020204" pitchFamily="34" charset="0"/>
              </a:rPr>
              <a:t> exhaust fan with infrared heat lamps overhead shower entry. The showstopping walk-in closet is designed by Closets by Design, providing ultimate wardrobe storage.</a:t>
            </a:r>
          </a:p>
          <a:p>
            <a:pPr>
              <a:spcBef>
                <a:spcPts val="0"/>
              </a:spcBef>
            </a:pPr>
            <a:endParaRPr lang="en-US" sz="850" b="1" dirty="0">
              <a:solidFill>
                <a:schemeClr val="tx1"/>
              </a:solidFill>
              <a:latin typeface="Century Gothic" panose="020B0502020202020204" pitchFamily="34" charset="0"/>
              <a:cs typeface="Microsoft Sans Serif" panose="020B0604020202020204" pitchFamily="34" charset="0"/>
            </a:endParaRPr>
          </a:p>
          <a:p>
            <a:pPr>
              <a:spcBef>
                <a:spcPts val="0"/>
              </a:spcBef>
            </a:pPr>
            <a:r>
              <a:rPr lang="en-US" sz="850" b="1" dirty="0">
                <a:solidFill>
                  <a:schemeClr val="tx1"/>
                </a:solidFill>
                <a:latin typeface="Century Gothic" panose="020B0502020202020204" pitchFamily="34" charset="0"/>
                <a:cs typeface="Microsoft Sans Serif" panose="020B0604020202020204" pitchFamily="34" charset="0"/>
              </a:rPr>
              <a:t>The pièce de </a:t>
            </a:r>
            <a:r>
              <a:rPr lang="en-US" sz="850" b="1" dirty="0" err="1">
                <a:solidFill>
                  <a:schemeClr val="tx1"/>
                </a:solidFill>
                <a:latin typeface="Century Gothic" panose="020B0502020202020204" pitchFamily="34" charset="0"/>
                <a:cs typeface="Microsoft Sans Serif" panose="020B0604020202020204" pitchFamily="34" charset="0"/>
              </a:rPr>
              <a:t>résistance</a:t>
            </a:r>
            <a:r>
              <a:rPr lang="en-US" sz="850" b="1" dirty="0">
                <a:solidFill>
                  <a:schemeClr val="tx1"/>
                </a:solidFill>
                <a:latin typeface="Century Gothic" panose="020B0502020202020204" pitchFamily="34" charset="0"/>
                <a:cs typeface="Microsoft Sans Serif" panose="020B0604020202020204" pitchFamily="34" charset="0"/>
              </a:rPr>
              <a:t> is the outdoor space. Birdwatch from your screened-in porch, which features a ceiling fan, speakers, custom pavers, and </a:t>
            </a:r>
            <a:r>
              <a:rPr lang="en-US" sz="850" b="1" dirty="0" err="1">
                <a:solidFill>
                  <a:schemeClr val="tx1"/>
                </a:solidFill>
                <a:latin typeface="Century Gothic" panose="020B0502020202020204" pitchFamily="34" charset="0"/>
                <a:cs typeface="Microsoft Sans Serif" panose="020B0604020202020204" pitchFamily="34" charset="0"/>
              </a:rPr>
              <a:t>WiFi</a:t>
            </a:r>
            <a:r>
              <a:rPr lang="en-US" sz="850" b="1" dirty="0">
                <a:solidFill>
                  <a:schemeClr val="tx1"/>
                </a:solidFill>
                <a:latin typeface="Century Gothic" panose="020B0502020202020204" pitchFamily="34" charset="0"/>
                <a:cs typeface="Microsoft Sans Serif" panose="020B0604020202020204" pitchFamily="34" charset="0"/>
              </a:rPr>
              <a:t>-enabled remote Phantom motorized retractable screen wall and </a:t>
            </a:r>
            <a:r>
              <a:rPr lang="en-US" sz="850" b="1" dirty="0" err="1">
                <a:solidFill>
                  <a:schemeClr val="tx1"/>
                </a:solidFill>
                <a:latin typeface="Century Gothic" panose="020B0502020202020204" pitchFamily="34" charset="0"/>
                <a:cs typeface="Microsoft Sans Serif" panose="020B0604020202020204" pitchFamily="34" charset="0"/>
              </a:rPr>
              <a:t>Sunsetter</a:t>
            </a:r>
            <a:r>
              <a:rPr lang="en-US" sz="850" b="1" dirty="0">
                <a:solidFill>
                  <a:schemeClr val="tx1"/>
                </a:solidFill>
                <a:latin typeface="Century Gothic" panose="020B0502020202020204" pitchFamily="34" charset="0"/>
                <a:cs typeface="Microsoft Sans Serif" panose="020B0604020202020204" pitchFamily="34" charset="0"/>
              </a:rPr>
              <a:t> motorized awning. Other standout outdoor features include a 20 KW whole-house generator, </a:t>
            </a:r>
            <a:r>
              <a:rPr lang="en-US" sz="850" b="1" dirty="0" err="1">
                <a:solidFill>
                  <a:schemeClr val="tx1"/>
                </a:solidFill>
                <a:latin typeface="Century Gothic" panose="020B0502020202020204" pitchFamily="34" charset="0"/>
                <a:cs typeface="Microsoft Sans Serif" panose="020B0604020202020204" pitchFamily="34" charset="0"/>
              </a:rPr>
              <a:t>WiFi</a:t>
            </a:r>
            <a:r>
              <a:rPr lang="en-US" sz="850" b="1" dirty="0">
                <a:solidFill>
                  <a:schemeClr val="tx1"/>
                </a:solidFill>
                <a:latin typeface="Century Gothic" panose="020B0502020202020204" pitchFamily="34" charset="0"/>
                <a:cs typeface="Microsoft Sans Serif" panose="020B0604020202020204" pitchFamily="34" charset="0"/>
              </a:rPr>
              <a:t>-enabled irrigation system, a French drain, and an invisible fence. A lighted path from the driveway leads along the side of the home to an outdoor kitchen space featuring a Weber Summit grill. The path continues onto the expansive patio, where you can dine and unwind by the stunning wood-burning fireplace. Sip a glass of wine and watch the sunset over the lake-this is luxury retirement at its finest!</a:t>
            </a:r>
          </a:p>
          <a:p>
            <a:pPr>
              <a:spcBef>
                <a:spcPts val="0"/>
              </a:spcBef>
            </a:pPr>
            <a:endParaRPr lang="en-US" sz="850" b="1" dirty="0">
              <a:solidFill>
                <a:schemeClr val="tx1"/>
              </a:solidFill>
              <a:latin typeface="Century Gothic" panose="020B0502020202020204" pitchFamily="34" charset="0"/>
              <a:cs typeface="Microsoft Sans Serif" panose="020B0604020202020204" pitchFamily="34" charset="0"/>
            </a:endParaRPr>
          </a:p>
          <a:p>
            <a:pPr>
              <a:spcBef>
                <a:spcPts val="0"/>
              </a:spcBef>
            </a:pPr>
            <a:r>
              <a:rPr lang="en-US" sz="850" b="1" dirty="0">
                <a:solidFill>
                  <a:schemeClr val="tx1"/>
                </a:solidFill>
                <a:latin typeface="Century Gothic" panose="020B0502020202020204" pitchFamily="34" charset="0"/>
                <a:cs typeface="Microsoft Sans Serif" panose="020B0604020202020204" pitchFamily="34" charset="0"/>
              </a:rPr>
              <a:t>In Four Seasons you will never be bored, as this is the only Active Adult Community in the area that is built around a 300-acre lake with its own private boat dock. Other amazing amenities include an indoor and outdoor pool, fitness center, ballroom, dog park, bocce,</a:t>
            </a:r>
          </a:p>
          <a:p>
            <a:pPr>
              <a:spcBef>
                <a:spcPts val="0"/>
              </a:spcBef>
            </a:pPr>
            <a:r>
              <a:rPr lang="en-US" sz="850" b="1" dirty="0">
                <a:solidFill>
                  <a:schemeClr val="tx1"/>
                </a:solidFill>
                <a:latin typeface="Century Gothic" panose="020B0502020202020204" pitchFamily="34" charset="0"/>
                <a:cs typeface="Microsoft Sans Serif" panose="020B0604020202020204" pitchFamily="34" charset="0"/>
              </a:rPr>
              <a:t>pickleball, tennis courts, a kayak launch and so much more! There is also a packed monthly events calendar and Full-time Lifestyle Director. Once you move to the Four Seasons, you will never want to leave. Don't miss the opportunity to call this luxurious home with the best lot in the community, your home today! UP TO $4,000 LENDER CREDIT for those who qualify with Preferred Lender.</a:t>
            </a:r>
          </a:p>
          <a:p>
            <a:pPr>
              <a:spcBef>
                <a:spcPts val="0"/>
              </a:spcBef>
            </a:pPr>
            <a:endParaRPr lang="en-US" sz="850" b="1" dirty="0">
              <a:solidFill>
                <a:srgbClr val="0070C0"/>
              </a:solidFill>
              <a:latin typeface="Century Gothic" panose="020B0502020202020204" pitchFamily="34" charset="0"/>
              <a:cs typeface="Microsoft Sans Serif" panose="020B0604020202020204" pitchFamily="34" charset="0"/>
              <a:hlinkClick r:id="rId4">
                <a:extLst>
                  <a:ext uri="{A12FA001-AC4F-418D-AE19-62706E023703}">
                    <ahyp:hlinkClr xmlns:ahyp="http://schemas.microsoft.com/office/drawing/2018/hyperlinkcolor" val="tx"/>
                  </a:ext>
                </a:extLst>
              </a:hlinkClick>
            </a:endParaRPr>
          </a:p>
          <a:p>
            <a:pPr>
              <a:spcBef>
                <a:spcPts val="0"/>
              </a:spcBef>
            </a:pPr>
            <a:r>
              <a:rPr lang="en-US" sz="850" b="1" dirty="0">
                <a:solidFill>
                  <a:srgbClr val="0070C0"/>
                </a:solidFill>
                <a:latin typeface="Century Gothic" panose="020B0502020202020204" pitchFamily="34" charset="0"/>
                <a:cs typeface="Microsoft Sans Serif" panose="020B0604020202020204" pitchFamily="34" charset="0"/>
                <a:hlinkClick r:id="rId4">
                  <a:extLst>
                    <a:ext uri="{A12FA001-AC4F-418D-AE19-62706E023703}">
                      <ahyp:hlinkClr xmlns:ahyp="http://schemas.microsoft.com/office/drawing/2018/hyperlinkcolor" val="tx"/>
                    </a:ext>
                  </a:extLst>
                </a:hlinkClick>
              </a:rPr>
              <a:t>House Tour</a:t>
            </a:r>
            <a:endParaRPr lang="en-US" sz="850" b="1" dirty="0">
              <a:solidFill>
                <a:srgbClr val="0070C0"/>
              </a:solidFill>
              <a:latin typeface="Century Gothic" panose="020B0502020202020204" pitchFamily="34" charset="0"/>
              <a:cs typeface="Microsoft Sans Serif" panose="020B0604020202020204" pitchFamily="34" charset="0"/>
            </a:endParaRPr>
          </a:p>
        </p:txBody>
      </p:sp>
      <p:sp>
        <p:nvSpPr>
          <p:cNvPr id="10" name="Down Ribbon 9"/>
          <p:cNvSpPr/>
          <p:nvPr/>
        </p:nvSpPr>
        <p:spPr>
          <a:xfrm>
            <a:off x="-114301"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919200" y="8935594"/>
            <a:ext cx="5476801" cy="200055"/>
          </a:xfrm>
          <a:prstGeom prst="rect">
            <a:avLst/>
          </a:prstGeom>
        </p:spPr>
        <p:txBody>
          <a:bodyPr wrap="square">
            <a:spAutoFit/>
          </a:bodyPr>
          <a:lstStyle/>
          <a:p>
            <a:pPr algn="ctr"/>
            <a:r>
              <a:rPr lang="en-US" sz="700" dirty="0" err="1">
                <a:latin typeface="Century Gothic" panose="020B0502020202020204" pitchFamily="34" charset="0"/>
                <a:cs typeface="Microsoft Sans Serif" panose="020B0604020202020204" pitchFamily="34" charset="0"/>
              </a:rPr>
              <a:t>AgentOwned</a:t>
            </a:r>
            <a:r>
              <a:rPr lang="en-US" sz="700" dirty="0">
                <a:latin typeface="Century Gothic" panose="020B0502020202020204" pitchFamily="34" charset="0"/>
                <a:cs typeface="Microsoft Sans Serif" panose="020B0604020202020204" pitchFamily="34" charset="0"/>
              </a:rPr>
              <a:t> Realty Preferred Group | 824 Johnnie Dodds Blvd | Mt Pleasant, SC 29464</a:t>
            </a:r>
          </a:p>
        </p:txBody>
      </p:sp>
      <p:sp>
        <p:nvSpPr>
          <p:cNvPr id="21" name="Rectangle 20"/>
          <p:cNvSpPr/>
          <p:nvPr/>
        </p:nvSpPr>
        <p:spPr>
          <a:xfrm>
            <a:off x="1" y="8560713"/>
            <a:ext cx="7315199" cy="430887"/>
          </a:xfrm>
          <a:prstGeom prst="rect">
            <a:avLst/>
          </a:prstGeom>
        </p:spPr>
        <p:txBody>
          <a:bodyPr wrap="square">
            <a:spAutoFit/>
          </a:bodyPr>
          <a:lstStyle/>
          <a:p>
            <a:pPr algn="ctr"/>
            <a:r>
              <a:rPr lang="en-US" sz="1100" b="1" dirty="0">
                <a:latin typeface="Century Gothic" panose="020B0502020202020204" pitchFamily="34" charset="0"/>
                <a:cs typeface="Microsoft Sans Serif" panose="020B0604020202020204" pitchFamily="34" charset="0"/>
              </a:rPr>
              <a:t>Elissa Campbell</a:t>
            </a:r>
          </a:p>
          <a:p>
            <a:pPr algn="ctr"/>
            <a:r>
              <a:rPr lang="en-US" sz="1050" dirty="0">
                <a:latin typeface="Century Gothic" panose="020B0502020202020204" pitchFamily="34" charset="0"/>
              </a:rPr>
              <a:t>843-853-1433 | elissa.campbell@agentownedrealty.com</a:t>
            </a:r>
          </a:p>
        </p:txBody>
      </p:sp>
      <p:pic>
        <p:nvPicPr>
          <p:cNvPr id="7" name="Picture 6">
            <a:extLst>
              <a:ext uri="{FF2B5EF4-FFF2-40B4-BE49-F238E27FC236}">
                <a16:creationId xmlns:a16="http://schemas.microsoft.com/office/drawing/2014/main" id="{47FCEB88-EAC6-7E4A-0BC6-B5FCDD8DA75D}"/>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952" y="3682"/>
            <a:ext cx="1826895" cy="1217930"/>
          </a:xfrm>
          <a:prstGeom prst="rect">
            <a:avLst/>
          </a:prstGeom>
          <a:ln w="12700">
            <a:solidFill>
              <a:schemeClr val="bg1"/>
            </a:solidFill>
          </a:ln>
        </p:spPr>
      </p:pic>
      <p:pic>
        <p:nvPicPr>
          <p:cNvPr id="15" name="Picture 14">
            <a:extLst>
              <a:ext uri="{FF2B5EF4-FFF2-40B4-BE49-F238E27FC236}">
                <a16:creationId xmlns:a16="http://schemas.microsoft.com/office/drawing/2014/main" id="{C93028B1-4D67-3C2C-5CB4-7A83E2D4E04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2429832"/>
            <a:ext cx="1828800" cy="1219200"/>
          </a:xfrm>
          <a:prstGeom prst="rect">
            <a:avLst/>
          </a:prstGeom>
          <a:ln w="12700">
            <a:solidFill>
              <a:schemeClr val="bg1"/>
            </a:solidFill>
          </a:ln>
        </p:spPr>
      </p:pic>
      <p:pic>
        <p:nvPicPr>
          <p:cNvPr id="4" name="Picture 3">
            <a:extLst>
              <a:ext uri="{FF2B5EF4-FFF2-40B4-BE49-F238E27FC236}">
                <a16:creationId xmlns:a16="http://schemas.microsoft.com/office/drawing/2014/main" id="{415E4C6E-C430-7E19-2EED-A4F0FD4A6A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 y="1216123"/>
            <a:ext cx="1828797" cy="1219198"/>
          </a:xfrm>
          <a:prstGeom prst="rect">
            <a:avLst/>
          </a:prstGeom>
          <a:ln w="12700">
            <a:solidFill>
              <a:schemeClr val="bg1"/>
            </a:solidFill>
          </a:ln>
        </p:spPr>
      </p:pic>
      <p:pic>
        <p:nvPicPr>
          <p:cNvPr id="9" name="Picture 8">
            <a:extLst>
              <a:ext uri="{FF2B5EF4-FFF2-40B4-BE49-F238E27FC236}">
                <a16:creationId xmlns:a16="http://schemas.microsoft.com/office/drawing/2014/main" id="{FB1F376E-3331-E81E-7B42-37DC5B237BFB}"/>
              </a:ext>
            </a:extLst>
          </p:cNvPr>
          <p:cNvPicPr>
            <a:picLocks noChangeAspect="1"/>
          </p:cNvPicPr>
          <p:nvPr/>
        </p:nvPicPr>
        <p:blipFill>
          <a:blip r:embed="rId8" cstate="print">
            <a:extLst>
              <a:ext uri="{28A0092B-C50C-407E-A947-70E740481C1C}">
                <a14:useLocalDpi xmlns:a14="http://schemas.microsoft.com/office/drawing/2010/main" val="0"/>
              </a:ext>
            </a:extLst>
          </a:blip>
          <a:srcRect t="73" b="73"/>
          <a:stretch/>
        </p:blipFill>
        <p:spPr>
          <a:xfrm>
            <a:off x="-1" y="3649856"/>
            <a:ext cx="1826896" cy="1216152"/>
          </a:xfrm>
          <a:prstGeom prst="rect">
            <a:avLst/>
          </a:prstGeom>
          <a:ln w="12700">
            <a:solidFill>
              <a:schemeClr val="bg1"/>
            </a:solidFill>
          </a:ln>
        </p:spPr>
      </p:pic>
      <p:pic>
        <p:nvPicPr>
          <p:cNvPr id="18" name="Picture 2">
            <a:extLst>
              <a:ext uri="{FF2B5EF4-FFF2-40B4-BE49-F238E27FC236}">
                <a16:creationId xmlns:a16="http://schemas.microsoft.com/office/drawing/2014/main" id="{D4B76D46-7400-86B3-23B2-0B07A82F07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82971" y="6019800"/>
            <a:ext cx="914400" cy="209352"/>
          </a:xfrm>
          <a:prstGeom prst="rect">
            <a:avLst/>
          </a:prstGeom>
          <a:noFill/>
          <a:extLst>
            <a:ext uri="{909E8E84-426E-40DD-AFC4-6F175D3DCCD1}">
              <a14:hiddenFill xmlns:a14="http://schemas.microsoft.com/office/drawing/2010/main">
                <a:solidFill>
                  <a:srgbClr val="FFFFFF"/>
                </a:solidFill>
              </a14:hiddenFill>
            </a:ext>
          </a:extLst>
        </p:spPr>
      </p:pic>
      <p:sp>
        <p:nvSpPr>
          <p:cNvPr id="12" name="Star: 16 Points 11">
            <a:extLst>
              <a:ext uri="{FF2B5EF4-FFF2-40B4-BE49-F238E27FC236}">
                <a16:creationId xmlns:a16="http://schemas.microsoft.com/office/drawing/2014/main" id="{1E2C8B57-FC53-61C9-6879-3B178F7187BF}"/>
              </a:ext>
            </a:extLst>
          </p:cNvPr>
          <p:cNvSpPr/>
          <p:nvPr/>
        </p:nvSpPr>
        <p:spPr>
          <a:xfrm>
            <a:off x="8915400" y="-198330"/>
            <a:ext cx="1975923" cy="1537753"/>
          </a:xfrm>
          <a:prstGeom prst="star16">
            <a:avLst/>
          </a:prstGeom>
          <a:gradFill flip="none" rotWithShape="1">
            <a:gsLst>
              <a:gs pos="0">
                <a:srgbClr val="FFFF00"/>
              </a:gs>
              <a:gs pos="100000">
                <a:schemeClr val="bg2">
                  <a:lumMod val="9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455790D-EA18-21FE-32C0-A28AF34EC4D4}"/>
              </a:ext>
            </a:extLst>
          </p:cNvPr>
          <p:cNvSpPr txBox="1"/>
          <p:nvPr/>
        </p:nvSpPr>
        <p:spPr>
          <a:xfrm>
            <a:off x="9123171" y="602568"/>
            <a:ext cx="1560381" cy="400110"/>
          </a:xfrm>
          <a:prstGeom prst="rect">
            <a:avLst/>
          </a:prstGeom>
          <a:noFill/>
        </p:spPr>
        <p:txBody>
          <a:bodyPr wrap="square" rtlCol="0">
            <a:spAutoFit/>
          </a:bodyPr>
          <a:lstStyle/>
          <a:p>
            <a:pPr algn="ctr"/>
            <a:r>
              <a:rPr lang="en-US" sz="1000" b="1" i="1" dirty="0">
                <a:solidFill>
                  <a:srgbClr val="FF0000"/>
                </a:solidFill>
                <a:latin typeface="Avenir Next LT Pro" panose="020B0504020202020204" pitchFamily="34" charset="0"/>
              </a:rPr>
              <a:t>Offering $2500</a:t>
            </a:r>
          </a:p>
          <a:p>
            <a:pPr algn="ctr"/>
            <a:r>
              <a:rPr lang="en-US" sz="1000" b="1" i="1" dirty="0">
                <a:solidFill>
                  <a:srgbClr val="FF0000"/>
                </a:solidFill>
                <a:latin typeface="Avenir Next LT Pro" panose="020B0504020202020204" pitchFamily="34" charset="0"/>
              </a:rPr>
              <a:t>Lender Credit</a:t>
            </a:r>
          </a:p>
        </p:txBody>
      </p:sp>
      <p:sp>
        <p:nvSpPr>
          <p:cNvPr id="22" name="TextBox 21">
            <a:extLst>
              <a:ext uri="{FF2B5EF4-FFF2-40B4-BE49-F238E27FC236}">
                <a16:creationId xmlns:a16="http://schemas.microsoft.com/office/drawing/2014/main" id="{DB696FFF-D012-C737-EBF4-FDCD6A1F1C03}"/>
              </a:ext>
            </a:extLst>
          </p:cNvPr>
          <p:cNvSpPr txBox="1"/>
          <p:nvPr/>
        </p:nvSpPr>
        <p:spPr>
          <a:xfrm>
            <a:off x="9045978" y="97719"/>
            <a:ext cx="1714767" cy="553998"/>
          </a:xfrm>
          <a:prstGeom prst="rect">
            <a:avLst/>
          </a:prstGeom>
          <a:noFill/>
        </p:spPr>
        <p:txBody>
          <a:bodyPr wrap="square">
            <a:spAutoFit/>
          </a:bodyPr>
          <a:lstStyle/>
          <a:p>
            <a:pPr algn="ctr"/>
            <a:r>
              <a:rPr lang="en-US" sz="1000" b="1" dirty="0">
                <a:latin typeface="Avenir Next LT Pro" panose="020B0504020202020204" pitchFamily="34" charset="0"/>
              </a:rPr>
              <a:t>Co-hosting with </a:t>
            </a:r>
            <a:br>
              <a:rPr lang="en-US" sz="1000" b="1" dirty="0">
                <a:latin typeface="Avenir Next LT Pro" panose="020B0504020202020204" pitchFamily="34" charset="0"/>
              </a:rPr>
            </a:br>
            <a:r>
              <a:rPr lang="en-US" sz="1000" b="1" dirty="0">
                <a:latin typeface="Avenir Next LT Pro" panose="020B0504020202020204" pitchFamily="34" charset="0"/>
              </a:rPr>
              <a:t>Lisa Wood from</a:t>
            </a:r>
            <a:br>
              <a:rPr lang="en-US" sz="1000" b="1" dirty="0">
                <a:latin typeface="Avenir Next LT Pro" panose="020B0504020202020204" pitchFamily="34" charset="0"/>
              </a:rPr>
            </a:br>
            <a:r>
              <a:rPr lang="en-US" sz="1000" b="1" dirty="0">
                <a:latin typeface="Avenir Next LT Pro" panose="020B0504020202020204" pitchFamily="34" charset="0"/>
              </a:rPr>
              <a:t>Crown Home Mortgage</a:t>
            </a:r>
          </a:p>
        </p:txBody>
      </p:sp>
      <p:pic>
        <p:nvPicPr>
          <p:cNvPr id="6" name="Graphic 5" descr="Bunny face outline">
            <a:extLst>
              <a:ext uri="{FF2B5EF4-FFF2-40B4-BE49-F238E27FC236}">
                <a16:creationId xmlns:a16="http://schemas.microsoft.com/office/drawing/2014/main" id="{C16A04C6-8F3D-24B4-34A4-E519E37E4B7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33800" y="2895600"/>
            <a:ext cx="457200" cy="457200"/>
          </a:xfrm>
          <a:prstGeom prst="rect">
            <a:avLst/>
          </a:prstGeom>
        </p:spPr>
      </p:pic>
      <p:pic>
        <p:nvPicPr>
          <p:cNvPr id="13" name="Graphic 12" descr="Bunny face with solid fill">
            <a:extLst>
              <a:ext uri="{FF2B5EF4-FFF2-40B4-BE49-F238E27FC236}">
                <a16:creationId xmlns:a16="http://schemas.microsoft.com/office/drawing/2014/main" id="{43F5973F-7939-6E18-68E9-64B4302AE2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23289" y="84625"/>
            <a:ext cx="457200" cy="457200"/>
          </a:xfrm>
          <a:prstGeom prst="rect">
            <a:avLst/>
          </a:prstGeom>
        </p:spPr>
      </p:pic>
      <p:pic>
        <p:nvPicPr>
          <p:cNvPr id="17" name="Graphic 16" descr="Chick with solid fill">
            <a:extLst>
              <a:ext uri="{FF2B5EF4-FFF2-40B4-BE49-F238E27FC236}">
                <a16:creationId xmlns:a16="http://schemas.microsoft.com/office/drawing/2014/main" id="{65B74CC5-8F20-FE5B-41BF-2C2505265C4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796415" y="124038"/>
            <a:ext cx="457200" cy="457200"/>
          </a:xfrm>
          <a:prstGeom prst="rect">
            <a:avLst/>
          </a:prstGeom>
        </p:spPr>
      </p:pic>
      <p:pic>
        <p:nvPicPr>
          <p:cNvPr id="23" name="Graphic 22" descr="Eggs in basket with solid fill">
            <a:extLst>
              <a:ext uri="{FF2B5EF4-FFF2-40B4-BE49-F238E27FC236}">
                <a16:creationId xmlns:a16="http://schemas.microsoft.com/office/drawing/2014/main" id="{E463B740-A77C-E318-34FB-08AAA31FDD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00600" y="3000098"/>
            <a:ext cx="457200" cy="457200"/>
          </a:xfrm>
          <a:prstGeom prst="rect">
            <a:avLst/>
          </a:prstGeom>
        </p:spPr>
      </p:pic>
      <p:pic>
        <p:nvPicPr>
          <p:cNvPr id="25" name="Graphic 24" descr="Eggs in basket outline">
            <a:extLst>
              <a:ext uri="{FF2B5EF4-FFF2-40B4-BE49-F238E27FC236}">
                <a16:creationId xmlns:a16="http://schemas.microsoft.com/office/drawing/2014/main" id="{1B165861-6203-3274-31E3-0AC1FBFCAED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19400" y="2590800"/>
            <a:ext cx="457200" cy="457200"/>
          </a:xfrm>
          <a:prstGeom prst="rect">
            <a:avLst/>
          </a:prstGeom>
        </p:spPr>
      </p:pic>
      <p:pic>
        <p:nvPicPr>
          <p:cNvPr id="27" name="Graphic 26" descr="Chick outline">
            <a:extLst>
              <a:ext uri="{FF2B5EF4-FFF2-40B4-BE49-F238E27FC236}">
                <a16:creationId xmlns:a16="http://schemas.microsoft.com/office/drawing/2014/main" id="{ECD267AF-B8DA-0695-6214-DC2B800388C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17161" y="2771498"/>
            <a:ext cx="457200" cy="457200"/>
          </a:xfrm>
          <a:prstGeom prst="rect">
            <a:avLst/>
          </a:prstGeom>
        </p:spPr>
      </p:pic>
      <p:pic>
        <p:nvPicPr>
          <p:cNvPr id="31" name="Picture 30" descr="Colorful easter eggs">
            <a:extLst>
              <a:ext uri="{FF2B5EF4-FFF2-40B4-BE49-F238E27FC236}">
                <a16:creationId xmlns:a16="http://schemas.microsoft.com/office/drawing/2014/main" id="{D6245114-2DAC-42DD-73C5-F896784CBE5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989850" y="692369"/>
            <a:ext cx="2655395" cy="1770263"/>
          </a:xfrm>
          <a:prstGeom prst="rect">
            <a:avLst/>
          </a:prstGeom>
        </p:spPr>
      </p:pic>
      <p:pic>
        <p:nvPicPr>
          <p:cNvPr id="33" name="Picture 32" descr="Pastel colored eggs">
            <a:extLst>
              <a:ext uri="{FF2B5EF4-FFF2-40B4-BE49-F238E27FC236}">
                <a16:creationId xmlns:a16="http://schemas.microsoft.com/office/drawing/2014/main" id="{67141B31-309F-CAAF-281A-3C463F54B8DB}"/>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200400" y="307200"/>
            <a:ext cx="2739600" cy="1826400"/>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604</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Century Gothic</vt:lpstr>
      <vt:lpstr>Gabriola</vt:lpstr>
      <vt:lpstr>Office Theme</vt:lpstr>
      <vt:lpstr>115 Bluff Isle Court Cane Bay Plantation | Summerville, SC 29486 | MLS# 25004292 | $760,000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104</cp:revision>
  <dcterms:created xsi:type="dcterms:W3CDTF">2006-08-16T00:00:00Z</dcterms:created>
  <dcterms:modified xsi:type="dcterms:W3CDTF">2025-04-17T20:30:24Z</dcterms:modified>
</cp:coreProperties>
</file>