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3262"/>
    <a:srgbClr val="C7AA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50" d="100"/>
          <a:sy n="150" d="100"/>
        </p:scale>
        <p:origin x="462" y="-40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85B91-30FE-6A20-6857-75B82536A9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1496484"/>
            <a:ext cx="5486400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A57F13-92BD-F6C7-B814-28455290C6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4802717"/>
            <a:ext cx="5486400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F270A8-11BA-8B98-8EA5-952AD88F5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41461F-19AE-49DC-6F3C-38AE2222E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C43ABA-665F-7F63-8A86-EA41560BB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213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833A51-7785-236A-9056-F8FC0D0BE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ACBF65-C9CE-2AC5-6BE6-EB56DCFFC4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807CF9-F3DD-6C84-0E63-17CB517E1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265732-AC29-B7E8-1616-F85A9F348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80C432-FA0D-356D-83B9-E164F49ED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095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D587CB-0828-DB07-8102-37D8BE6131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234940" y="486834"/>
            <a:ext cx="1577340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FDE598-AF95-338D-2C0C-6DE563A67D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2920" y="486834"/>
            <a:ext cx="4640580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72430-0099-7EF1-E6CF-7ACB2EC7D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4101A6-7B61-B779-FA12-B6922FB21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28E1DF-C2DD-F30B-5E88-B2A800ACD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734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EF905-71A0-C2F5-F547-15C1526BE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C16F58-A730-0D76-9F4C-5A3406452D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D5A2CB-4792-C0C0-F60F-D8D916013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4607B6-F2FA-D950-4138-61E427F9F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0AE236-7255-9813-3DA1-4925E4482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17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6A877-CCA1-BFE3-86AF-6866A0164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110" y="2279652"/>
            <a:ext cx="630936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ED4BA9-2D79-8204-EE11-2E8FAB8A2E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9110" y="6119285"/>
            <a:ext cx="6309360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2341B9-5B59-01E9-C24A-2652E0DD0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E6C6DD-5C94-35EF-C464-458364AA8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0831EA-A9CC-8DE8-C860-65B4DE3C9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977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6DF8D7-4723-AF4C-BF7A-A7FD24B36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C7EA2-3EF0-CC82-E7E2-C88C687E80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29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89B001-D6C6-F63A-8837-751D0F9EB7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033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636D63-4DA0-8E19-2890-2E57FBC5C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1C2A4B-AF59-357A-8B14-293F23E04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0D25F7-92B1-C217-9C2F-2F8DE5CC2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149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B0C43-4186-63C4-8441-FE5FDF718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486834"/>
            <a:ext cx="6309360" cy="17674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48E5CD-4EF9-4A0C-B728-CB06BAB8F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3873" y="2241551"/>
            <a:ext cx="3094672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5ACEEF-2115-4C41-7BE4-58885611A1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3873" y="3340100"/>
            <a:ext cx="3094672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DDF9B7-271D-38D5-38A1-7BA7869F0D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703320" y="2241551"/>
            <a:ext cx="3109913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2BDC9C-610C-91DB-2AA6-D89460B5D7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703320" y="3340100"/>
            <a:ext cx="310991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50F803-A900-987C-9089-B9C486ED6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86B942-F30E-91D3-B1EA-E8D569A7D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4C14BB8-6346-105F-DA0F-A04B783E0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159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4EAD8-AF98-C814-1F81-DC6FE6BD3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3701F0-D174-2549-CB3C-60B90BAFB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759D31-B69D-7D56-3DF2-A0C9232BB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123B2C-5366-9DBC-7B68-B0BC2D4F0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563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D3367C-A43E-3AA2-3F66-365A97D7E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21F93D-DA59-5D95-5AF6-1A9934E55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147D05-D97D-FC0E-2D0C-B01AFF215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746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CA8E1-27C0-ACD6-8570-06CA646DD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07E56A-8CF7-1E35-CFB0-E11F00F22B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9913" y="1316567"/>
            <a:ext cx="3703320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BE1DB9-8784-B97E-95AB-ED24404400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8C9D50-3150-C8C6-BEA9-D95E93C66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0F8E12-BA79-77B0-EC5F-E8851BD61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E9C7EA-21BC-E260-43B2-F82521376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659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9F0B8-AA31-4EC7-A3E3-85032A220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FE87F6-D021-E1DA-5E7B-EF000607B6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109913" y="1316567"/>
            <a:ext cx="3703320" cy="6498167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B7B9E2-70A4-8852-215D-6F57546680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2D2450-DDEB-EF22-1242-034DF9283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F508C6-5C39-D410-CA7B-BA6D34013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808C20-4C70-45F0-AC73-B54F95BA0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528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BD624-3343-1009-38ED-0E17114E5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920" y="486834"/>
            <a:ext cx="630936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85F22C-DCC3-AE9F-B81E-38F7034861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2920" y="2434167"/>
            <a:ext cx="630936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E9FCB5-4868-2D00-A49D-307A44970E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02920" y="8475134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B417AA-6964-4E9B-8690-4286F65E5FB7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4BD2F2-F4D8-9296-B821-0043E1DE5E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160" y="8475134"/>
            <a:ext cx="2468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0E55A7-286D-065B-5CEF-8A5E8160E5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166360" y="8475134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247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13" Type="http://schemas.openxmlformats.org/officeDocument/2006/relationships/image" Target="../media/image11.png"/><Relationship Id="rId3" Type="http://schemas.openxmlformats.org/officeDocument/2006/relationships/image" Target="../media/image2.jpg"/><Relationship Id="rId7" Type="http://schemas.openxmlformats.org/officeDocument/2006/relationships/image" Target="../media/image5.jpg"/><Relationship Id="rId12" Type="http://schemas.openxmlformats.org/officeDocument/2006/relationships/image" Target="../media/image10.svg"/><Relationship Id="rId2" Type="http://schemas.openxmlformats.org/officeDocument/2006/relationships/image" Target="../media/image1.jpg"/><Relationship Id="rId16" Type="http://schemas.openxmlformats.org/officeDocument/2006/relationships/image" Target="../media/image14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hyperlink" Target="https://youtube.com/shorts/fpmq8T__zfo?si=Dv4vsFzOhH6wCyiN" TargetMode="External"/><Relationship Id="rId15" Type="http://schemas.openxmlformats.org/officeDocument/2006/relationships/image" Target="../media/image13.png"/><Relationship Id="rId10" Type="http://schemas.openxmlformats.org/officeDocument/2006/relationships/image" Target="../media/image8.svg"/><Relationship Id="rId4" Type="http://schemas.openxmlformats.org/officeDocument/2006/relationships/image" Target="../media/image3.jpg"/><Relationship Id="rId9" Type="http://schemas.openxmlformats.org/officeDocument/2006/relationships/image" Target="../media/image7.png"/><Relationship Id="rId14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95A1446C-5246-385C-EFE1-915BF3926D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13" y="0"/>
            <a:ext cx="7308773" cy="548372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3C44945-A9CC-DFF0-C1C9-2BB7276DBF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1" y="45395"/>
            <a:ext cx="6995159" cy="394192"/>
          </a:xfrm>
          <a:noFill/>
          <a:ln>
            <a:noFill/>
          </a:ln>
        </p:spPr>
        <p:txBody>
          <a:bodyPr anchor="ctr">
            <a:noAutofit/>
          </a:bodyPr>
          <a:lstStyle/>
          <a:p>
            <a:r>
              <a:rPr lang="en-US" sz="28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Trajan Pro" panose="02020502050506020301" pitchFamily="18" charset="0"/>
              </a:rPr>
              <a:t>NO HOA ~ DREAM KITCHEN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020B926-867B-7CBB-673C-3084168EA4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369979"/>
            <a:ext cx="1828800" cy="12192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1BAA087-D5FC-08C9-143C-81428C7F5EE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8801" y="4369979"/>
            <a:ext cx="1828798" cy="121919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0961B75F-0215-7D19-DFEE-6BDF08056B9C}"/>
              </a:ext>
            </a:extLst>
          </p:cNvPr>
          <p:cNvSpPr txBox="1"/>
          <p:nvPr/>
        </p:nvSpPr>
        <p:spPr>
          <a:xfrm>
            <a:off x="158144" y="8350160"/>
            <a:ext cx="21816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0" dirty="0">
                <a:solidFill>
                  <a:srgbClr val="C7AA5F"/>
                </a:solidFill>
                <a:effectLst/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Telecia Bilton</a:t>
            </a:r>
            <a:br>
              <a:rPr lang="en-US" sz="1600" dirty="0">
                <a:solidFill>
                  <a:srgbClr val="C7AA5F"/>
                </a:solidFill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1000" b="0" i="0" dirty="0">
                <a:solidFill>
                  <a:srgbClr val="C7AA5F"/>
                </a:solidFill>
                <a:effectLst/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843-412-3586</a:t>
            </a:r>
          </a:p>
          <a:p>
            <a:r>
              <a:rPr lang="en-US" sz="1000" b="0" i="0" dirty="0">
                <a:solidFill>
                  <a:srgbClr val="C7AA5F"/>
                </a:solidFill>
                <a:effectLst/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tmbilton@rogcoastal.com</a:t>
            </a:r>
            <a:endParaRPr lang="en-US" sz="1000" dirty="0">
              <a:solidFill>
                <a:srgbClr val="C7AA5F"/>
              </a:solidFill>
              <a:latin typeface="Avenir Next LT Pro" panose="020B0504020202020204" pitchFamily="34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6D6818F-B439-E809-3948-6BBA093012E8}"/>
              </a:ext>
            </a:extLst>
          </p:cNvPr>
          <p:cNvGrpSpPr/>
          <p:nvPr/>
        </p:nvGrpSpPr>
        <p:grpSpPr>
          <a:xfrm>
            <a:off x="160020" y="6309648"/>
            <a:ext cx="6995160" cy="1954381"/>
            <a:chOff x="160020" y="6323874"/>
            <a:chExt cx="6995160" cy="1954381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54FB912-2516-3BF6-30BB-49954A19454B}"/>
                </a:ext>
              </a:extLst>
            </p:cNvPr>
            <p:cNvSpPr/>
            <p:nvPr/>
          </p:nvSpPr>
          <p:spPr>
            <a:xfrm>
              <a:off x="160020" y="6323874"/>
              <a:ext cx="6995160" cy="195438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930B6364-BBA5-DD85-ACE9-4C6DA6EE40DC}"/>
                </a:ext>
              </a:extLst>
            </p:cNvPr>
            <p:cNvSpPr txBox="1"/>
            <p:nvPr/>
          </p:nvSpPr>
          <p:spPr>
            <a:xfrm>
              <a:off x="284474" y="6323874"/>
              <a:ext cx="6746252" cy="19543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 algn="ctr">
                <a:buFont typeface="Wingdings" panose="05000000000000000000" pitchFamily="2" charset="2"/>
                <a:buChar char="v"/>
              </a:pPr>
              <a:r>
                <a:rPr lang="en-US" sz="1100" dirty="0">
                  <a:solidFill>
                    <a:srgbClr val="C7AA5F"/>
                  </a:solidFill>
                  <a:latin typeface="Avenir Next LT Pro" panose="020B0504020202020204" pitchFamily="34" charset="0"/>
                  <a:ea typeface="Ebrima" panose="02000000000000000000" pitchFamily="2" charset="0"/>
                  <a:cs typeface="Ebrima" panose="02000000000000000000" pitchFamily="2" charset="0"/>
                </a:rPr>
                <a:t>3 bedrooms, 2 full baths with stylish, modern updates</a:t>
              </a:r>
            </a:p>
            <a:p>
              <a:pPr marL="171450" indent="-171450" algn="ctr">
                <a:buFont typeface="Wingdings" panose="05000000000000000000" pitchFamily="2" charset="2"/>
                <a:buChar char="v"/>
              </a:pPr>
              <a:r>
                <a:rPr lang="en-US" sz="1100" dirty="0">
                  <a:solidFill>
                    <a:srgbClr val="C7AA5F"/>
                  </a:solidFill>
                  <a:latin typeface="Avenir Next LT Pro" panose="020B0504020202020204" pitchFamily="34" charset="0"/>
                  <a:ea typeface="Ebrima" panose="02000000000000000000" pitchFamily="2" charset="0"/>
                  <a:cs typeface="Ebrima" panose="02000000000000000000" pitchFamily="2" charset="0"/>
                </a:rPr>
                <a:t>New roof (2023) for added peace of mind</a:t>
              </a:r>
            </a:p>
            <a:p>
              <a:pPr marL="171450" indent="-171450" algn="ctr">
                <a:buFont typeface="Wingdings" panose="05000000000000000000" pitchFamily="2" charset="2"/>
                <a:buChar char="v"/>
              </a:pPr>
              <a:r>
                <a:rPr lang="en-US" sz="1100" dirty="0">
                  <a:solidFill>
                    <a:srgbClr val="C7AA5F"/>
                  </a:solidFill>
                  <a:latin typeface="Avenir Next LT Pro" panose="020B0504020202020204" pitchFamily="34" charset="0"/>
                  <a:ea typeface="Ebrima" panose="02000000000000000000" pitchFamily="2" charset="0"/>
                  <a:cs typeface="Ebrima" panose="02000000000000000000" pitchFamily="2" charset="0"/>
                </a:rPr>
                <a:t>Spacious, open-concept living and dining areas</a:t>
              </a:r>
            </a:p>
            <a:p>
              <a:pPr marL="171450" indent="-171450" algn="ctr">
                <a:buFont typeface="Wingdings" panose="05000000000000000000" pitchFamily="2" charset="2"/>
                <a:buChar char="v"/>
              </a:pPr>
              <a:r>
                <a:rPr lang="en-US" sz="1100" dirty="0">
                  <a:solidFill>
                    <a:srgbClr val="C7AA5F"/>
                  </a:solidFill>
                  <a:latin typeface="Avenir Next LT Pro" panose="020B0504020202020204" pitchFamily="34" charset="0"/>
                  <a:ea typeface="Ebrima" panose="02000000000000000000" pitchFamily="2" charset="0"/>
                  <a:cs typeface="Ebrima" panose="02000000000000000000" pitchFamily="2" charset="0"/>
                </a:rPr>
                <a:t>Quiet, private street with cul-de-sac</a:t>
              </a:r>
            </a:p>
            <a:p>
              <a:pPr marL="171450" indent="-171450" algn="ctr">
                <a:buFont typeface="Wingdings" panose="05000000000000000000" pitchFamily="2" charset="2"/>
                <a:buChar char="v"/>
              </a:pPr>
              <a:r>
                <a:rPr lang="en-US" sz="1100" dirty="0">
                  <a:solidFill>
                    <a:srgbClr val="C7AA5F"/>
                  </a:solidFill>
                  <a:latin typeface="Avenir Next LT Pro" panose="020B0504020202020204" pitchFamily="34" charset="0"/>
                  <a:ea typeface="Ebrima" panose="02000000000000000000" pitchFamily="2" charset="0"/>
                  <a:cs typeface="Ebrima" panose="02000000000000000000" pitchFamily="2" charset="0"/>
                </a:rPr>
                <a:t>Stately brick façade with stunning curb appeal</a:t>
              </a:r>
            </a:p>
            <a:p>
              <a:pPr marL="171450" indent="-171450" algn="ctr">
                <a:buFont typeface="Wingdings" panose="05000000000000000000" pitchFamily="2" charset="2"/>
                <a:buChar char="v"/>
              </a:pPr>
              <a:r>
                <a:rPr lang="en-US" sz="1100" dirty="0">
                  <a:solidFill>
                    <a:srgbClr val="C7AA5F"/>
                  </a:solidFill>
                  <a:latin typeface="Avenir Next LT Pro" panose="020B0504020202020204" pitchFamily="34" charset="0"/>
                  <a:ea typeface="Ebrima" panose="02000000000000000000" pitchFamily="2" charset="0"/>
                  <a:cs typeface="Ebrima" panose="02000000000000000000" pitchFamily="2" charset="0"/>
                </a:rPr>
                <a:t>No HOA - enjoy the freedom to make this home truly yours!</a:t>
              </a:r>
            </a:p>
            <a:p>
              <a:pPr algn="ctr"/>
              <a:endParaRPr lang="en-US" sz="1100" dirty="0">
                <a:solidFill>
                  <a:srgbClr val="C7AA5F"/>
                </a:solidFill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</a:endParaRPr>
            </a:p>
            <a:p>
              <a:pPr algn="ctr"/>
              <a:r>
                <a:rPr lang="en-US" sz="1100" dirty="0">
                  <a:solidFill>
                    <a:srgbClr val="C7AA5F"/>
                  </a:solidFill>
                  <a:latin typeface="Avenir Next LT Pro" panose="020B0504020202020204" pitchFamily="34" charset="0"/>
                  <a:ea typeface="Ebrima" panose="02000000000000000000" pitchFamily="2" charset="0"/>
                  <a:cs typeface="Ebrima" panose="02000000000000000000" pitchFamily="2" charset="0"/>
                </a:rPr>
                <a:t>This rare gem combines classic charm, modern upgrades, and incredible outdoor living spaces. Don't miss this one-of-a-kind opportunity - schedule your showing today!</a:t>
              </a:r>
            </a:p>
            <a:p>
              <a:pPr algn="ctr"/>
              <a:endParaRPr lang="en-US" sz="1100" dirty="0">
                <a:solidFill>
                  <a:srgbClr val="C7AA5F"/>
                </a:solidFill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  <a:hlinkClick r:id="rId5"/>
              </a:endParaRPr>
            </a:p>
            <a:p>
              <a:pPr algn="ctr"/>
              <a:r>
                <a:rPr lang="en-US" sz="1100" dirty="0">
                  <a:solidFill>
                    <a:srgbClr val="C7AA5F"/>
                  </a:solidFill>
                  <a:latin typeface="Avenir Next LT Pro" panose="020B0504020202020204" pitchFamily="34" charset="0"/>
                  <a:ea typeface="Ebrima" panose="02000000000000000000" pitchFamily="2" charset="0"/>
                  <a:cs typeface="Ebrima" panose="02000000000000000000" pitchFamily="2" charset="0"/>
                  <a:hlinkClick r:id="rId5"/>
                </a:rPr>
                <a:t>VIDEO TOUR</a:t>
              </a:r>
              <a:endParaRPr lang="en-US" sz="1100" dirty="0">
                <a:solidFill>
                  <a:srgbClr val="C7AA5F"/>
                </a:solidFill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</a:endParaRP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F813D680-6ECD-005C-3077-9E6D2DED5F90}"/>
              </a:ext>
            </a:extLst>
          </p:cNvPr>
          <p:cNvSpPr txBox="1"/>
          <p:nvPr/>
        </p:nvSpPr>
        <p:spPr>
          <a:xfrm>
            <a:off x="4811949" y="8373243"/>
            <a:ext cx="233579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i="0" dirty="0">
                <a:solidFill>
                  <a:srgbClr val="C7AA5F"/>
                </a:solidFill>
                <a:effectLst/>
                <a:latin typeface="Avenir Next LT Pro" panose="020B0504020202020204" pitchFamily="34" charset="0"/>
                <a:ea typeface="Ebrima" panose="02000000000000000000" pitchFamily="2" charset="0"/>
                <a:cs typeface="Aharoni" panose="02010803020104030203" pitchFamily="2" charset="-79"/>
              </a:rPr>
              <a:t>Realty ONE Group Coastal</a:t>
            </a:r>
          </a:p>
          <a:p>
            <a:pPr algn="r"/>
            <a:r>
              <a:rPr lang="en-US" sz="1100" i="0" dirty="0">
                <a:solidFill>
                  <a:srgbClr val="C7AA5F"/>
                </a:solidFill>
                <a:effectLst/>
                <a:latin typeface="Avenir Next LT Pro" panose="020B0504020202020204" pitchFamily="34" charset="0"/>
                <a:ea typeface="Ebrima" panose="02000000000000000000" pitchFamily="2" charset="0"/>
                <a:cs typeface="Aharoni" panose="02010803020104030203" pitchFamily="2" charset="-79"/>
              </a:rPr>
              <a:t>1510 Trolley Rd</a:t>
            </a:r>
          </a:p>
          <a:p>
            <a:pPr algn="r"/>
            <a:r>
              <a:rPr lang="en-US" sz="1100" i="0" dirty="0">
                <a:solidFill>
                  <a:srgbClr val="C7AA5F"/>
                </a:solidFill>
                <a:effectLst/>
                <a:latin typeface="Avenir Next LT Pro" panose="020B0504020202020204" pitchFamily="34" charset="0"/>
                <a:ea typeface="Ebrima" panose="02000000000000000000" pitchFamily="2" charset="0"/>
                <a:cs typeface="Aharoni" panose="02010803020104030203" pitchFamily="2" charset="-79"/>
              </a:rPr>
              <a:t>Summerville, SC 29485</a:t>
            </a:r>
            <a:endParaRPr lang="en-US" sz="1100" dirty="0">
              <a:solidFill>
                <a:srgbClr val="C7AA5F"/>
              </a:solidFill>
              <a:latin typeface="Avenir Next LT Pro" panose="020B0504020202020204" pitchFamily="34" charset="0"/>
              <a:ea typeface="Ebrima" panose="02000000000000000000" pitchFamily="2" charset="0"/>
              <a:cs typeface="Aharoni" panose="02010803020104030203" pitchFamily="2" charset="-79"/>
            </a:endParaRP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A25A9857-E104-996A-7274-ADA92DF79A9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38517" y="8350085"/>
            <a:ext cx="2038166" cy="646481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943C5723-1E51-E3E7-4483-39E2455CD01B}"/>
              </a:ext>
            </a:extLst>
          </p:cNvPr>
          <p:cNvSpPr txBox="1"/>
          <p:nvPr/>
        </p:nvSpPr>
        <p:spPr>
          <a:xfrm>
            <a:off x="153846" y="5615659"/>
            <a:ext cx="70075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n w="31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Avenir Next LT Pro" panose="020B0504020202020204" pitchFamily="34" charset="0"/>
              </a:rPr>
              <a:t>115 Clubhouse Road</a:t>
            </a:r>
          </a:p>
          <a:p>
            <a:pPr algn="ctr"/>
            <a:r>
              <a:rPr lang="en-US" sz="1400" b="1" dirty="0">
                <a:ln w="31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Avenir Next LT Pro" panose="020B0504020202020204" pitchFamily="34" charset="0"/>
              </a:rPr>
              <a:t>Corey Woods | Summerville, SC 29483 | MLS# 25007740 | $379,000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87C0585-B189-6C59-B260-7650F2D836B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57600" y="4369979"/>
            <a:ext cx="1828800" cy="12192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2D163DD-8168-02E7-4EBD-556B9ECA6DB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86400" y="4369979"/>
            <a:ext cx="1828800" cy="12192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6" name="Graphic 15" descr="Arrow: Counter-clockwise curve outline">
            <a:extLst>
              <a:ext uri="{FF2B5EF4-FFF2-40B4-BE49-F238E27FC236}">
                <a16:creationId xmlns:a16="http://schemas.microsoft.com/office/drawing/2014/main" id="{AF0D9178-BE4D-CDE5-5254-1E1CB001C57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 rot="8562688">
            <a:off x="8570068" y="1365115"/>
            <a:ext cx="914400" cy="914400"/>
          </a:xfrm>
          <a:prstGeom prst="rect">
            <a:avLst/>
          </a:prstGeom>
        </p:spPr>
      </p:pic>
      <p:pic>
        <p:nvPicPr>
          <p:cNvPr id="18" name="Graphic 17" descr="Arrow: Clockwise curve with solid fill">
            <a:extLst>
              <a:ext uri="{FF2B5EF4-FFF2-40B4-BE49-F238E27FC236}">
                <a16:creationId xmlns:a16="http://schemas.microsoft.com/office/drawing/2014/main" id="{B1517684-F0EA-E171-E7A9-F104E59C65B8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 rot="7842848">
            <a:off x="-2070479" y="1566543"/>
            <a:ext cx="914400" cy="1366604"/>
          </a:xfrm>
          <a:prstGeom prst="rect">
            <a:avLst/>
          </a:prstGeom>
          <a:effectLst>
            <a:outerShdw blurRad="76200" dist="63500" sx="102000" sy="102000" algn="ctr" rotWithShape="0">
              <a:prstClr val="black">
                <a:alpha val="82000"/>
              </a:prstClr>
            </a:outerShdw>
          </a:effectLst>
        </p:spPr>
      </p:pic>
      <p:pic>
        <p:nvPicPr>
          <p:cNvPr id="20" name="Graphic 19" descr="Arrow: Rotate left outline">
            <a:extLst>
              <a:ext uri="{FF2B5EF4-FFF2-40B4-BE49-F238E27FC236}">
                <a16:creationId xmlns:a16="http://schemas.microsoft.com/office/drawing/2014/main" id="{0DB5DAE9-1C6D-25BC-69E2-F1D4FFADC701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8229600" y="543192"/>
            <a:ext cx="914400" cy="914400"/>
          </a:xfrm>
          <a:prstGeom prst="rect">
            <a:avLst/>
          </a:prstGeom>
        </p:spPr>
      </p:pic>
      <p:pic>
        <p:nvPicPr>
          <p:cNvPr id="25" name="Graphic 24" descr="Arrow: Rotate right with solid fill">
            <a:extLst>
              <a:ext uri="{FF2B5EF4-FFF2-40B4-BE49-F238E27FC236}">
                <a16:creationId xmlns:a16="http://schemas.microsoft.com/office/drawing/2014/main" id="{4A423E6B-7C0F-27AE-CA81-B9C320CDE925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8686800" y="416920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440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</TotalTime>
  <Words>125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Avenir Next LT Pro</vt:lpstr>
      <vt:lpstr>Calibri</vt:lpstr>
      <vt:lpstr>Calibri Light</vt:lpstr>
      <vt:lpstr>Trajan Pro</vt:lpstr>
      <vt:lpstr>Wingdings</vt:lpstr>
      <vt:lpstr>Office Theme</vt:lpstr>
      <vt:lpstr>NO HOA ~ DREAM KITCHEN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Agents &amp; Buyers Welcome!</dc:title>
  <dc:creator>A. Thomas Price</dc:creator>
  <cp:lastModifiedBy>A. Thomas Price</cp:lastModifiedBy>
  <cp:revision>36</cp:revision>
  <dcterms:created xsi:type="dcterms:W3CDTF">2022-10-19T11:58:47Z</dcterms:created>
  <dcterms:modified xsi:type="dcterms:W3CDTF">2025-06-06T19:21:03Z</dcterms:modified>
</cp:coreProperties>
</file>