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661" y="2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10/15/2021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g"/><Relationship Id="rId3" Type="http://schemas.microsoft.com/office/2007/relationships/hdphoto" Target="../media/hdphoto1.wdp"/><Relationship Id="rId7" Type="http://schemas.openxmlformats.org/officeDocument/2006/relationships/image" Target="../media/image4.jpg"/><Relationship Id="rId12" Type="http://schemas.openxmlformats.org/officeDocument/2006/relationships/image" Target="../media/image9.jpeg"/><Relationship Id="rId2" Type="http://schemas.openxmlformats.org/officeDocument/2006/relationships/image" Target="../media/image2.png"/><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jpg"/><Relationship Id="rId5" Type="http://schemas.openxmlformats.org/officeDocument/2006/relationships/hyperlink" Target="http://www.charlestonislandagents.com/" TargetMode="External"/><Relationship Id="rId15" Type="http://schemas.openxmlformats.org/officeDocument/2006/relationships/image" Target="../media/image12.jpg"/><Relationship Id="rId10" Type="http://schemas.openxmlformats.org/officeDocument/2006/relationships/image" Target="../media/image7.jpg"/><Relationship Id="rId4" Type="http://schemas.openxmlformats.org/officeDocument/2006/relationships/hyperlink" Target="mailto:kwhitehead@kwchs.com" TargetMode="External"/><Relationship Id="rId9" Type="http://schemas.openxmlformats.org/officeDocument/2006/relationships/image" Target="../media/image6.jpe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l="-48000" r="-48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38760" y="15240"/>
            <a:ext cx="7752080" cy="542154"/>
          </a:xfrm>
        </p:spPr>
        <p:txBody>
          <a:bodyPr>
            <a:noAutofit/>
          </a:bodyPr>
          <a:lstStyle/>
          <a:p>
            <a:r>
              <a:rPr lang="en-US" sz="3000" b="1" i="1" dirty="0">
                <a:ln w="3175">
                  <a:noFill/>
                </a:ln>
                <a:effectLst>
                  <a:outerShdw blurRad="50800" dist="38100" dir="5400000" algn="t" rotWithShape="0">
                    <a:schemeClr val="bg1"/>
                  </a:outerShdw>
                </a:effectLst>
                <a:latin typeface="Gotham" panose="02000804040000020004" pitchFamily="2" charset="0"/>
              </a:rPr>
              <a:t>ALMOST BRAND NEW HOME CLOSE TO IOP</a:t>
            </a:r>
          </a:p>
        </p:txBody>
      </p:sp>
      <p:sp>
        <p:nvSpPr>
          <p:cNvPr id="3" name="Subtitle 2"/>
          <p:cNvSpPr>
            <a:spLocks noGrp="1"/>
          </p:cNvSpPr>
          <p:nvPr>
            <p:ph type="subTitle" idx="1"/>
          </p:nvPr>
        </p:nvSpPr>
        <p:spPr>
          <a:xfrm>
            <a:off x="152401" y="4744715"/>
            <a:ext cx="7924799" cy="3116051"/>
          </a:xfrm>
        </p:spPr>
        <p:txBody>
          <a:bodyPr anchor="ctr">
            <a:noAutofit/>
          </a:bodyPr>
          <a:lstStyle/>
          <a:p>
            <a:r>
              <a:rPr lang="en-US" sz="1200" dirty="0">
                <a:solidFill>
                  <a:schemeClr val="bg1"/>
                </a:solidFill>
                <a:latin typeface="Futura Bk BT" panose="020B0502020204020303" pitchFamily="34" charset="0"/>
              </a:rPr>
              <a:t>1160 </a:t>
            </a:r>
            <a:r>
              <a:rPr lang="en-US" sz="1200" dirty="0" err="1">
                <a:solidFill>
                  <a:schemeClr val="bg1"/>
                </a:solidFill>
                <a:latin typeface="Futura Bk BT" panose="020B0502020204020303" pitchFamily="34" charset="0"/>
              </a:rPr>
              <a:t>Penderlee</a:t>
            </a:r>
            <a:r>
              <a:rPr lang="en-US" sz="1200" dirty="0">
                <a:solidFill>
                  <a:schemeClr val="bg1"/>
                </a:solidFill>
                <a:latin typeface="Futura Bk BT" panose="020B0502020204020303" pitchFamily="34" charset="0"/>
              </a:rPr>
              <a:t> Ct is located in the heart of Mt. Pleasant and close to schools, shopping, restaurants, and the Isle of Palms! This is the prior community model so it has so many beautiful upgrades! The Thompson floor plan offers a spacious great room, which opens to the eat in kitchen, dining room, and flows to the screened in porch through the large sliding glass doors! There is ample natural light throughout the home and is perfect for entertaining family and friends! There's even an outdoor patio with a fire pit for smores! Upstairs boasts 3 bedrooms including the master, a large loft, laundry room, and 3 full baths. Here is the list of over $100k of upgrades in this home... Shiplap throughout the first floor, 2nd floor loft, master bedroom, and one of the guest rooms. $20k in remote electric blinds throughout the entire home, surround sound in the living room, porch, master bedroom, and loft. Upgraded chefs kitchen with top of the line cabinets, quartz countertops, and kitchen aid appliances. Upgraded wood flooring throughout the downstairs, loft, and master bedroom. Master bath has large family shower and upgraded cabinets with large walk in closet. Laundry room was upgraded with cabinets and countertops. Garage is fully cooled and heated and has an upgraded side door entry. All lighting fixtures and fans were upgraded! There are just too many upgrades to list, you just have to see it for yourself!! Pointe at Primus is a great community that is now fully completed with 72 homes. Great walking trails throughout the neighborhood with several ponds and beautiful large oak trees! You can't beat the location either! Come see this one quick as it won't last long!</a:t>
            </a:r>
          </a:p>
        </p:txBody>
      </p:sp>
      <p:sp>
        <p:nvSpPr>
          <p:cNvPr id="16" name="Rectangle 15"/>
          <p:cNvSpPr/>
          <p:nvPr/>
        </p:nvSpPr>
        <p:spPr>
          <a:xfrm>
            <a:off x="3696159" y="2043368"/>
            <a:ext cx="4342941" cy="1200329"/>
          </a:xfrm>
          <a:prstGeom prst="rect">
            <a:avLst/>
          </a:prstGeom>
          <a:noFill/>
        </p:spPr>
        <p:txBody>
          <a:bodyPr wrap="square" anchor="ctr">
            <a:spAutoFit/>
          </a:bodyPr>
          <a:lstStyle/>
          <a:p>
            <a:pPr algn="ctr"/>
            <a:r>
              <a:rPr lang="nl-NL" sz="2400" b="1" dirty="0">
                <a:solidFill>
                  <a:schemeClr val="tx2">
                    <a:lumMod val="10000"/>
                  </a:schemeClr>
                </a:solidFill>
                <a:latin typeface="Futura Bk BT" panose="020B0502020204020303" pitchFamily="34" charset="0"/>
              </a:rPr>
              <a:t>1160 Penderlee Court</a:t>
            </a:r>
          </a:p>
          <a:p>
            <a:pPr algn="ctr"/>
            <a:r>
              <a:rPr lang="en-US" sz="1600" dirty="0">
                <a:solidFill>
                  <a:schemeClr val="tx2">
                    <a:lumMod val="10000"/>
                  </a:schemeClr>
                </a:solidFill>
                <a:latin typeface="Futura Bk BT" panose="020B0502020204020303" pitchFamily="34" charset="0"/>
              </a:rPr>
              <a:t>Pointe at Primus</a:t>
            </a:r>
          </a:p>
          <a:p>
            <a:pPr algn="ctr"/>
            <a:r>
              <a:rPr lang="en-US" sz="1600" dirty="0">
                <a:solidFill>
                  <a:schemeClr val="tx2">
                    <a:lumMod val="10000"/>
                  </a:schemeClr>
                </a:solidFill>
                <a:latin typeface="Futura Bk BT" panose="020B0502020204020303" pitchFamily="34" charset="0"/>
              </a:rPr>
              <a:t>Mount Pleasant, SC 29466</a:t>
            </a:r>
          </a:p>
          <a:p>
            <a:pPr algn="ctr"/>
            <a:r>
              <a:rPr lang="en-US" sz="1600" dirty="0">
                <a:solidFill>
                  <a:schemeClr val="tx2">
                    <a:lumMod val="10000"/>
                  </a:schemeClr>
                </a:solidFill>
                <a:latin typeface="Futura Bk BT" panose="020B0502020204020303" pitchFamily="34" charset="0"/>
              </a:rPr>
              <a:t>MLS# 21027234 | $735,000</a:t>
            </a:r>
          </a:p>
        </p:txBody>
      </p:sp>
      <p:sp>
        <p:nvSpPr>
          <p:cNvPr id="17" name="Rectangle 16"/>
          <p:cNvSpPr/>
          <p:nvPr/>
        </p:nvSpPr>
        <p:spPr>
          <a:xfrm>
            <a:off x="223837" y="9027469"/>
            <a:ext cx="7772400" cy="1031051"/>
          </a:xfrm>
          <a:prstGeom prst="rect">
            <a:avLst/>
          </a:prstGeom>
        </p:spPr>
        <p:txBody>
          <a:bodyPr wrap="square">
            <a:spAutoFit/>
          </a:bodyPr>
          <a:lstStyle/>
          <a:p>
            <a:pPr algn="ctr"/>
            <a:r>
              <a:rPr lang="en-US" sz="1600" b="1" dirty="0">
                <a:solidFill>
                  <a:schemeClr val="tx2">
                    <a:lumMod val="10000"/>
                  </a:schemeClr>
                </a:solidFill>
                <a:latin typeface="Futura Bk BT" panose="020B0502020204020303" pitchFamily="34" charset="0"/>
              </a:rPr>
              <a:t>Kristen Whitehead</a:t>
            </a:r>
          </a:p>
          <a:p>
            <a:pPr algn="ctr"/>
            <a:endParaRPr lang="en-US" sz="1050" b="1" dirty="0">
              <a:solidFill>
                <a:schemeClr val="tx2">
                  <a:lumMod val="10000"/>
                </a:schemeClr>
              </a:solidFill>
              <a:latin typeface="Futura Bk BT" panose="020B0502020204020303" pitchFamily="34" charset="0"/>
            </a:endParaRPr>
          </a:p>
          <a:p>
            <a:pPr algn="ctr"/>
            <a:r>
              <a:rPr lang="en-US" sz="1200" dirty="0">
                <a:solidFill>
                  <a:schemeClr val="bg1"/>
                </a:solidFill>
                <a:latin typeface="Futura Bk BT" panose="020B0502020204020303" pitchFamily="34" charset="0"/>
              </a:rPr>
              <a:t>Mobile - 843-670-1671</a:t>
            </a:r>
          </a:p>
          <a:p>
            <a:pPr algn="ctr"/>
            <a:r>
              <a:rPr lang="en-US" sz="1200" dirty="0">
                <a:solidFill>
                  <a:schemeClr val="tx2">
                    <a:lumMod val="10000"/>
                  </a:schemeClr>
                </a:solidFill>
                <a:latin typeface="Futura Bk BT" panose="020B0502020204020303" pitchFamily="34" charset="0"/>
                <a:hlinkClick r:id="rId4"/>
              </a:rPr>
              <a:t>kwhitehead@kwchs.com</a:t>
            </a:r>
            <a:endParaRPr lang="en-US" sz="1200" dirty="0">
              <a:solidFill>
                <a:schemeClr val="tx2">
                  <a:lumMod val="10000"/>
                </a:schemeClr>
              </a:solidFill>
              <a:latin typeface="Futura Bk BT" panose="020B0502020204020303" pitchFamily="34" charset="0"/>
            </a:endParaRPr>
          </a:p>
          <a:p>
            <a:pPr algn="ctr"/>
            <a:r>
              <a:rPr lang="en-US" sz="1000" dirty="0">
                <a:latin typeface="Futura Bk BT" panose="020B0502020204020303" pitchFamily="34" charset="0"/>
                <a:hlinkClick r:id="rId5" tooltip="View this web page"/>
              </a:rPr>
              <a:t>www.charlestonislandagents.com</a:t>
            </a:r>
            <a:endParaRPr lang="en-US" sz="1000" dirty="0">
              <a:solidFill>
                <a:schemeClr val="tx2">
                  <a:lumMod val="10000"/>
                </a:schemeClr>
              </a:solidFill>
              <a:latin typeface="Futura Bk BT" panose="020B0502020204020303" pitchFamily="34" charset="0"/>
            </a:endParaRPr>
          </a:p>
        </p:txBody>
      </p:sp>
      <p:grpSp>
        <p:nvGrpSpPr>
          <p:cNvPr id="8" name="Group 7"/>
          <p:cNvGrpSpPr/>
          <p:nvPr/>
        </p:nvGrpSpPr>
        <p:grpSpPr>
          <a:xfrm>
            <a:off x="346664" y="9009593"/>
            <a:ext cx="1786937" cy="1066800"/>
            <a:chOff x="50188" y="8991600"/>
            <a:chExt cx="1786937" cy="1066800"/>
          </a:xfrm>
        </p:grpSpPr>
        <p:pic>
          <p:nvPicPr>
            <p:cNvPr id="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Futura Bk BT" panose="020B0502020204020303" pitchFamily="34" charset="0"/>
                </a:rPr>
                <a:t>Keller Williams Realty</a:t>
              </a:r>
            </a:p>
            <a:p>
              <a:pPr algn="ctr"/>
              <a:r>
                <a:rPr lang="en-US" sz="900" dirty="0">
                  <a:solidFill>
                    <a:schemeClr val="tx2">
                      <a:lumMod val="10000"/>
                    </a:schemeClr>
                  </a:solidFill>
                  <a:latin typeface="Futura Bk BT" panose="020B0502020204020303" pitchFamily="34" charset="0"/>
                </a:rPr>
                <a:t>Charleston Islands</a:t>
              </a:r>
            </a:p>
            <a:p>
              <a:pPr algn="ctr"/>
              <a:r>
                <a:rPr lang="en-US" sz="900" dirty="0">
                  <a:solidFill>
                    <a:schemeClr val="tx2">
                      <a:lumMod val="10000"/>
                    </a:schemeClr>
                  </a:solidFill>
                  <a:latin typeface="Futura Bk BT" panose="020B0502020204020303" pitchFamily="34" charset="0"/>
                </a:rPr>
                <a:t>1304 Palm Blvd</a:t>
              </a:r>
            </a:p>
            <a:p>
              <a:pPr algn="ctr"/>
              <a:r>
                <a:rPr lang="en-US" sz="900" dirty="0">
                  <a:solidFill>
                    <a:schemeClr val="tx2">
                      <a:lumMod val="10000"/>
                    </a:schemeClr>
                  </a:solidFill>
                  <a:latin typeface="Futura Bk BT" panose="020B0502020204020303" pitchFamily="34" charset="0"/>
                </a:rPr>
                <a:t>Isle Of Palms, SC 29451</a:t>
              </a:r>
            </a:p>
          </p:txBody>
        </p:sp>
      </p:grpSp>
      <p:pic>
        <p:nvPicPr>
          <p:cNvPr id="5" name="Picture 4"/>
          <p:cNvPicPr>
            <a:picLocks noChangeAspect="1"/>
          </p:cNvPicPr>
          <p:nvPr/>
        </p:nvPicPr>
        <p:blipFill>
          <a:blip r:embed="rId7">
            <a:extLst>
              <a:ext uri="{28A0092B-C50C-407E-A947-70E740481C1C}">
                <a14:useLocalDpi xmlns:a14="http://schemas.microsoft.com/office/drawing/2010/main" val="0"/>
              </a:ext>
            </a:extLst>
          </a:blip>
          <a:srcRect/>
          <a:stretch/>
        </p:blipFill>
        <p:spPr>
          <a:xfrm>
            <a:off x="190500" y="616869"/>
            <a:ext cx="3039994" cy="4053327"/>
          </a:xfrm>
          <a:prstGeom prst="rect">
            <a:avLst/>
          </a:prstGeom>
          <a:ln>
            <a:solidFill>
              <a:schemeClr val="tx1"/>
            </a:solidFill>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696159" y="616868"/>
            <a:ext cx="1938638" cy="125168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100462" y="616868"/>
            <a:ext cx="1938638" cy="1251680"/>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0">
            <a:extLst>
              <a:ext uri="{28A0092B-C50C-407E-A947-70E740481C1C}">
                <a14:useLocalDpi xmlns:a14="http://schemas.microsoft.com/office/drawing/2010/main" val="0"/>
              </a:ext>
            </a:extLst>
          </a:blip>
          <a:srcRect/>
          <a:stretch/>
        </p:blipFill>
        <p:spPr>
          <a:xfrm>
            <a:off x="3696159" y="3423005"/>
            <a:ext cx="1938638" cy="1247190"/>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1">
            <a:extLst>
              <a:ext uri="{28A0092B-C50C-407E-A947-70E740481C1C}">
                <a14:useLocalDpi xmlns:a14="http://schemas.microsoft.com/office/drawing/2010/main" val="0"/>
              </a:ext>
            </a:extLst>
          </a:blip>
          <a:srcRect/>
          <a:stretch/>
        </p:blipFill>
        <p:spPr>
          <a:xfrm>
            <a:off x="6100462" y="3423005"/>
            <a:ext cx="1938638" cy="1247190"/>
          </a:xfrm>
          <a:prstGeom prst="rect">
            <a:avLst/>
          </a:prstGeom>
          <a:ln>
            <a:solidFill>
              <a:schemeClr val="tx1"/>
            </a:solidFill>
          </a:ln>
          <a:effectLst>
            <a:outerShdw blurRad="63500" sx="102000" sy="102000" algn="ctr" rotWithShape="0">
              <a:prstClr val="black">
                <a:alpha val="40000"/>
              </a:prstClr>
            </a:outerShdw>
          </a:effectLst>
        </p:spPr>
      </p:pic>
      <p:pic>
        <p:nvPicPr>
          <p:cNvPr id="11" name="Picture 10"/>
          <p:cNvPicPr>
            <a:picLocks noChangeAspect="1"/>
          </p:cNvPicPr>
          <p:nvPr/>
        </p:nvPicPr>
        <p:blipFill rotWithShape="1">
          <a:blip r:embed="rId12" cstate="print">
            <a:extLst>
              <a:ext uri="{28A0092B-C50C-407E-A947-70E740481C1C}">
                <a14:useLocalDpi xmlns:a14="http://schemas.microsoft.com/office/drawing/2010/main" val="0"/>
              </a:ext>
            </a:extLst>
          </a:blip>
          <a:srcRect l="55470" t="8333" r="6249" b="7541"/>
          <a:stretch/>
        </p:blipFill>
        <p:spPr>
          <a:xfrm>
            <a:off x="7286140" y="9064633"/>
            <a:ext cx="611017" cy="956720"/>
          </a:xfrm>
          <a:prstGeom prst="rect">
            <a:avLst/>
          </a:prstGeom>
        </p:spPr>
      </p:pic>
      <p:pic>
        <p:nvPicPr>
          <p:cNvPr id="22" name="Picture 21"/>
          <p:cNvPicPr>
            <a:picLocks noChangeAspect="1"/>
          </p:cNvPicPr>
          <p:nvPr/>
        </p:nvPicPr>
        <p:blipFill>
          <a:blip r:embed="rId13">
            <a:extLst>
              <a:ext uri="{28A0092B-C50C-407E-A947-70E740481C1C}">
                <a14:useLocalDpi xmlns:a14="http://schemas.microsoft.com/office/drawing/2010/main" val="0"/>
              </a:ext>
            </a:extLst>
          </a:blip>
          <a:srcRect/>
          <a:stretch/>
        </p:blipFill>
        <p:spPr>
          <a:xfrm>
            <a:off x="2297684" y="7935285"/>
            <a:ext cx="1527048" cy="982401"/>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4">
            <a:extLst>
              <a:ext uri="{28A0092B-C50C-407E-A947-70E740481C1C}">
                <a14:useLocalDpi xmlns:a14="http://schemas.microsoft.com/office/drawing/2010/main" val="0"/>
              </a:ext>
            </a:extLst>
          </a:blip>
          <a:srcRect/>
          <a:stretch/>
        </p:blipFill>
        <p:spPr>
          <a:xfrm>
            <a:off x="190500" y="7935285"/>
            <a:ext cx="1527048" cy="982400"/>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rotWithShape="1">
          <a:blip r:embed="rId15">
            <a:extLst>
              <a:ext uri="{28A0092B-C50C-407E-A947-70E740481C1C}">
                <a14:useLocalDpi xmlns:a14="http://schemas.microsoft.com/office/drawing/2010/main" val="0"/>
              </a:ext>
            </a:extLst>
          </a:blip>
          <a:srcRect t="13963"/>
          <a:stretch/>
        </p:blipFill>
        <p:spPr>
          <a:xfrm>
            <a:off x="6512052" y="7935285"/>
            <a:ext cx="1527048" cy="982402"/>
          </a:xfrm>
          <a:prstGeom prst="rect">
            <a:avLst/>
          </a:prstGeom>
          <a:ln>
            <a:solidFill>
              <a:schemeClr val="tx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6">
            <a:extLst>
              <a:ext uri="{28A0092B-C50C-407E-A947-70E740481C1C}">
                <a14:useLocalDpi xmlns:a14="http://schemas.microsoft.com/office/drawing/2010/main" val="0"/>
              </a:ext>
            </a:extLst>
          </a:blip>
          <a:srcRect/>
          <a:stretch/>
        </p:blipFill>
        <p:spPr>
          <a:xfrm>
            <a:off x="4404868" y="7935285"/>
            <a:ext cx="1527048" cy="982400"/>
          </a:xfrm>
          <a:prstGeom prst="rect">
            <a:avLst/>
          </a:prstGeom>
          <a:ln>
            <a:solidFill>
              <a:schemeClr val="tx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TotalTime>
  <Words>382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Gotham</vt:lpstr>
      <vt:lpstr>Office Theme</vt:lpstr>
      <vt:lpstr>ALMOST BRAND NEW HOME CLOSE TO IOP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37</cp:revision>
  <dcterms:created xsi:type="dcterms:W3CDTF">2006-08-16T00:00:00Z</dcterms:created>
  <dcterms:modified xsi:type="dcterms:W3CDTF">2021-10-15T18:15:17Z</dcterms:modified>
</cp:coreProperties>
</file>