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1446" y="8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2/1/2017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2/1/2017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2/1/2017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2/1/2017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2/1/2017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2/1/2017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2/1/2017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2/1/2017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2/1/2017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2/1/2017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2/1/2017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2/1/2017</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g"/><Relationship Id="rId3" Type="http://schemas.openxmlformats.org/officeDocument/2006/relationships/image" Target="../media/image2.png"/><Relationship Id="rId7" Type="http://schemas.openxmlformats.org/officeDocument/2006/relationships/image" Target="../media/image6.jpe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image" Target="../media/image4.jpeg"/><Relationship Id="rId4" Type="http://schemas.openxmlformats.org/officeDocument/2006/relationships/image" Target="../media/image3.jpe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7000" b="-17000"/>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3463" y="1"/>
            <a:ext cx="9144000" cy="762000"/>
          </a:xfrm>
        </p:spPr>
        <p:txBody>
          <a:bodyPr anchor="t">
            <a:noAutofit/>
          </a:bodyPr>
          <a:lstStyle/>
          <a:p>
            <a:r>
              <a:rPr lang="en-US" sz="3200" dirty="0">
                <a:effectLst>
                  <a:outerShdw blurRad="38100" dist="38100" dir="2700000" algn="tl">
                    <a:srgbClr val="000000">
                      <a:alpha val="43137"/>
                    </a:srgbClr>
                  </a:outerShdw>
                </a:effectLst>
                <a:latin typeface="Garamond" panose="02020404030301010803" pitchFamily="18" charset="0"/>
              </a:rPr>
              <a:t>Well Priced 4 BR Home In </a:t>
            </a:r>
            <a:r>
              <a:rPr lang="en-US" sz="3200" dirty="0" err="1">
                <a:effectLst>
                  <a:outerShdw blurRad="38100" dist="38100" dir="2700000" algn="tl">
                    <a:srgbClr val="000000">
                      <a:alpha val="43137"/>
                    </a:srgbClr>
                  </a:outerShdw>
                </a:effectLst>
                <a:latin typeface="Garamond" panose="02020404030301010803" pitchFamily="18" charset="0"/>
              </a:rPr>
              <a:t>Summertrees</a:t>
            </a:r>
            <a:endParaRPr lang="en-US" sz="3200" dirty="0">
              <a:effectLst>
                <a:outerShdw blurRad="38100" dist="38100" dir="2700000" algn="tl">
                  <a:srgbClr val="000000">
                    <a:alpha val="43137"/>
                  </a:srgbClr>
                </a:outerShdw>
              </a:effectLst>
              <a:latin typeface="Garamond" panose="02020404030301010803" pitchFamily="18" charset="0"/>
            </a:endParaRPr>
          </a:p>
        </p:txBody>
      </p:sp>
      <p:sp>
        <p:nvSpPr>
          <p:cNvPr id="3" name="Subtitle 2"/>
          <p:cNvSpPr>
            <a:spLocks noGrp="1"/>
          </p:cNvSpPr>
          <p:nvPr>
            <p:ph type="subTitle" idx="1"/>
          </p:nvPr>
        </p:nvSpPr>
        <p:spPr>
          <a:xfrm>
            <a:off x="10391" y="4564918"/>
            <a:ext cx="9130145" cy="1226282"/>
          </a:xfrm>
        </p:spPr>
        <p:txBody>
          <a:bodyPr>
            <a:normAutofit/>
          </a:bodyPr>
          <a:lstStyle/>
          <a:p>
            <a:r>
              <a:rPr lang="en-US" sz="1400" dirty="0">
                <a:solidFill>
                  <a:schemeClr val="tx1"/>
                </a:solidFill>
                <a:latin typeface="Garamond" panose="02020404030301010803" pitchFamily="18" charset="0"/>
              </a:rPr>
              <a:t>Updated 2 Story home in sought-after community of </a:t>
            </a:r>
            <a:r>
              <a:rPr lang="en-US" sz="1400" dirty="0" err="1">
                <a:solidFill>
                  <a:schemeClr val="tx1"/>
                </a:solidFill>
                <a:latin typeface="Garamond" panose="02020404030301010803" pitchFamily="18" charset="0"/>
              </a:rPr>
              <a:t>Summertrees</a:t>
            </a:r>
            <a:r>
              <a:rPr lang="en-US" sz="1400" dirty="0">
                <a:solidFill>
                  <a:schemeClr val="tx1"/>
                </a:solidFill>
                <a:latin typeface="Garamond" panose="02020404030301010803" pitchFamily="18" charset="0"/>
              </a:rPr>
              <a:t>. 1162 </a:t>
            </a:r>
            <a:r>
              <a:rPr lang="en-US" sz="1400" dirty="0" err="1">
                <a:solidFill>
                  <a:schemeClr val="tx1"/>
                </a:solidFill>
                <a:latin typeface="Garamond" panose="02020404030301010803" pitchFamily="18" charset="0"/>
              </a:rPr>
              <a:t>Startrail</a:t>
            </a:r>
            <a:r>
              <a:rPr lang="en-US" sz="1400" dirty="0">
                <a:solidFill>
                  <a:schemeClr val="tx1"/>
                </a:solidFill>
                <a:latin typeface="Garamond" panose="02020404030301010803" pitchFamily="18" charset="0"/>
              </a:rPr>
              <a:t> is a perfect family home near all that Charleston has to offer in a </a:t>
            </a:r>
            <a:r>
              <a:rPr lang="en-US" sz="1400" dirty="0" err="1">
                <a:solidFill>
                  <a:schemeClr val="tx1"/>
                </a:solidFill>
                <a:latin typeface="Garamond" panose="02020404030301010803" pitchFamily="18" charset="0"/>
              </a:rPr>
              <a:t>lowcountry</a:t>
            </a:r>
            <a:r>
              <a:rPr lang="en-US" sz="1400" dirty="0">
                <a:solidFill>
                  <a:schemeClr val="tx1"/>
                </a:solidFill>
                <a:latin typeface="Garamond" panose="02020404030301010803" pitchFamily="18" charset="0"/>
              </a:rPr>
              <a:t> setting. The home is one of the most private in the area and backs up to the woods. The beautiful flooring in the first floor’s open floorplan is carried through the kitchen, living room and dining room making it perfect for entertaining. The spacious kitchen is well-appointed and offers plenty of cabinet &amp; counter space. Plenty of storage in the oversized garage and one of the best values for a Johns Island 4 BR. Schedule your visit today!</a:t>
            </a:r>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036475" y="5765456"/>
            <a:ext cx="1077976" cy="1092544"/>
          </a:xfrm>
          <a:prstGeom prst="rect">
            <a:avLst/>
          </a:prstGeom>
        </p:spPr>
      </p:pic>
      <p:sp>
        <p:nvSpPr>
          <p:cNvPr id="12" name="Title 1"/>
          <p:cNvSpPr txBox="1">
            <a:spLocks/>
          </p:cNvSpPr>
          <p:nvPr/>
        </p:nvSpPr>
        <p:spPr>
          <a:xfrm>
            <a:off x="3463" y="3832591"/>
            <a:ext cx="9144000" cy="762000"/>
          </a:xfrm>
          <a:prstGeom prst="rect">
            <a:avLst/>
          </a:prstGeom>
        </p:spPr>
        <p:txBody>
          <a:bodyPr vert="horz" lIns="91440" tIns="45720" rIns="91440" bIns="45720" rtlCol="0" anchor="t">
            <a:normAutofit fontScale="775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3600" b="1" dirty="0">
                <a:latin typeface="Garamond" panose="02020404030301010803" pitchFamily="18" charset="0"/>
              </a:rPr>
              <a:t>1162 </a:t>
            </a:r>
            <a:r>
              <a:rPr lang="en-US" sz="3600" b="1" dirty="0" err="1">
                <a:latin typeface="Garamond" panose="02020404030301010803" pitchFamily="18" charset="0"/>
              </a:rPr>
              <a:t>Startrail</a:t>
            </a:r>
            <a:r>
              <a:rPr lang="en-US" sz="3600" b="1" dirty="0">
                <a:latin typeface="Garamond" panose="02020404030301010803" pitchFamily="18" charset="0"/>
              </a:rPr>
              <a:t> Lane</a:t>
            </a:r>
          </a:p>
          <a:p>
            <a:r>
              <a:rPr lang="en-US" sz="3100" dirty="0">
                <a:latin typeface="Garamond" panose="02020404030301010803" pitchFamily="18" charset="0"/>
              </a:rPr>
              <a:t>Johns Island, SC 29455 ~ MLS# 17002478 ~ $260,000</a:t>
            </a:r>
          </a:p>
        </p:txBody>
      </p:sp>
      <p:pic>
        <p:nvPicPr>
          <p:cNvPr id="1026" name="Picture 2" descr="Agent Photo"/>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752600" y="5702616"/>
            <a:ext cx="965200" cy="1096818"/>
          </a:xfrm>
          <a:prstGeom prst="ellipse">
            <a:avLst/>
          </a:prstGeom>
          <a:noFill/>
          <a:extLst>
            <a:ext uri="{909E8E84-426E-40DD-AFC4-6F175D3DCCD1}">
              <a14:hiddenFill xmlns:a14="http://schemas.microsoft.com/office/drawing/2010/main">
                <a:solidFill>
                  <a:srgbClr val="FFFFFF"/>
                </a:solidFill>
              </a14:hiddenFill>
            </a:ext>
          </a:extLst>
        </p:spPr>
      </p:pic>
      <p:sp>
        <p:nvSpPr>
          <p:cNvPr id="13" name="Rectangle 12"/>
          <p:cNvSpPr/>
          <p:nvPr/>
        </p:nvSpPr>
        <p:spPr>
          <a:xfrm>
            <a:off x="-13855" y="5911619"/>
            <a:ext cx="4060721" cy="800219"/>
          </a:xfrm>
          <a:prstGeom prst="rect">
            <a:avLst/>
          </a:prstGeom>
        </p:spPr>
        <p:txBody>
          <a:bodyPr wrap="square">
            <a:spAutoFit/>
          </a:bodyPr>
          <a:lstStyle/>
          <a:p>
            <a:pPr algn="ctr"/>
            <a:r>
              <a:rPr lang="en-US" b="1" dirty="0">
                <a:latin typeface="Garamond" panose="02020404030301010803" pitchFamily="18" charset="0"/>
              </a:rPr>
              <a:t>Peter Stanley</a:t>
            </a:r>
          </a:p>
          <a:p>
            <a:pPr algn="ctr"/>
            <a:r>
              <a:rPr lang="en-US" sz="1400" dirty="0">
                <a:latin typeface="Garamond" panose="02020404030301010803" pitchFamily="18" charset="0"/>
              </a:rPr>
              <a:t>M 843-300-8251 | O 843-885-6199</a:t>
            </a:r>
          </a:p>
          <a:p>
            <a:pPr algn="ctr"/>
            <a:r>
              <a:rPr lang="en-US" sz="1400" dirty="0">
                <a:latin typeface="Garamond" panose="02020404030301010803" pitchFamily="18" charset="0"/>
              </a:rPr>
              <a:t>petermstanleyjr@gmail.com</a:t>
            </a:r>
          </a:p>
        </p:txBody>
      </p:sp>
      <p:sp>
        <p:nvSpPr>
          <p:cNvPr id="10" name="Rectangle 9"/>
          <p:cNvSpPr/>
          <p:nvPr/>
        </p:nvSpPr>
        <p:spPr>
          <a:xfrm>
            <a:off x="5124841" y="5942396"/>
            <a:ext cx="4039939" cy="738664"/>
          </a:xfrm>
          <a:prstGeom prst="rect">
            <a:avLst/>
          </a:prstGeom>
        </p:spPr>
        <p:txBody>
          <a:bodyPr wrap="square">
            <a:spAutoFit/>
          </a:bodyPr>
          <a:lstStyle/>
          <a:p>
            <a:pPr algn="ctr"/>
            <a:r>
              <a:rPr lang="en-US" sz="1400" dirty="0">
                <a:latin typeface="Garamond" panose="02020404030301010803" pitchFamily="18" charset="0"/>
              </a:rPr>
              <a:t>Colony &amp; Craft LLC</a:t>
            </a:r>
          </a:p>
          <a:p>
            <a:pPr algn="ctr"/>
            <a:r>
              <a:rPr lang="en-US" sz="1400" dirty="0">
                <a:latin typeface="Garamond" panose="02020404030301010803" pitchFamily="18" charset="0"/>
              </a:rPr>
              <a:t>716 Meeting St</a:t>
            </a:r>
            <a:br>
              <a:rPr lang="en-US" sz="1400" dirty="0">
                <a:latin typeface="Garamond" panose="02020404030301010803" pitchFamily="18" charset="0"/>
              </a:rPr>
            </a:br>
            <a:r>
              <a:rPr lang="en-US" sz="1400" dirty="0">
                <a:latin typeface="Garamond" panose="02020404030301010803" pitchFamily="18" charset="0"/>
              </a:rPr>
              <a:t>Charleston SC 29403</a:t>
            </a:r>
          </a:p>
        </p:txBody>
      </p:sp>
      <p:grpSp>
        <p:nvGrpSpPr>
          <p:cNvPr id="5" name="Group 4"/>
          <p:cNvGrpSpPr/>
          <p:nvPr/>
        </p:nvGrpSpPr>
        <p:grpSpPr>
          <a:xfrm>
            <a:off x="358736" y="869965"/>
            <a:ext cx="8433455" cy="2944158"/>
            <a:chOff x="363778" y="869965"/>
            <a:chExt cx="8433455" cy="2944158"/>
          </a:xfrm>
        </p:grpSpPr>
        <p:pic>
          <p:nvPicPr>
            <p:cNvPr id="6" name="Picture 5"/>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363778" y="869965"/>
              <a:ext cx="1988821" cy="1325880"/>
            </a:xfrm>
            <a:prstGeom prst="rect">
              <a:avLst/>
            </a:prstGeom>
            <a:effectLst>
              <a:outerShdw blurRad="63500" sx="102000" sy="102000" algn="ctr" rotWithShape="0">
                <a:prstClr val="black">
                  <a:alpha val="40000"/>
                </a:prstClr>
              </a:outerShdw>
            </a:effectLst>
          </p:spPr>
        </p:pic>
        <p:pic>
          <p:nvPicPr>
            <p:cNvPr id="8" name="Picture 7"/>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6808412" y="869965"/>
              <a:ext cx="1988821" cy="1325880"/>
            </a:xfrm>
            <a:prstGeom prst="rect">
              <a:avLst/>
            </a:prstGeom>
            <a:effectLst>
              <a:outerShdw blurRad="63500" sx="102000" sy="102000" algn="ctr" rotWithShape="0">
                <a:prstClr val="black">
                  <a:alpha val="40000"/>
                </a:prstClr>
              </a:outerShdw>
            </a:effectLst>
          </p:spPr>
        </p:pic>
        <p:pic>
          <p:nvPicPr>
            <p:cNvPr id="9" name="Picture 8"/>
            <p:cNvPicPr>
              <a:picLocks noChangeAspect="1"/>
            </p:cNvPicPr>
            <p:nvPr/>
          </p:nvPicPr>
          <p:blipFill rotWithShape="1">
            <a:blip r:embed="rId7" cstate="print">
              <a:extLst>
                <a:ext uri="{28A0092B-C50C-407E-A947-70E740481C1C}">
                  <a14:useLocalDpi xmlns:a14="http://schemas.microsoft.com/office/drawing/2010/main" val="0"/>
                </a:ext>
              </a:extLst>
            </a:blip>
            <a:srcRect l="6615"/>
            <a:stretch/>
          </p:blipFill>
          <p:spPr>
            <a:xfrm>
              <a:off x="6808411" y="2488243"/>
              <a:ext cx="1988821" cy="1325880"/>
            </a:xfrm>
            <a:prstGeom prst="rect">
              <a:avLst/>
            </a:prstGeom>
            <a:effectLst>
              <a:outerShdw blurRad="63500" sx="102000" sy="102000" algn="ctr" rotWithShape="0">
                <a:prstClr val="black">
                  <a:alpha val="40000"/>
                </a:prstClr>
              </a:outerShdw>
            </a:effectLst>
          </p:spPr>
        </p:pic>
        <p:pic>
          <p:nvPicPr>
            <p:cNvPr id="14" name="Picture 13"/>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2687860" y="874090"/>
              <a:ext cx="3785292" cy="2940033"/>
            </a:xfrm>
            <a:prstGeom prst="rect">
              <a:avLst/>
            </a:prstGeom>
            <a:effectLst>
              <a:outerShdw blurRad="63500" sx="102000" sy="102000" algn="ctr" rotWithShape="0">
                <a:prstClr val="black">
                  <a:alpha val="40000"/>
                </a:prstClr>
              </a:outerShdw>
            </a:effectLst>
          </p:spPr>
        </p:pic>
        <p:pic>
          <p:nvPicPr>
            <p:cNvPr id="15" name="Picture 14"/>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363778" y="2488243"/>
              <a:ext cx="1988821" cy="1325880"/>
            </a:xfrm>
            <a:prstGeom prst="rect">
              <a:avLst/>
            </a:prstGeom>
            <a:effectLst>
              <a:outerShdw blurRad="63500" sx="102000" sy="102000" algn="ctr" rotWithShape="0">
                <a:prstClr val="black">
                  <a:alpha val="40000"/>
                </a:prstClr>
              </a:outerShdw>
            </a:effectLst>
          </p:spPr>
        </p:pic>
      </p:grpSp>
    </p:spTree>
    <p:extLst>
      <p:ext uri="{BB962C8B-B14F-4D97-AF65-F5344CB8AC3E}">
        <p14:creationId xmlns:p14="http://schemas.microsoft.com/office/powerpoint/2010/main" val="204485912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36</TotalTime>
  <Words>149</Words>
  <Application>Microsoft Office PowerPoint</Application>
  <PresentationFormat>On-screen Show (4:3)</PresentationFormat>
  <Paragraphs>9</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Garamond</vt:lpstr>
      <vt:lpstr>Office Theme</vt:lpstr>
      <vt:lpstr>Well Priced 4 BR Home In Summertrees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Affordable Family Home in James Island!</dc:title>
  <dc:creator>CVH360</dc:creator>
  <cp:lastModifiedBy>A. Thomas Price</cp:lastModifiedBy>
  <cp:revision>15</cp:revision>
  <dcterms:created xsi:type="dcterms:W3CDTF">2006-08-16T00:00:00Z</dcterms:created>
  <dcterms:modified xsi:type="dcterms:W3CDTF">2017-02-01T14:47:19Z</dcterms:modified>
</cp:coreProperties>
</file>