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1" d="100"/>
          <a:sy n="51" d="100"/>
        </p:scale>
        <p:origin x="2628" y="90"/>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5"/>
            <a:ext cx="6606540" cy="21560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9/23/2015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1237927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9/23/2015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1322623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790281" y="591397"/>
            <a:ext cx="1485662" cy="1258697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30599" y="591397"/>
            <a:ext cx="4330144" cy="1258697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9/23/2015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8459506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9/23/2015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7899343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4263181"/>
            <a:ext cx="6606540" cy="2200274"/>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9/23/2015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6163165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30597" y="3441277"/>
            <a:ext cx="2907903" cy="973709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368040" y="3441277"/>
            <a:ext cx="2907904" cy="973709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9/23/2015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4820755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8620" y="402802"/>
            <a:ext cx="6995160" cy="16764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3" y="2251499"/>
            <a:ext cx="3435509" cy="93831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3948273" y="3189817"/>
            <a:ext cx="3435509" cy="579522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9/23/2015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5356039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9/23/2015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98662485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9/23/2015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1345622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0" y="400473"/>
            <a:ext cx="2557066" cy="170434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038792" y="400475"/>
            <a:ext cx="4344988" cy="8584566"/>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0" y="2104815"/>
            <a:ext cx="2557066" cy="688022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9/23/2015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7172607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0"/>
            <a:ext cx="4663440" cy="831216"/>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523445" y="898737"/>
            <a:ext cx="4663440" cy="603504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523445" y="7872096"/>
            <a:ext cx="4663440" cy="1180464"/>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9/23/2015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3378442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346962"/>
            <a:ext cx="6995160" cy="6638079"/>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9322649"/>
            <a:ext cx="1813560" cy="535517"/>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9/23/2015</a:t>
            </a:fld>
            <a:endParaRPr lang="en-US"/>
          </a:p>
        </p:txBody>
      </p:sp>
      <p:sp>
        <p:nvSpPr>
          <p:cNvPr id="5" name="Footer Placeholder 4"/>
          <p:cNvSpPr>
            <a:spLocks noGrp="1"/>
          </p:cNvSpPr>
          <p:nvPr>
            <p:ph type="ftr" sz="quarter" idx="3"/>
          </p:nvPr>
        </p:nvSpPr>
        <p:spPr>
          <a:xfrm>
            <a:off x="2655570" y="9322649"/>
            <a:ext cx="2461260" cy="535517"/>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9"/>
            <a:ext cx="1813560" cy="535517"/>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extLst>
      <p:ext uri="{BB962C8B-B14F-4D97-AF65-F5344CB8AC3E}">
        <p14:creationId xmlns:p14="http://schemas.microsoft.com/office/powerpoint/2010/main" val="3911045604"/>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eg"/><Relationship Id="rId7" Type="http://schemas.openxmlformats.org/officeDocument/2006/relationships/image" Target="../media/image6.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g"/><Relationship Id="rId10" Type="http://schemas.openxmlformats.org/officeDocument/2006/relationships/image" Target="../media/image9.jpeg"/><Relationship Id="rId4" Type="http://schemas.openxmlformats.org/officeDocument/2006/relationships/image" Target="../media/image3.jp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0">
              <a:schemeClr val="tx2">
                <a:lumMod val="75000"/>
              </a:schemeClr>
            </a:gs>
            <a:gs pos="50000">
              <a:schemeClr val="tx2">
                <a:lumMod val="50000"/>
                <a:alpha val="50000"/>
              </a:schemeClr>
            </a:gs>
            <a:gs pos="100000">
              <a:schemeClr val="tx2">
                <a:lumMod val="50000"/>
                <a:alpha val="0"/>
              </a:schemeClr>
            </a:gs>
          </a:gsLst>
          <a:lin ang="5400000" scaled="0"/>
        </a:gradFill>
        <a:effectLst/>
      </p:bgPr>
    </p:bg>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209256" y="95249"/>
            <a:ext cx="4800600" cy="3600450"/>
          </a:xfrm>
          <a:prstGeom prst="rect">
            <a:avLst/>
          </a:prstGeom>
          <a:ln>
            <a:noFill/>
          </a:ln>
          <a:effectLst>
            <a:softEdge rad="112500"/>
          </a:effectLst>
        </p:spPr>
      </p:pic>
      <p:sp>
        <p:nvSpPr>
          <p:cNvPr id="2" name="Title 1"/>
          <p:cNvSpPr>
            <a:spLocks noGrp="1"/>
          </p:cNvSpPr>
          <p:nvPr>
            <p:ph type="ctrTitle"/>
          </p:nvPr>
        </p:nvSpPr>
        <p:spPr>
          <a:xfrm>
            <a:off x="37828" y="3581400"/>
            <a:ext cx="6934200" cy="1066800"/>
          </a:xfrm>
        </p:spPr>
        <p:txBody>
          <a:bodyPr anchor="ctr">
            <a:noAutofit/>
          </a:bodyPr>
          <a:lstStyle/>
          <a:p>
            <a:r>
              <a:rPr lang="en-US" sz="3200" b="1" dirty="0">
                <a:solidFill>
                  <a:srgbClr val="FFFFFF"/>
                </a:solidFill>
                <a:effectLst>
                  <a:outerShdw blurRad="38100" dist="38100" dir="2700000" algn="tl">
                    <a:srgbClr val="000000">
                      <a:alpha val="43137"/>
                    </a:srgbClr>
                  </a:outerShdw>
                </a:effectLst>
                <a:latin typeface="Cambria" panose="02040503050406030204" pitchFamily="18" charset="0"/>
              </a:rPr>
              <a:t>1163 Rivershore Road</a:t>
            </a:r>
            <a:r>
              <a:rPr lang="en-US" sz="3200" b="1" dirty="0" smtClean="0">
                <a:solidFill>
                  <a:srgbClr val="FFFFFF"/>
                </a:solidFill>
                <a:effectLst>
                  <a:outerShdw blurRad="38100" dist="38100" dir="2700000" algn="tl">
                    <a:srgbClr val="000000">
                      <a:alpha val="43137"/>
                    </a:srgbClr>
                  </a:outerShdw>
                </a:effectLst>
                <a:latin typeface="Cambria" panose="02040503050406030204" pitchFamily="18" charset="0"/>
              </a:rPr>
              <a:t/>
            </a:r>
            <a:br>
              <a:rPr lang="en-US" sz="3200" b="1" dirty="0" smtClean="0">
                <a:solidFill>
                  <a:srgbClr val="FFFFFF"/>
                </a:solidFill>
                <a:effectLst>
                  <a:outerShdw blurRad="38100" dist="38100" dir="2700000" algn="tl">
                    <a:srgbClr val="000000">
                      <a:alpha val="43137"/>
                    </a:srgbClr>
                  </a:outerShdw>
                </a:effectLst>
                <a:latin typeface="Cambria" panose="02040503050406030204" pitchFamily="18" charset="0"/>
              </a:rPr>
            </a:br>
            <a:r>
              <a:rPr lang="en-US" sz="1600" dirty="0">
                <a:solidFill>
                  <a:srgbClr val="FFFFFF"/>
                </a:solidFill>
                <a:effectLst>
                  <a:outerShdw blurRad="38100" dist="38100" dir="2700000" algn="tl">
                    <a:srgbClr val="000000">
                      <a:alpha val="43137"/>
                    </a:srgbClr>
                  </a:outerShdw>
                </a:effectLst>
                <a:latin typeface="Cambria" panose="02040503050406030204" pitchFamily="18" charset="0"/>
              </a:rPr>
              <a:t>Beresford Creek Landing ~ Charleston ~ MLS# 15020280 ~ $739,000</a:t>
            </a:r>
            <a:endParaRPr lang="en-US" sz="1400" b="1" dirty="0">
              <a:solidFill>
                <a:srgbClr val="FFFFFF"/>
              </a:solidFill>
              <a:effectLst>
                <a:outerShdw blurRad="38100" dist="38100" dir="2700000" algn="tl">
                  <a:srgbClr val="000000">
                    <a:alpha val="43137"/>
                  </a:srgbClr>
                </a:outerShdw>
              </a:effectLst>
              <a:latin typeface="Cambria" panose="02040503050406030204" pitchFamily="18" charset="0"/>
            </a:endParaRPr>
          </a:p>
        </p:txBody>
      </p:sp>
      <p:sp>
        <p:nvSpPr>
          <p:cNvPr id="3" name="Subtitle 2"/>
          <p:cNvSpPr>
            <a:spLocks noGrp="1"/>
          </p:cNvSpPr>
          <p:nvPr>
            <p:ph type="subTitle" idx="1"/>
          </p:nvPr>
        </p:nvSpPr>
        <p:spPr>
          <a:xfrm>
            <a:off x="0" y="4572000"/>
            <a:ext cx="7009856" cy="3249861"/>
          </a:xfrm>
        </p:spPr>
        <p:txBody>
          <a:bodyPr anchor="ctr">
            <a:noAutofit/>
          </a:bodyPr>
          <a:lstStyle/>
          <a:p>
            <a:r>
              <a:rPr lang="en-US" sz="1100" dirty="0">
                <a:solidFill>
                  <a:schemeClr val="tx2">
                    <a:lumMod val="50000"/>
                  </a:schemeClr>
                </a:solidFill>
                <a:latin typeface="Cambria" panose="02040503050406030204" pitchFamily="18" charset="0"/>
              </a:rPr>
              <a:t>You can tell by the designer touches and fine craftsmanship that no expense has been spared in the construction of this gorgeous home that is within a short walk to a community dock with great fishing and crabbing. The flooring throughout is recently refinished 5 1/4 Australian Cypress except for the marble bath rooms, slate bar floor and the three upstairs bedrooms that have carpet. The entrance is warm and inviting and when you enter the grand family room with its high coffered style ceilings with fan and gas fireplace with built-ins it almost takes your breath away. This home is an entertainer’s dream with the open floor plan and gourmet kitchen. There are granite and stainless steel Bosch appliances, including double ovens, microwave, dishwasher and gas cooktop. It has plenty of counter space and custom cabinets. The bar area around the corner has slate floor and beamed ceilings with a wet bar, wine cave and plenty of cabinets for glass wear. The bar opens to a large deck overlooking a very private backyard. The master, another bedroom and office are located on the first floor. The large master has an </a:t>
            </a:r>
            <a:r>
              <a:rPr lang="en-US" sz="1100" dirty="0" err="1">
                <a:solidFill>
                  <a:schemeClr val="tx2">
                    <a:lumMod val="50000"/>
                  </a:schemeClr>
                </a:solidFill>
                <a:latin typeface="Cambria" panose="02040503050406030204" pitchFamily="18" charset="0"/>
              </a:rPr>
              <a:t>en</a:t>
            </a:r>
            <a:r>
              <a:rPr lang="en-US" sz="1100" dirty="0">
                <a:solidFill>
                  <a:schemeClr val="tx2">
                    <a:lumMod val="50000"/>
                  </a:schemeClr>
                </a:solidFill>
                <a:latin typeface="Cambria" panose="02040503050406030204" pitchFamily="18" charset="0"/>
              </a:rPr>
              <a:t>-suite bathroom with Travertine marble floors and a steam shower. There is also a whirlpool bath to relax after a hard day's work. Attached to the master bath is a very large custom closet. The upstairs has three more bedrooms with ceiling fans in each one. The home also features central vacuum for easy cleaning. The home sits on a gorgeous lot and with a new fence that is beautifully landscaped. Owners have recently had the home painted, inside and out, and a new lower lever air handler and dual thermostats were installed in 2014. There is over 1,000 </a:t>
            </a:r>
            <a:r>
              <a:rPr lang="en-US" sz="1100" dirty="0" err="1">
                <a:solidFill>
                  <a:schemeClr val="tx2">
                    <a:lumMod val="50000"/>
                  </a:schemeClr>
                </a:solidFill>
                <a:latin typeface="Cambria" panose="02040503050406030204" pitchFamily="18" charset="0"/>
              </a:rPr>
              <a:t>sqare</a:t>
            </a:r>
            <a:r>
              <a:rPr lang="en-US" sz="1100" dirty="0">
                <a:solidFill>
                  <a:schemeClr val="tx2">
                    <a:lumMod val="50000"/>
                  </a:schemeClr>
                </a:solidFill>
                <a:latin typeface="Cambria" panose="02040503050406030204" pitchFamily="18" charset="0"/>
              </a:rPr>
              <a:t> feet of decks/porches that provide excellent opportunity to enjoy the lot that is just under Â½ acre! There is really too much to tell about this home it truly is a jewel and a must see to really appreciate all the details.</a:t>
            </a:r>
          </a:p>
        </p:txBody>
      </p:sp>
      <p:pic>
        <p:nvPicPr>
          <p:cNvPr id="17" name="Picture 1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9460" y="1295398"/>
            <a:ext cx="1600200" cy="1200150"/>
          </a:xfrm>
          <a:prstGeom prst="rect">
            <a:avLst/>
          </a:prstGeom>
          <a:ln>
            <a:noFill/>
          </a:ln>
          <a:effectLst>
            <a:softEdge rad="112500"/>
          </a:effectLst>
        </p:spPr>
      </p:pic>
      <p:sp>
        <p:nvSpPr>
          <p:cNvPr id="20" name="Rectangle 19"/>
          <p:cNvSpPr/>
          <p:nvPr/>
        </p:nvSpPr>
        <p:spPr>
          <a:xfrm rot="5400000">
            <a:off x="2456020" y="4782984"/>
            <a:ext cx="10058403" cy="492443"/>
          </a:xfrm>
          <a:prstGeom prst="rect">
            <a:avLst/>
          </a:prstGeom>
        </p:spPr>
        <p:txBody>
          <a:bodyPr wrap="square">
            <a:spAutoFit/>
          </a:bodyPr>
          <a:lstStyle/>
          <a:p>
            <a:pPr algn="ctr"/>
            <a:r>
              <a:rPr lang="en-US" sz="2600" b="1" i="1" dirty="0">
                <a:solidFill>
                  <a:srgbClr val="FFFF00"/>
                </a:solidFill>
                <a:effectLst>
                  <a:outerShdw blurRad="38100" dist="38100" dir="2700000" algn="tl">
                    <a:srgbClr val="000000"/>
                  </a:outerShdw>
                </a:effectLst>
                <a:latin typeface="Cambria" panose="02040503050406030204" pitchFamily="18" charset="0"/>
              </a:rPr>
              <a:t>It is a celebration of a great home with prizes and refreshments!</a:t>
            </a:r>
          </a:p>
        </p:txBody>
      </p:sp>
      <p:grpSp>
        <p:nvGrpSpPr>
          <p:cNvPr id="5" name="Group 4"/>
          <p:cNvGrpSpPr/>
          <p:nvPr/>
        </p:nvGrpSpPr>
        <p:grpSpPr>
          <a:xfrm>
            <a:off x="1943372" y="9213992"/>
            <a:ext cx="3123113" cy="723275"/>
            <a:chOff x="3886200" y="9213992"/>
            <a:chExt cx="3123113" cy="723275"/>
          </a:xfrm>
        </p:grpSpPr>
        <p:sp>
          <p:nvSpPr>
            <p:cNvPr id="18" name="Rectangle 17"/>
            <p:cNvSpPr/>
            <p:nvPr/>
          </p:nvSpPr>
          <p:spPr>
            <a:xfrm>
              <a:off x="4555499" y="9213992"/>
              <a:ext cx="1786302" cy="723275"/>
            </a:xfrm>
            <a:prstGeom prst="rect">
              <a:avLst/>
            </a:prstGeom>
          </p:spPr>
          <p:txBody>
            <a:bodyPr wrap="square" anchor="ctr">
              <a:spAutoFit/>
            </a:bodyPr>
            <a:lstStyle/>
            <a:p>
              <a:pPr algn="ctr"/>
              <a:r>
                <a:rPr lang="en-US" sz="1100" b="1" dirty="0">
                  <a:solidFill>
                    <a:schemeClr val="tx2">
                      <a:lumMod val="50000"/>
                    </a:schemeClr>
                  </a:solidFill>
                  <a:effectLst>
                    <a:outerShdw blurRad="38100" dist="38100" dir="2700000" algn="tl">
                      <a:srgbClr val="000000">
                        <a:alpha val="43137"/>
                      </a:srgbClr>
                    </a:outerShdw>
                  </a:effectLst>
                  <a:latin typeface="Cambria" panose="02040503050406030204" pitchFamily="18" charset="0"/>
                </a:rPr>
                <a:t>Cheryll Woods-Flowers </a:t>
              </a:r>
            </a:p>
            <a:p>
              <a:pPr algn="ctr"/>
              <a:r>
                <a:rPr lang="en-US" sz="1000" dirty="0">
                  <a:solidFill>
                    <a:schemeClr val="tx2">
                      <a:lumMod val="50000"/>
                    </a:schemeClr>
                  </a:solidFill>
                  <a:effectLst>
                    <a:outerShdw blurRad="38100" dist="38100" dir="2700000" algn="tl">
                      <a:srgbClr val="000000">
                        <a:alpha val="43137"/>
                      </a:srgbClr>
                    </a:outerShdw>
                  </a:effectLst>
                  <a:latin typeface="Cambria" panose="02040503050406030204" pitchFamily="18" charset="0"/>
                </a:rPr>
                <a:t>ABR, e-Certified, SHS</a:t>
              </a:r>
            </a:p>
            <a:p>
              <a:pPr algn="ctr"/>
              <a:r>
                <a:rPr lang="en-US" sz="1000" dirty="0" smtClean="0">
                  <a:solidFill>
                    <a:schemeClr val="tx2">
                      <a:lumMod val="50000"/>
                    </a:schemeClr>
                  </a:solidFill>
                  <a:effectLst>
                    <a:outerShdw blurRad="38100" dist="38100" dir="2700000" algn="tl">
                      <a:srgbClr val="000000">
                        <a:alpha val="43137"/>
                      </a:srgbClr>
                    </a:outerShdw>
                  </a:effectLst>
                  <a:latin typeface="Cambria" panose="02040503050406030204" pitchFamily="18" charset="0"/>
                </a:rPr>
                <a:t>(</a:t>
              </a:r>
              <a:r>
                <a:rPr lang="en-US" sz="1000" dirty="0">
                  <a:solidFill>
                    <a:schemeClr val="tx2">
                      <a:lumMod val="50000"/>
                    </a:schemeClr>
                  </a:solidFill>
                  <a:effectLst>
                    <a:outerShdw blurRad="38100" dist="38100" dir="2700000" algn="tl">
                      <a:srgbClr val="000000">
                        <a:alpha val="43137"/>
                      </a:srgbClr>
                    </a:outerShdw>
                  </a:effectLst>
                  <a:latin typeface="Cambria" panose="02040503050406030204" pitchFamily="18" charset="0"/>
                </a:rPr>
                <a:t>843) 442-2219</a:t>
              </a:r>
            </a:p>
            <a:p>
              <a:pPr algn="ctr"/>
              <a:r>
                <a:rPr lang="en-US" sz="1000" dirty="0" smtClean="0">
                  <a:solidFill>
                    <a:schemeClr val="tx2">
                      <a:lumMod val="50000"/>
                    </a:schemeClr>
                  </a:solidFill>
                  <a:effectLst>
                    <a:outerShdw blurRad="38100" dist="38100" dir="2700000" algn="tl">
                      <a:srgbClr val="000000">
                        <a:alpha val="43137"/>
                      </a:srgbClr>
                    </a:outerShdw>
                  </a:effectLst>
                  <a:latin typeface="Cambria" panose="02040503050406030204" pitchFamily="18" charset="0"/>
                </a:rPr>
                <a:t>www.woodsflowers.com</a:t>
              </a:r>
              <a:endParaRPr lang="en-US" sz="700" dirty="0">
                <a:solidFill>
                  <a:schemeClr val="tx2">
                    <a:lumMod val="50000"/>
                  </a:schemeClr>
                </a:solidFill>
                <a:effectLst>
                  <a:outerShdw blurRad="38100" dist="38100" dir="2700000" algn="tl">
                    <a:srgbClr val="000000">
                      <a:alpha val="43137"/>
                    </a:srgbClr>
                  </a:outerShdw>
                </a:effectLst>
                <a:latin typeface="Cambria" panose="02040503050406030204" pitchFamily="18" charset="0"/>
              </a:endParaRPr>
            </a:p>
          </p:txBody>
        </p:sp>
        <p:pic>
          <p:nvPicPr>
            <p:cNvPr id="19" name="Picture 18"/>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886200" y="9262821"/>
              <a:ext cx="669298" cy="647707"/>
            </a:xfrm>
            <a:prstGeom prst="rect">
              <a:avLst/>
            </a:prstGeom>
          </p:spPr>
        </p:pic>
        <p:pic>
          <p:nvPicPr>
            <p:cNvPr id="21" name="Picture 20"/>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6341801" y="9384275"/>
              <a:ext cx="667512" cy="382707"/>
            </a:xfrm>
            <a:prstGeom prst="rect">
              <a:avLst/>
            </a:prstGeom>
          </p:spPr>
        </p:pic>
      </p:grpSp>
      <p:pic>
        <p:nvPicPr>
          <p:cNvPr id="16" name="Picture 15"/>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89460" y="95248"/>
            <a:ext cx="1600200" cy="1200150"/>
          </a:xfrm>
          <a:prstGeom prst="rect">
            <a:avLst/>
          </a:prstGeom>
          <a:ln>
            <a:noFill/>
          </a:ln>
          <a:effectLst>
            <a:softEdge rad="112500"/>
          </a:effectLst>
        </p:spPr>
      </p:pic>
      <p:pic>
        <p:nvPicPr>
          <p:cNvPr id="22" name="Picture 21"/>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89460" y="2495548"/>
            <a:ext cx="1600200" cy="1200150"/>
          </a:xfrm>
          <a:prstGeom prst="rect">
            <a:avLst/>
          </a:prstGeom>
          <a:ln>
            <a:noFill/>
          </a:ln>
          <a:effectLst>
            <a:softEdge rad="112500"/>
          </a:effectLst>
        </p:spPr>
      </p:pic>
      <p:pic>
        <p:nvPicPr>
          <p:cNvPr id="23" name="Picture 22"/>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3636258" y="7848600"/>
            <a:ext cx="1600200" cy="1200150"/>
          </a:xfrm>
          <a:prstGeom prst="rect">
            <a:avLst/>
          </a:prstGeom>
          <a:ln>
            <a:noFill/>
          </a:ln>
          <a:effectLst>
            <a:softEdge rad="112500"/>
          </a:effectLst>
        </p:spPr>
      </p:pic>
      <p:pic>
        <p:nvPicPr>
          <p:cNvPr id="24" name="Picture 23"/>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89460" y="7848600"/>
            <a:ext cx="1600200" cy="1200150"/>
          </a:xfrm>
          <a:prstGeom prst="rect">
            <a:avLst/>
          </a:prstGeom>
          <a:ln>
            <a:noFill/>
          </a:ln>
          <a:effectLst>
            <a:softEdge rad="112500"/>
          </a:effectLst>
        </p:spPr>
      </p:pic>
      <p:pic>
        <p:nvPicPr>
          <p:cNvPr id="25" name="Picture 24"/>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5409656" y="7848600"/>
            <a:ext cx="1600200" cy="1200150"/>
          </a:xfrm>
          <a:prstGeom prst="rect">
            <a:avLst/>
          </a:prstGeom>
          <a:ln>
            <a:noFill/>
          </a:ln>
          <a:effectLst>
            <a:softEdge rad="112500"/>
          </a:effectLst>
        </p:spPr>
      </p:pic>
      <p:pic>
        <p:nvPicPr>
          <p:cNvPr id="26" name="Picture 25"/>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1862859" y="7848600"/>
            <a:ext cx="1600200" cy="1200150"/>
          </a:xfrm>
          <a:prstGeom prst="rect">
            <a:avLst/>
          </a:prstGeom>
          <a:ln>
            <a:noFill/>
          </a:ln>
          <a:effectLst>
            <a:softEdge rad="112500"/>
          </a:effectLst>
        </p:spPr>
      </p:pic>
      <p:sp>
        <p:nvSpPr>
          <p:cNvPr id="6" name="Rectangle 5"/>
          <p:cNvSpPr/>
          <p:nvPr/>
        </p:nvSpPr>
        <p:spPr>
          <a:xfrm>
            <a:off x="2228171" y="95248"/>
            <a:ext cx="4762771" cy="461665"/>
          </a:xfrm>
          <a:prstGeom prst="rect">
            <a:avLst/>
          </a:prstGeom>
        </p:spPr>
        <p:txBody>
          <a:bodyPr wrap="square">
            <a:spAutoFit/>
          </a:bodyPr>
          <a:lstStyle/>
          <a:p>
            <a:pPr algn="ctr"/>
            <a:r>
              <a:rPr lang="en-US" sz="2400" i="1" dirty="0">
                <a:solidFill>
                  <a:srgbClr val="FFFF00"/>
                </a:solidFill>
                <a:effectLst>
                  <a:outerShdw blurRad="38100" dist="38100" dir="2700000" algn="tl">
                    <a:srgbClr val="000000">
                      <a:alpha val="43137"/>
                    </a:srgbClr>
                  </a:outerShdw>
                </a:effectLst>
                <a:latin typeface="Cambria" panose="02040503050406030204" pitchFamily="18" charset="0"/>
              </a:rPr>
              <a:t>Agent Open </a:t>
            </a:r>
            <a:r>
              <a:rPr lang="en-US" sz="2400" i="1" dirty="0" smtClean="0">
                <a:solidFill>
                  <a:srgbClr val="FFFF00"/>
                </a:solidFill>
                <a:effectLst>
                  <a:outerShdw blurRad="38100" dist="38100" dir="2700000" algn="tl">
                    <a:srgbClr val="000000">
                      <a:alpha val="43137"/>
                    </a:srgbClr>
                  </a:outerShdw>
                </a:effectLst>
                <a:latin typeface="Cambria" panose="02040503050406030204" pitchFamily="18" charset="0"/>
              </a:rPr>
              <a:t>House Sept </a:t>
            </a:r>
            <a:r>
              <a:rPr lang="en-US" sz="2400" i="1" dirty="0">
                <a:solidFill>
                  <a:srgbClr val="FFFF00"/>
                </a:solidFill>
                <a:effectLst>
                  <a:outerShdw blurRad="38100" dist="38100" dir="2700000" algn="tl">
                    <a:srgbClr val="000000">
                      <a:alpha val="43137"/>
                    </a:srgbClr>
                  </a:outerShdw>
                </a:effectLst>
                <a:latin typeface="Cambria" panose="02040503050406030204" pitchFamily="18" charset="0"/>
              </a:rPr>
              <a:t>24th, 11-1</a:t>
            </a:r>
          </a:p>
        </p:txBody>
      </p:sp>
    </p:spTree>
    <p:extLst>
      <p:ext uri="{BB962C8B-B14F-4D97-AF65-F5344CB8AC3E}">
        <p14:creationId xmlns:p14="http://schemas.microsoft.com/office/powerpoint/2010/main" val="3252652842"/>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88</TotalTime>
  <Words>395</Words>
  <Application>Microsoft Office PowerPoint</Application>
  <PresentationFormat>Custom</PresentationFormat>
  <Paragraphs>8</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Cambria</vt:lpstr>
      <vt:lpstr>Office Theme</vt:lpstr>
      <vt:lpstr>1163 Rivershore Road Beresford Creek Landing ~ Charleston ~ MLS# 15020280 ~ $739,000</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2601 Coral Vine Ct Seaside Farms Mt Pleasant MLS# 1412872 $475,000</dc:title>
  <dc:creator>CVH360</dc:creator>
  <cp:lastModifiedBy>A. Thomas</cp:lastModifiedBy>
  <cp:revision>19</cp:revision>
  <dcterms:created xsi:type="dcterms:W3CDTF">2006-08-16T00:00:00Z</dcterms:created>
  <dcterms:modified xsi:type="dcterms:W3CDTF">2015-09-23T16:11:27Z</dcterms:modified>
</cp:coreProperties>
</file>