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1848" y="4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9/14/2017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9/14/2017</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gif"/><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53000" r="-53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142" y="209913"/>
            <a:ext cx="3005419" cy="2005791"/>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1" y="8686800"/>
            <a:ext cx="7315198" cy="137798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3399" y="4114800"/>
            <a:ext cx="7148402" cy="3619500"/>
          </a:xfrm>
        </p:spPr>
        <p:txBody>
          <a:bodyPr anchor="ctr">
            <a:noAutofit/>
          </a:bodyPr>
          <a:lstStyle/>
          <a:p>
            <a:r>
              <a:rPr lang="en-US" sz="1400" b="1" dirty="0">
                <a:solidFill>
                  <a:schemeClr val="bg1"/>
                </a:solidFill>
                <a:effectLst>
                  <a:outerShdw blurRad="88900" dist="12700" dir="5400000" algn="ctr" rotWithShape="0">
                    <a:schemeClr val="tx1"/>
                  </a:outerShdw>
                </a:effectLst>
                <a:latin typeface="Trebuchet MS" panose="020B0603020202020204" pitchFamily="34" charset="0"/>
              </a:rPr>
              <a:t>Well maintained one level home in the highly desired neighborhood of </a:t>
            </a:r>
            <a:r>
              <a:rPr lang="en-US" sz="1400" b="1" dirty="0" err="1">
                <a:solidFill>
                  <a:schemeClr val="bg1"/>
                </a:solidFill>
                <a:effectLst>
                  <a:outerShdw blurRad="88900" dist="12700" dir="5400000" algn="ctr" rotWithShape="0">
                    <a:schemeClr val="tx1"/>
                  </a:outerShdw>
                </a:effectLst>
                <a:latin typeface="Trebuchet MS" panose="020B0603020202020204" pitchFamily="34" charset="0"/>
              </a:rPr>
              <a:t>Summertrees.Interior</a:t>
            </a:r>
            <a:r>
              <a:rPr lang="en-US" sz="1400" b="1" dirty="0">
                <a:solidFill>
                  <a:schemeClr val="bg1"/>
                </a:solidFill>
                <a:effectLst>
                  <a:outerShdw blurRad="88900" dist="12700" dir="5400000" algn="ctr" rotWithShape="0">
                    <a:schemeClr val="tx1"/>
                  </a:outerShdw>
                </a:effectLst>
                <a:latin typeface="Trebuchet MS" panose="020B0603020202020204" pitchFamily="34" charset="0"/>
              </a:rPr>
              <a:t> has been freshly painted and new flooring throughout the home. Spacious kitchen with many cabinets as well as a breakfast bar. Separate dining room has a large window that allows for plenty of light! Chair railing gives this room a touch of class! The living room with smooth vaulted ceiling and fireplace and large windows makes this a cozy space for gathering. There is a screened in porch off the family room which leads to your fenced backyard. The master bedroom is large with a linen closet and great sized master closet. The master bathroom has dual vanities, a walk in shower as well as a deep garden tub and large window that lets the light shine in. The 2 other bedrooms have great closet space and are convenient to the secondary bathroom. Please take notice to the oversized two car garage which gives you plenty of storage! The landscaping is well manicured and this home is in impeccable shape! Please come and take a look at this beauty!</a:t>
            </a:r>
            <a:endParaRPr lang="en-US" sz="1100" b="1" dirty="0">
              <a:solidFill>
                <a:schemeClr val="bg1"/>
              </a:solidFill>
              <a:effectLst>
                <a:outerShdw blurRad="88900" dist="12700" dir="5400000" algn="ctr" rotWithShape="0">
                  <a:schemeClr val="tx1"/>
                </a:outerShdw>
              </a:effectLst>
              <a:latin typeface="Trebuchet MS" panose="020B0603020202020204" pitchFamily="34" charset="0"/>
            </a:endParaRPr>
          </a:p>
        </p:txBody>
      </p:sp>
      <p:sp>
        <p:nvSpPr>
          <p:cNvPr id="17" name="Rectangle 16"/>
          <p:cNvSpPr/>
          <p:nvPr/>
        </p:nvSpPr>
        <p:spPr>
          <a:xfrm>
            <a:off x="0" y="8767934"/>
            <a:ext cx="7315200" cy="1015663"/>
          </a:xfrm>
          <a:prstGeom prst="rect">
            <a:avLst/>
          </a:prstGeom>
        </p:spPr>
        <p:txBody>
          <a:bodyPr wrap="square">
            <a:spAutoFit/>
          </a:bodyPr>
          <a:lstStyle/>
          <a:p>
            <a:pPr algn="ctr"/>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Lauren Courcoux</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Mobile - (843) 224-8613</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lauren.courcoux@carolinaone.com</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www.laurendelucacourcoux.com</a:t>
            </a:r>
            <a:endParaRPr lang="en-US" sz="1000" dirty="0">
              <a:solidFill>
                <a:schemeClr val="bg1"/>
              </a:solidFill>
              <a:latin typeface="Trebuchet MS" panose="020B0603020202020204" pitchFamily="34"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816" y="8818565"/>
            <a:ext cx="896470" cy="914400"/>
          </a:xfrm>
          <a:prstGeom prst="rect">
            <a:avLst/>
          </a:prstGeom>
        </p:spPr>
      </p:pic>
      <p:sp>
        <p:nvSpPr>
          <p:cNvPr id="18" name="Rectangle 17"/>
          <p:cNvSpPr/>
          <p:nvPr/>
        </p:nvSpPr>
        <p:spPr>
          <a:xfrm>
            <a:off x="1144" y="9858345"/>
            <a:ext cx="7312912" cy="200055"/>
          </a:xfrm>
          <a:prstGeom prst="rect">
            <a:avLst/>
          </a:prstGeom>
        </p:spPr>
        <p:txBody>
          <a:bodyPr wrap="square">
            <a:spAutoFit/>
          </a:bodyPr>
          <a:lstStyle/>
          <a:p>
            <a:pPr algn="ctr"/>
            <a:r>
              <a:rPr lang="en-US" sz="700" dirty="0">
                <a:solidFill>
                  <a:schemeClr val="bg1"/>
                </a:solidFill>
                <a:latin typeface="Trebuchet MS" panose="020B0603020202020204" pitchFamily="34" charset="0"/>
              </a:rPr>
              <a:t>Carolina One Real Estate | 2713 Highway 17 North | Mt Pleasant, SC 29466</a:t>
            </a:r>
          </a:p>
        </p:txBody>
      </p:sp>
      <p:grpSp>
        <p:nvGrpSpPr>
          <p:cNvPr id="6" name="Group 5"/>
          <p:cNvGrpSpPr/>
          <p:nvPr/>
        </p:nvGrpSpPr>
        <p:grpSpPr>
          <a:xfrm>
            <a:off x="0" y="2338540"/>
            <a:ext cx="7315200" cy="823760"/>
            <a:chOff x="0" y="919315"/>
            <a:chExt cx="7315200" cy="823760"/>
          </a:xfrm>
        </p:grpSpPr>
        <p:sp>
          <p:nvSpPr>
            <p:cNvPr id="20" name="Rectangle 19"/>
            <p:cNvSpPr/>
            <p:nvPr/>
          </p:nvSpPr>
          <p:spPr>
            <a:xfrm>
              <a:off x="1" y="919315"/>
              <a:ext cx="7315198" cy="823760"/>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961863"/>
              <a:ext cx="7315200" cy="738664"/>
            </a:xfrm>
            <a:prstGeom prst="rect">
              <a:avLst/>
            </a:prstGeom>
          </p:spPr>
          <p:txBody>
            <a:bodyPr wrap="square">
              <a:spAutoFit/>
            </a:bodyPr>
            <a:lstStyle/>
            <a:p>
              <a:pPr algn="ctr"/>
              <a:r>
                <a:rPr lang="en-US" sz="2400" dirty="0">
                  <a:solidFill>
                    <a:schemeClr val="bg1"/>
                  </a:solidFill>
                  <a:effectLst>
                    <a:outerShdw blurRad="50800" dist="38100" dir="5400000" algn="t" rotWithShape="0">
                      <a:prstClr val="black">
                        <a:alpha val="40000"/>
                      </a:prstClr>
                    </a:outerShdw>
                  </a:effectLst>
                  <a:latin typeface="Trebuchet MS" panose="020B0603020202020204" pitchFamily="34" charset="0"/>
                </a:rPr>
                <a:t>1166 </a:t>
              </a:r>
              <a:r>
                <a:rPr lang="en-US" sz="2400" dirty="0" err="1">
                  <a:solidFill>
                    <a:schemeClr val="bg1"/>
                  </a:solidFill>
                  <a:effectLst>
                    <a:outerShdw blurRad="50800" dist="38100" dir="5400000" algn="t" rotWithShape="0">
                      <a:prstClr val="black">
                        <a:alpha val="40000"/>
                      </a:prstClr>
                    </a:outerShdw>
                  </a:effectLst>
                  <a:latin typeface="Trebuchet MS" panose="020B0603020202020204" pitchFamily="34" charset="0"/>
                </a:rPr>
                <a:t>Startrail</a:t>
              </a:r>
              <a:r>
                <a:rPr lang="en-US" sz="2400" dirty="0">
                  <a:solidFill>
                    <a:schemeClr val="bg1"/>
                  </a:solidFill>
                  <a:effectLst>
                    <a:outerShdw blurRad="50800" dist="38100" dir="5400000" algn="t" rotWithShape="0">
                      <a:prstClr val="black">
                        <a:alpha val="40000"/>
                      </a:prstClr>
                    </a:outerShdw>
                  </a:effectLst>
                  <a:latin typeface="Trebuchet MS" panose="020B0603020202020204" pitchFamily="34" charset="0"/>
                </a:rPr>
                <a:t> Lane</a:t>
              </a:r>
            </a:p>
            <a:p>
              <a:pPr algn="ctr"/>
              <a:r>
                <a:rPr lang="en-US" sz="1800" dirty="0">
                  <a:solidFill>
                    <a:schemeClr val="bg1"/>
                  </a:solidFill>
                  <a:effectLst>
                    <a:outerShdw blurRad="50800" dist="38100" dir="5400000" algn="t" rotWithShape="0">
                      <a:prstClr val="black">
                        <a:alpha val="40000"/>
                      </a:prstClr>
                    </a:outerShdw>
                  </a:effectLst>
                  <a:latin typeface="Trebuchet MS" panose="020B0603020202020204" pitchFamily="34" charset="0"/>
                </a:rPr>
                <a:t>Johns Island, SC 29455 | MLS# 17025051 | $254,000</a:t>
              </a:r>
            </a:p>
          </p:txBody>
        </p:sp>
      </p:gr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770" y="3342124"/>
            <a:ext cx="1164240" cy="777240"/>
          </a:xfrm>
          <a:prstGeom prst="rect">
            <a:avLst/>
          </a:prstGeom>
          <a:ln w="3175">
            <a:solidFill>
              <a:schemeClr val="bg1"/>
            </a:solidFill>
          </a:ln>
        </p:spPr>
      </p:pic>
      <p:pic>
        <p:nvPicPr>
          <p:cNvPr id="27" name="Picture 2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03671" y="3342124"/>
            <a:ext cx="1157404" cy="777240"/>
          </a:xfrm>
          <a:prstGeom prst="rect">
            <a:avLst/>
          </a:prstGeom>
          <a:ln w="3175">
            <a:solidFill>
              <a:schemeClr val="bg1"/>
            </a:solidFill>
          </a:ln>
        </p:spPr>
      </p:pic>
      <p:pic>
        <p:nvPicPr>
          <p:cNvPr id="28" name="Picture 2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082316" y="3342124"/>
            <a:ext cx="1157404" cy="777240"/>
          </a:xfrm>
          <a:prstGeom prst="rect">
            <a:avLst/>
          </a:prstGeom>
          <a:ln w="3175">
            <a:solidFill>
              <a:schemeClr val="bg1"/>
            </a:solidFill>
          </a:ln>
        </p:spPr>
      </p:pic>
      <p:pic>
        <p:nvPicPr>
          <p:cNvPr id="29" name="Picture 28"/>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925026" y="3342124"/>
            <a:ext cx="1157404" cy="777240"/>
          </a:xfrm>
          <a:prstGeom prst="rect">
            <a:avLst/>
          </a:prstGeom>
          <a:ln w="3175">
            <a:solidFill>
              <a:schemeClr val="bg1"/>
            </a:solidFill>
          </a:ln>
        </p:spPr>
      </p:pic>
      <p:pic>
        <p:nvPicPr>
          <p:cNvPr id="22" name="Picture 21"/>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660961" y="3342124"/>
            <a:ext cx="1157404" cy="777240"/>
          </a:xfrm>
          <a:prstGeom prst="rect">
            <a:avLst/>
          </a:prstGeom>
          <a:ln w="3175">
            <a:solidFill>
              <a:schemeClr val="bg1"/>
            </a:solidFill>
          </a:ln>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61964" y="8906660"/>
            <a:ext cx="609218" cy="738210"/>
          </a:xfrm>
          <a:prstGeom prst="rect">
            <a:avLst/>
          </a:prstGeom>
        </p:spPr>
      </p:pic>
      <p:sp>
        <p:nvSpPr>
          <p:cNvPr id="24" name="Rectangle 23"/>
          <p:cNvSpPr/>
          <p:nvPr/>
        </p:nvSpPr>
        <p:spPr>
          <a:xfrm>
            <a:off x="3234561" y="204009"/>
            <a:ext cx="3993459" cy="523220"/>
          </a:xfrm>
          <a:prstGeom prst="rect">
            <a:avLst/>
          </a:prstGeom>
        </p:spPr>
        <p:txBody>
          <a:bodyPr wrap="square">
            <a:spAutoFit/>
          </a:bodyPr>
          <a:lstStyle/>
          <a:p>
            <a:pPr algn="ctr"/>
            <a:r>
              <a:rPr lang="en-US" sz="2800" i="1" dirty="0">
                <a:solidFill>
                  <a:schemeClr val="bg1"/>
                </a:solidFill>
                <a:effectLst>
                  <a:outerShdw blurRad="50800" dist="38100" dir="5400000" algn="t" rotWithShape="0">
                    <a:prstClr val="black">
                      <a:alpha val="40000"/>
                    </a:prstClr>
                  </a:outerShdw>
                </a:effectLst>
                <a:latin typeface="Rage Italic" panose="03070502040507070304" pitchFamily="66" charset="0"/>
              </a:rPr>
              <a:t>Just Listed in </a:t>
            </a:r>
            <a:r>
              <a:rPr lang="en-US" sz="2800" i="1" dirty="0" err="1">
                <a:solidFill>
                  <a:schemeClr val="bg1"/>
                </a:solidFill>
                <a:effectLst>
                  <a:outerShdw blurRad="50800" dist="38100" dir="5400000" algn="t" rotWithShape="0">
                    <a:prstClr val="black">
                      <a:alpha val="40000"/>
                    </a:prstClr>
                  </a:outerShdw>
                </a:effectLst>
                <a:latin typeface="Rage Italic" panose="03070502040507070304" pitchFamily="66" charset="0"/>
              </a:rPr>
              <a:t>Summertrees</a:t>
            </a:r>
            <a:endParaRPr lang="en-US" sz="2800" i="1" dirty="0">
              <a:solidFill>
                <a:schemeClr val="bg1"/>
              </a:solidFill>
              <a:effectLst>
                <a:outerShdw blurRad="50800" dist="38100" dir="5400000" algn="t" rotWithShape="0">
                  <a:prstClr val="black">
                    <a:alpha val="40000"/>
                  </a:prstClr>
                </a:outerShdw>
              </a:effectLst>
              <a:latin typeface="Rage Italic" panose="03070502040507070304" pitchFamily="66" charset="0"/>
            </a:endParaRPr>
          </a:p>
        </p:txBody>
      </p:sp>
      <p:sp>
        <p:nvSpPr>
          <p:cNvPr id="12" name="Rectangle 11"/>
          <p:cNvSpPr/>
          <p:nvPr/>
        </p:nvSpPr>
        <p:spPr>
          <a:xfrm>
            <a:off x="87180" y="76200"/>
            <a:ext cx="7140840" cy="8610600"/>
          </a:xfrm>
          <a:prstGeom prst="rect">
            <a:avLst/>
          </a:prstGeom>
          <a:noFill/>
          <a:ln w="3810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770" y="7772400"/>
            <a:ext cx="1164240" cy="777240"/>
          </a:xfrm>
          <a:prstGeom prst="rect">
            <a:avLst/>
          </a:prstGeom>
          <a:ln w="3175">
            <a:solidFill>
              <a:schemeClr val="bg1"/>
            </a:solidFill>
          </a:ln>
        </p:spPr>
      </p:pic>
      <p:pic>
        <p:nvPicPr>
          <p:cNvPr id="30" name="Picture 29"/>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4503671" y="7772400"/>
            <a:ext cx="1157404" cy="777240"/>
          </a:xfrm>
          <a:prstGeom prst="rect">
            <a:avLst/>
          </a:prstGeom>
          <a:ln w="3175">
            <a:solidFill>
              <a:schemeClr val="bg1"/>
            </a:solidFill>
          </a:ln>
        </p:spPr>
      </p:pic>
      <p:pic>
        <p:nvPicPr>
          <p:cNvPr id="31" name="Picture 30"/>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3082316" y="7772400"/>
            <a:ext cx="1157404" cy="777240"/>
          </a:xfrm>
          <a:prstGeom prst="rect">
            <a:avLst/>
          </a:prstGeom>
          <a:ln w="3175">
            <a:solidFill>
              <a:schemeClr val="bg1"/>
            </a:solidFill>
          </a:ln>
        </p:spPr>
      </p:pic>
      <p:pic>
        <p:nvPicPr>
          <p:cNvPr id="32" name="Picture 31"/>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5925026" y="7772400"/>
            <a:ext cx="1157404" cy="777240"/>
          </a:xfrm>
          <a:prstGeom prst="rect">
            <a:avLst/>
          </a:prstGeom>
          <a:ln w="3175">
            <a:solidFill>
              <a:schemeClr val="bg1"/>
            </a:solidFill>
          </a:ln>
        </p:spPr>
      </p:pic>
      <p:pic>
        <p:nvPicPr>
          <p:cNvPr id="33" name="Picture 32"/>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1660961" y="7772400"/>
            <a:ext cx="1157404" cy="777240"/>
          </a:xfrm>
          <a:prstGeom prst="rect">
            <a:avLst/>
          </a:prstGeom>
          <a:ln w="3175">
            <a:solidFill>
              <a:schemeClr val="bg1"/>
            </a:solidFill>
          </a:ln>
        </p:spPr>
      </p:pic>
      <p:pic>
        <p:nvPicPr>
          <p:cNvPr id="34" name="Picture 3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145020" y="765329"/>
            <a:ext cx="2172540" cy="1450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189</TotalTime>
  <Words>238</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Lucida Sans</vt:lpstr>
      <vt:lpstr>Rage Italic</vt:lpstr>
      <vt:lpstr>Trebuchet MS</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42</cp:revision>
  <dcterms:created xsi:type="dcterms:W3CDTF">2006-08-16T00:00:00Z</dcterms:created>
  <dcterms:modified xsi:type="dcterms:W3CDTF">2017-09-14T10:58:42Z</dcterms:modified>
</cp:coreProperties>
</file>