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FFCC"/>
    <a:srgbClr val="CC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643958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292405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63666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60825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7864CD-54CD-4BDB-B05D-957ACBC9DE10}" type="datetimeFigureOut">
              <a:rPr lang="en-US" smtClean="0"/>
              <a:t>11/11/2017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503871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5739387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67864CD-54CD-4BDB-B05D-957ACBC9DE10}" type="datetimeFigureOut">
              <a:rPr lang="en-US" smtClean="0"/>
              <a:t>11/11/2017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547700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7864CD-54CD-4BDB-B05D-957ACBC9DE10}" type="datetimeFigureOut">
              <a:rPr lang="en-US" smtClean="0"/>
              <a:t>11/11/2017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2701644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7864CD-54CD-4BDB-B05D-957ACBC9DE10}" type="datetimeFigureOut">
              <a:rPr lang="en-US" smtClean="0"/>
              <a:t>11/11/2017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0377936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1133065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Edit Master text styles</a:t>
            </a:r>
          </a:p>
        </p:txBody>
      </p:sp>
      <p:sp>
        <p:nvSpPr>
          <p:cNvPr id="5" name="Date Placeholder 4"/>
          <p:cNvSpPr>
            <a:spLocks noGrp="1"/>
          </p:cNvSpPr>
          <p:nvPr>
            <p:ph type="dt" sz="half" idx="10"/>
          </p:nvPr>
        </p:nvSpPr>
        <p:spPr/>
        <p:txBody>
          <a:bodyPr/>
          <a:lstStyle/>
          <a:p>
            <a:fld id="{B67864CD-54CD-4BDB-B05D-957ACBC9DE10}" type="datetimeFigureOut">
              <a:rPr lang="en-US" smtClean="0"/>
              <a:t>11/11/2017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83BDC-B1ED-4D2E-B5F6-992D7FEDB654}" type="slidenum">
              <a:rPr lang="en-US" smtClean="0"/>
              <a:t>‹#›</a:t>
            </a:fld>
            <a:endParaRPr lang="en-US"/>
          </a:p>
        </p:txBody>
      </p:sp>
    </p:spTree>
    <p:extLst>
      <p:ext uri="{BB962C8B-B14F-4D97-AF65-F5344CB8AC3E}">
        <p14:creationId xmlns:p14="http://schemas.microsoft.com/office/powerpoint/2010/main" val="3898972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B67864CD-54CD-4BDB-B05D-957ACBC9DE10}" type="datetimeFigureOut">
              <a:rPr lang="en-US" smtClean="0"/>
              <a:t>11/11/2017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D9983BDC-B1ED-4D2E-B5F6-992D7FEDB654}" type="slidenum">
              <a:rPr lang="en-US" smtClean="0"/>
              <a:t>‹#›</a:t>
            </a:fld>
            <a:endParaRPr lang="en-US"/>
          </a:p>
        </p:txBody>
      </p:sp>
    </p:spTree>
    <p:extLst>
      <p:ext uri="{BB962C8B-B14F-4D97-AF65-F5344CB8AC3E}">
        <p14:creationId xmlns:p14="http://schemas.microsoft.com/office/powerpoint/2010/main" val="10796040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FFCC"/>
        </a:solidFill>
        <a:effectLst/>
      </p:bgPr>
    </p:bg>
    <p:spTree>
      <p:nvGrpSpPr>
        <p:cNvPr id="1" name=""/>
        <p:cNvGrpSpPr/>
        <p:nvPr/>
      </p:nvGrpSpPr>
      <p:grpSpPr>
        <a:xfrm>
          <a:off x="0" y="0"/>
          <a:ext cx="0" cy="0"/>
          <a:chOff x="0" y="0"/>
          <a:chExt cx="0" cy="0"/>
        </a:xfrm>
      </p:grpSpPr>
      <p:sp>
        <p:nvSpPr>
          <p:cNvPr id="11" name="Rectangle: Rounded Corners 10"/>
          <p:cNvSpPr/>
          <p:nvPr/>
        </p:nvSpPr>
        <p:spPr>
          <a:xfrm>
            <a:off x="2666775" y="8927190"/>
            <a:ext cx="1652586" cy="273959"/>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Rounded Corners 21"/>
          <p:cNvSpPr/>
          <p:nvPr/>
        </p:nvSpPr>
        <p:spPr>
          <a:xfrm>
            <a:off x="3114675" y="8715376"/>
            <a:ext cx="771525" cy="695284"/>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2" descr="20160803175114985293000000-o"/>
          <p:cNvSpPr>
            <a:spLocks noChangeArrowheads="1"/>
          </p:cNvSpPr>
          <p:nvPr/>
        </p:nvSpPr>
        <p:spPr bwMode="auto">
          <a:xfrm>
            <a:off x="403225" y="449943"/>
            <a:ext cx="6975475" cy="9154432"/>
          </a:xfrm>
          <a:prstGeom prst="rect">
            <a:avLst/>
          </a:prstGeom>
          <a:noFill/>
          <a:ln w="76200" algn="ctr">
            <a:solidFill>
              <a:srgbClr val="FF0066"/>
            </a:solid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72623" y="523913"/>
            <a:ext cx="1920240" cy="1280160"/>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72623" y="3099053"/>
            <a:ext cx="1920240" cy="1280160"/>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472623" y="4386623"/>
            <a:ext cx="1920240" cy="1280159"/>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1" name="Picture 7"/>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472623" y="5674192"/>
            <a:ext cx="1920240" cy="1280160"/>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032" name="Picture 8"/>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472623" y="8249331"/>
            <a:ext cx="1920240" cy="1280159"/>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5" name="Text Box 9"/>
          <p:cNvSpPr txBox="1">
            <a:spLocks noChangeArrowheads="1"/>
          </p:cNvSpPr>
          <p:nvPr/>
        </p:nvSpPr>
        <p:spPr bwMode="auto">
          <a:xfrm>
            <a:off x="2462261" y="585136"/>
            <a:ext cx="4822777" cy="11577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2800" b="1" dirty="0">
                <a:latin typeface="Century Gothic" panose="020B0502020202020204" pitchFamily="34" charset="0"/>
              </a:rPr>
              <a:t>116 Amaryllis Avenue</a:t>
            </a:r>
          </a:p>
          <a:p>
            <a:pPr lvl="0" algn="ctr" eaLnBrk="0" fontAlgn="base" hangingPunct="0">
              <a:spcBef>
                <a:spcPct val="0"/>
              </a:spcBef>
              <a:spcAft>
                <a:spcPct val="0"/>
              </a:spcAft>
            </a:pPr>
            <a:r>
              <a:rPr kumimoji="0" lang="en-US" altLang="en-US" sz="2200" b="0" i="0" u="none" strike="noStrike" cap="none" normalizeH="0" baseline="0" dirty="0">
                <a:ln>
                  <a:noFill/>
                </a:ln>
                <a:effectLst/>
                <a:latin typeface="Century Gothic" panose="020B0502020202020204" pitchFamily="34" charset="0"/>
              </a:rPr>
              <a:t>White Gables ~ Summerville</a:t>
            </a:r>
          </a:p>
          <a:p>
            <a:pPr lvl="0" algn="ctr" eaLnBrk="0" fontAlgn="base" hangingPunct="0">
              <a:spcBef>
                <a:spcPct val="0"/>
              </a:spcBef>
              <a:spcAft>
                <a:spcPct val="0"/>
              </a:spcAft>
            </a:pPr>
            <a:r>
              <a:rPr lang="en-US" altLang="en-US" sz="2200" dirty="0">
                <a:latin typeface="Century Gothic" panose="020B0502020202020204" pitchFamily="34" charset="0"/>
              </a:rPr>
              <a:t>MLS# 17025347 ~ $265,000</a:t>
            </a:r>
            <a:endParaRPr kumimoji="0" lang="en-US" altLang="en-US" sz="1800" b="0" i="0" u="none" strike="noStrike" cap="none" normalizeH="0" baseline="0" dirty="0">
              <a:ln>
                <a:noFill/>
              </a:ln>
              <a:effectLst/>
              <a:latin typeface="Century Gothic" panose="020B0502020202020204" pitchFamily="34" charset="0"/>
            </a:endParaRPr>
          </a:p>
        </p:txBody>
      </p:sp>
      <p:sp>
        <p:nvSpPr>
          <p:cNvPr id="6" name="Text Box 10"/>
          <p:cNvSpPr txBox="1">
            <a:spLocks noChangeArrowheads="1"/>
          </p:cNvSpPr>
          <p:nvPr/>
        </p:nvSpPr>
        <p:spPr bwMode="auto">
          <a:xfrm>
            <a:off x="2462261" y="5313539"/>
            <a:ext cx="4838652" cy="30006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lvl="0" algn="ctr" eaLnBrk="0" fontAlgn="base" hangingPunct="0">
              <a:spcBef>
                <a:spcPct val="0"/>
              </a:spcBef>
              <a:spcAft>
                <a:spcPct val="0"/>
              </a:spcAft>
            </a:pPr>
            <a:r>
              <a:rPr lang="en-US" altLang="en-US" sz="1400" b="1" i="1" dirty="0">
                <a:latin typeface="Century Gothic" panose="020B0502020202020204" pitchFamily="34" charset="0"/>
              </a:rPr>
              <a:t>Motivated sellers!</a:t>
            </a:r>
          </a:p>
          <a:p>
            <a:pPr lvl="0" algn="ctr" eaLnBrk="0" fontAlgn="base" hangingPunct="0">
              <a:spcBef>
                <a:spcPct val="0"/>
              </a:spcBef>
              <a:spcAft>
                <a:spcPct val="0"/>
              </a:spcAft>
            </a:pPr>
            <a:r>
              <a:rPr lang="en-US" altLang="en-US" sz="1400" dirty="0">
                <a:latin typeface="Century Gothic" panose="020B0502020202020204" pitchFamily="34" charset="0"/>
              </a:rPr>
              <a:t>3BR 2.5BA is perfect for any family. The Magnolia is a spacious &amp; the perfect setting for entertaining &amp; BBQs in the large backyard. Inside, find first the family &amp; a formal living room. The kitchen is open to the family room &amp; dining room with gorgeous granite center island. Upstairs, master suite has a huge walk-in closet, garden tub w/dual vanities, water closet &amp; stand alone shower. Master bedroom has its own private balcony! Every home is built to Energy Star standards! Don't miss out on calling this your home! Amaryllis is famous for the largest yards in white gables, don't let this one slip away! Close to all every day conveniences and DD2 Schools!</a:t>
            </a:r>
            <a:endParaRPr kumimoji="0" lang="en-US" altLang="en-US" sz="1600" b="0" i="0" u="none" strike="noStrike" cap="none" normalizeH="0" baseline="0" dirty="0">
              <a:ln>
                <a:noFill/>
              </a:ln>
              <a:effectLst/>
              <a:latin typeface="Century Gothic" panose="020B0502020202020204" pitchFamily="34" charset="0"/>
            </a:endParaRPr>
          </a:p>
        </p:txBody>
      </p:sp>
      <p:sp>
        <p:nvSpPr>
          <p:cNvPr id="7" name="AutoShape 11"/>
          <p:cNvSpPr>
            <a:spLocks noChangeArrowheads="1"/>
          </p:cNvSpPr>
          <p:nvPr/>
        </p:nvSpPr>
        <p:spPr bwMode="auto">
          <a:xfrm>
            <a:off x="496888" y="-758146"/>
            <a:ext cx="6788150" cy="619125"/>
          </a:xfrm>
          <a:prstGeom prst="ribbon">
            <a:avLst>
              <a:gd name="adj1" fmla="val 12500"/>
              <a:gd name="adj2" fmla="val 72056"/>
            </a:avLst>
          </a:prstGeom>
          <a:solidFill>
            <a:srgbClr val="FFFF00"/>
          </a:solidFill>
          <a:ln w="9525">
            <a:solidFill>
              <a:srgbClr val="FFE166"/>
            </a:solidFill>
            <a:round/>
            <a:headEnd/>
            <a:tailEnd/>
          </a:ln>
          <a:effectLst>
            <a:outerShdw blurRad="50800" dist="38100" dir="5400000" algn="t" rotWithShape="0">
              <a:srgbClr val="000000">
                <a:alpha val="39999"/>
              </a:srgbClr>
            </a:outerShdw>
          </a:effectLst>
        </p:spPr>
        <p:txBody>
          <a:bodyPr vert="horz" wrap="square" lIns="36576" tIns="36576" rIns="36576" bIns="36576" numCol="1" anchor="t" anchorCtr="0" compatLnSpc="1">
            <a:prstTxWarp prst="textNoShape">
              <a:avLst/>
            </a:prstTxWarp>
          </a:bodyPr>
          <a:lstStyle/>
          <a:p>
            <a:pPr lvl="0" algn="ctr" eaLnBrk="0" fontAlgn="base" hangingPunct="0">
              <a:spcBef>
                <a:spcPct val="0"/>
              </a:spcBef>
              <a:spcAft>
                <a:spcPct val="0"/>
              </a:spcAft>
            </a:pPr>
            <a:r>
              <a:rPr kumimoji="0" lang="en-US" altLang="en-US" sz="3200" b="0" i="1" u="none" strike="noStrike" cap="none" normalizeH="0" baseline="0" dirty="0">
                <a:ln>
                  <a:noFill/>
                </a:ln>
                <a:solidFill>
                  <a:srgbClr val="6633CC"/>
                </a:solidFill>
                <a:effectLst/>
                <a:latin typeface="Times New Roman" panose="02020603050405020304" pitchFamily="18" charset="0"/>
              </a:rPr>
              <a:t>Come See This Home Today!</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Text Box 12"/>
          <p:cNvSpPr txBox="1">
            <a:spLocks noChangeArrowheads="1"/>
          </p:cNvSpPr>
          <p:nvPr/>
        </p:nvSpPr>
        <p:spPr bwMode="auto">
          <a:xfrm>
            <a:off x="0" y="9563780"/>
            <a:ext cx="7781925"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dirty="0">
              <a:ln>
                <a:noFill/>
              </a:ln>
              <a:solidFill>
                <a:srgbClr val="000000"/>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solidFill>
                  <a:srgbClr val="000000"/>
                </a:solidFill>
                <a:effectLst/>
                <a:latin typeface="Century Gothic" panose="020B0502020202020204" pitchFamily="34" charset="0"/>
              </a:rPr>
              <a:t>AgentOwned Premiere Group • 100 Crowfield Blvd • Goose Creek, SC 29445</a:t>
            </a:r>
            <a:endParaRPr kumimoji="0" lang="en-US" altLang="en-US" sz="1800" b="0" i="0" u="none" strike="noStrike" cap="none" normalizeH="0" baseline="0" dirty="0">
              <a:ln>
                <a:noFill/>
              </a:ln>
              <a:solidFill>
                <a:schemeClr val="tx1"/>
              </a:solidFill>
              <a:effectLst/>
              <a:latin typeface="Century Gothic" panose="020B0502020202020204" pitchFamily="34" charset="0"/>
            </a:endParaRPr>
          </a:p>
        </p:txBody>
      </p:sp>
      <p:pic>
        <p:nvPicPr>
          <p:cNvPr id="1037" name="Picture 13" descr="agentowned_clear"/>
          <p:cNvPicPr>
            <a:picLocks noChangeAspect="1" noChangeArrowheads="1"/>
          </p:cNvPicPr>
          <p:nvPr/>
        </p:nvPicPr>
        <p:blipFill>
          <a:blip r:embed="rId7">
            <a:extLst>
              <a:ext uri="{28A0092B-C50C-407E-A947-70E740481C1C}">
                <a14:useLocalDpi xmlns:a14="http://schemas.microsoft.com/office/drawing/2010/main" val="0"/>
              </a:ext>
            </a:extLst>
          </a:blip>
          <a:srcRect l="1468" r="1468"/>
          <a:stretch>
            <a:fillRect/>
          </a:stretch>
        </p:blipFill>
        <p:spPr bwMode="auto">
          <a:xfrm>
            <a:off x="2616200" y="8645525"/>
            <a:ext cx="1771650" cy="835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9" name="Text Box 14"/>
          <p:cNvSpPr txBox="1">
            <a:spLocks noChangeArrowheads="1"/>
          </p:cNvSpPr>
          <p:nvPr/>
        </p:nvSpPr>
        <p:spPr bwMode="auto">
          <a:xfrm>
            <a:off x="4491038" y="8612188"/>
            <a:ext cx="2038350" cy="9017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a:ln>
                  <a:noFill/>
                </a:ln>
                <a:solidFill>
                  <a:srgbClr val="000000"/>
                </a:solidFill>
                <a:effectLst/>
                <a:latin typeface="Century Gothic" panose="020B0502020202020204" pitchFamily="34" charset="0"/>
              </a:rPr>
              <a:t>Lisa Horan </a:t>
            </a:r>
          </a:p>
          <a:p>
            <a:pPr lvl="0" algn="ctr" eaLnBrk="0" fontAlgn="base" hangingPunct="0">
              <a:spcBef>
                <a:spcPct val="0"/>
              </a:spcBef>
              <a:spcAft>
                <a:spcPct val="0"/>
              </a:spcAft>
            </a:pPr>
            <a:r>
              <a:rPr lang="en-US" altLang="en-US" sz="1400" i="1" dirty="0">
                <a:solidFill>
                  <a:srgbClr val="000000"/>
                </a:solidFill>
                <a:latin typeface="Century Gothic" panose="020B0502020202020204" pitchFamily="34" charset="0"/>
              </a:rPr>
              <a:t>Full Service Realtor</a:t>
            </a:r>
          </a:p>
          <a:p>
            <a:pPr lvl="0" algn="ctr" eaLnBrk="0" fontAlgn="base" hangingPunct="0">
              <a:spcBef>
                <a:spcPct val="0"/>
              </a:spcBef>
              <a:spcAft>
                <a:spcPct val="0"/>
              </a:spcAft>
            </a:pPr>
            <a:r>
              <a:rPr lang="en-US" altLang="en-US" sz="1400" dirty="0">
                <a:solidFill>
                  <a:srgbClr val="000000"/>
                </a:solidFill>
                <a:latin typeface="Century Gothic" panose="020B0502020202020204" pitchFamily="34" charset="0"/>
              </a:rPr>
              <a:t>843-501-8856</a:t>
            </a:r>
            <a:endParaRPr kumimoji="0" lang="en-US" altLang="en-US" sz="1400" b="0" i="0" u="none" strike="noStrike" cap="none" normalizeH="0" baseline="0" dirty="0">
              <a:ln>
                <a:noFill/>
              </a:ln>
              <a:solidFill>
                <a:srgbClr val="000000"/>
              </a:solidFill>
              <a:effectLst/>
              <a:latin typeface="Century Gothic" panose="020B0502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entury Gothic" panose="020B0502020202020204" pitchFamily="34" charset="0"/>
              </a:rPr>
              <a:t>lisaghoran@gmail.com</a:t>
            </a:r>
            <a:endParaRPr kumimoji="0" lang="en-US" altLang="en-US" sz="1800" b="0" i="0" u="none" strike="noStrike" cap="none" normalizeH="0" baseline="0" dirty="0">
              <a:ln>
                <a:noFill/>
              </a:ln>
              <a:solidFill>
                <a:schemeClr val="tx1"/>
              </a:solidFill>
              <a:effectLst/>
              <a:latin typeface="Century Gothic" panose="020B0502020202020204" pitchFamily="34" charset="0"/>
            </a:endParaRPr>
          </a:p>
        </p:txBody>
      </p:sp>
      <p:pic>
        <p:nvPicPr>
          <p:cNvPr id="1039" name="Picture 15" descr="IMG_5582"/>
          <p:cNvPicPr>
            <a:picLocks noChangeAspect="1" noChangeArrowheads="1"/>
          </p:cNvPicPr>
          <p:nvPr/>
        </p:nvPicPr>
        <p:blipFill>
          <a:blip r:embed="rId8">
            <a:extLst>
              <a:ext uri="{28A0092B-C50C-407E-A947-70E740481C1C}">
                <a14:useLocalDpi xmlns:a14="http://schemas.microsoft.com/office/drawing/2010/main" val="0"/>
              </a:ext>
            </a:extLst>
          </a:blip>
          <a:srcRect l="3601" t="4587" r="2161" b="3401"/>
          <a:stretch>
            <a:fillRect/>
          </a:stretch>
        </p:blipFill>
        <p:spPr bwMode="auto">
          <a:xfrm>
            <a:off x="6632575" y="8601075"/>
            <a:ext cx="668338" cy="923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18" name="Picture 5"/>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462261" y="1811482"/>
            <a:ext cx="4822777" cy="32151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10" name="Rectangle 9"/>
          <p:cNvSpPr/>
          <p:nvPr/>
        </p:nvSpPr>
        <p:spPr>
          <a:xfrm>
            <a:off x="-1" y="-18399"/>
            <a:ext cx="7781925" cy="461665"/>
          </a:xfrm>
          <a:prstGeom prst="rect">
            <a:avLst/>
          </a:prstGeom>
        </p:spPr>
        <p:txBody>
          <a:bodyPr wrap="square">
            <a:spAutoFit/>
          </a:bodyPr>
          <a:lstStyle/>
          <a:p>
            <a:pPr lvl="0" algn="ctr" eaLnBrk="0" fontAlgn="base" hangingPunct="0">
              <a:spcBef>
                <a:spcPct val="0"/>
              </a:spcBef>
              <a:spcAft>
                <a:spcPct val="0"/>
              </a:spcAft>
            </a:pPr>
            <a:r>
              <a:rPr lang="en-US" altLang="en-US" sz="2400" b="1" i="1" dirty="0">
                <a:latin typeface="Century Gothic" panose="020B0502020202020204" pitchFamily="34" charset="0"/>
              </a:rPr>
              <a:t>Gorgeous Better Than New Construction!</a:t>
            </a:r>
            <a:endParaRPr kumimoji="0" lang="en-US" altLang="en-US" sz="2400" b="1" i="0" u="none" strike="noStrike" cap="none" normalizeH="0" baseline="0" dirty="0">
              <a:ln>
                <a:noFill/>
              </a:ln>
              <a:effectLst/>
              <a:latin typeface="Century Gothic" panose="020B0502020202020204" pitchFamily="34" charset="0"/>
            </a:endParaRPr>
          </a:p>
        </p:txBody>
      </p:sp>
      <p:pic>
        <p:nvPicPr>
          <p:cNvPr id="20" name="Picture 7"/>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72623" y="6961762"/>
            <a:ext cx="1920240" cy="1280160"/>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pic>
        <p:nvPicPr>
          <p:cNvPr id="21" name="Picture 3"/>
          <p:cNvPicPr>
            <a:picLocks noChangeAspect="1" noChangeArrowheads="1"/>
          </p:cNvPicPr>
          <p:nvPr/>
        </p:nvPicPr>
        <p:blipFill>
          <a:blip r:embed="rId11">
            <a:extLst>
              <a:ext uri="{28A0092B-C50C-407E-A947-70E740481C1C}">
                <a14:useLocalDpi xmlns:a14="http://schemas.microsoft.com/office/drawing/2010/main" val="0"/>
              </a:ext>
            </a:extLst>
          </a:blip>
          <a:stretch>
            <a:fillRect/>
          </a:stretch>
        </p:blipFill>
        <p:spPr bwMode="auto">
          <a:xfrm>
            <a:off x="472623" y="1811483"/>
            <a:ext cx="1920240" cy="1280160"/>
          </a:xfrm>
          <a:prstGeom prst="rect">
            <a:avLst/>
          </a:prstGeom>
          <a:noFill/>
          <a:ln w="12700" algn="in">
            <a:solidFill>
              <a:srgbClr val="00FFCC"/>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spTree>
    <p:extLst>
      <p:ext uri="{BB962C8B-B14F-4D97-AF65-F5344CB8AC3E}">
        <p14:creationId xmlns:p14="http://schemas.microsoft.com/office/powerpoint/2010/main" val="36658770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179</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7</cp:revision>
  <dcterms:created xsi:type="dcterms:W3CDTF">2017-11-11T02:09:12Z</dcterms:created>
  <dcterms:modified xsi:type="dcterms:W3CDTF">2017-11-11T18:48:58Z</dcterms:modified>
</cp:coreProperties>
</file>