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3036"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7/7/2025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7/7/2025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7/7/2025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7/7/2025</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59469"/>
            <a:ext cx="7772400" cy="628427"/>
          </a:xfrm>
        </p:spPr>
        <p:txBody>
          <a:bodyPr anchor="t">
            <a:noAutofit/>
          </a:bodyPr>
          <a:lstStyle/>
          <a:p>
            <a:r>
              <a:rPr lang="en-US" sz="2900" b="1" dirty="0">
                <a:effectLst>
                  <a:outerShdw blurRad="50800" dist="38100" dir="5400000" algn="t" rotWithShape="0">
                    <a:prstClr val="black">
                      <a:alpha val="40000"/>
                    </a:prstClr>
                  </a:outerShdw>
                </a:effectLst>
              </a:rPr>
              <a:t>Squirrel Inn Rental – Furnished or Unfurnished</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p:blipFill>
        <p:spPr>
          <a:xfrm>
            <a:off x="194640" y="8469494"/>
            <a:ext cx="1228725" cy="1428750"/>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802421" y="9153116"/>
            <a:ext cx="1349159" cy="524284"/>
          </a:xfrm>
          <a:prstGeom prst="rect">
            <a:avLst/>
          </a:prstGeom>
        </p:spPr>
      </p:pic>
      <p:sp>
        <p:nvSpPr>
          <p:cNvPr id="7" name="Rectangle 6"/>
          <p:cNvSpPr/>
          <p:nvPr/>
        </p:nvSpPr>
        <p:spPr>
          <a:xfrm>
            <a:off x="5181600" y="9658290"/>
            <a:ext cx="2590800" cy="400110"/>
          </a:xfrm>
          <a:prstGeom prst="rect">
            <a:avLst/>
          </a:prstGeom>
        </p:spPr>
        <p:txBody>
          <a:bodyPr wrap="square">
            <a:spAutoFit/>
          </a:bodyPr>
          <a:lstStyle/>
          <a:p>
            <a:pPr algn="ctr"/>
            <a:r>
              <a:rPr lang="en-US" sz="1000" dirty="0">
                <a:solidFill>
                  <a:schemeClr val="accent5">
                    <a:lumMod val="50000"/>
                  </a:schemeClr>
                </a:solidFill>
              </a:rPr>
              <a:t>RE/MAX Southern Shores</a:t>
            </a:r>
          </a:p>
          <a:p>
            <a:pPr algn="ctr"/>
            <a:r>
              <a:rPr lang="en-US" sz="1000" dirty="0">
                <a:solidFill>
                  <a:schemeClr val="accent5">
                    <a:lumMod val="50000"/>
                  </a:schemeClr>
                </a:solidFill>
              </a:rPr>
              <a:t>9209 University Blvd, Charleston, SC 29406</a:t>
            </a:r>
          </a:p>
        </p:txBody>
      </p:sp>
      <p:sp>
        <p:nvSpPr>
          <p:cNvPr id="8" name="Rectangle 7"/>
          <p:cNvSpPr/>
          <p:nvPr/>
        </p:nvSpPr>
        <p:spPr>
          <a:xfrm>
            <a:off x="1423365" y="8560126"/>
            <a:ext cx="3390900" cy="1292662"/>
          </a:xfrm>
          <a:prstGeom prst="rect">
            <a:avLst/>
          </a:prstGeom>
        </p:spPr>
        <p:txBody>
          <a:bodyPr wrap="square">
            <a:spAutoFit/>
          </a:bodyPr>
          <a:lstStyle/>
          <a:p>
            <a:r>
              <a:rPr lang="en-US" sz="1800" b="1" dirty="0">
                <a:solidFill>
                  <a:schemeClr val="accent5">
                    <a:lumMod val="50000"/>
                  </a:schemeClr>
                </a:solidFill>
              </a:rPr>
              <a:t>Candace Pratt</a:t>
            </a:r>
          </a:p>
          <a:p>
            <a:endParaRPr lang="en-US" sz="1800" i="1" dirty="0">
              <a:solidFill>
                <a:schemeClr val="accent5">
                  <a:lumMod val="50000"/>
                </a:schemeClr>
              </a:solidFill>
            </a:endParaRPr>
          </a:p>
          <a:p>
            <a:r>
              <a:rPr lang="en-US" sz="1400" dirty="0">
                <a:solidFill>
                  <a:schemeClr val="accent5">
                    <a:lumMod val="50000"/>
                  </a:schemeClr>
                </a:solidFill>
              </a:rPr>
              <a:t>843-696-5508</a:t>
            </a:r>
          </a:p>
          <a:p>
            <a:r>
              <a:rPr lang="en-US" sz="1400" dirty="0">
                <a:solidFill>
                  <a:schemeClr val="accent5">
                    <a:lumMod val="50000"/>
                  </a:schemeClr>
                </a:solidFill>
              </a:rPr>
              <a:t>candace@prattandco.com</a:t>
            </a:r>
          </a:p>
          <a:p>
            <a:r>
              <a:rPr lang="en-US" sz="1400" dirty="0">
                <a:solidFill>
                  <a:schemeClr val="accent5">
                    <a:lumMod val="50000"/>
                  </a:schemeClr>
                </a:solidFill>
              </a:rPr>
              <a:t>www.prattandco.com</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rcRect t="5727" b="5727"/>
          <a:stretch/>
        </p:blipFill>
        <p:spPr>
          <a:xfrm>
            <a:off x="265080" y="889681"/>
            <a:ext cx="3697320" cy="2456333"/>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808379" y="838200"/>
            <a:ext cx="3766068"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800" dirty="0">
                <a:ln w="18415" cmpd="sng">
                  <a:solidFill>
                    <a:srgbClr val="FFFFFF"/>
                  </a:solidFill>
                  <a:prstDash val="solid"/>
                </a:ln>
                <a:effectLst>
                  <a:outerShdw blurRad="63500" dir="3600000" algn="tl" rotWithShape="0">
                    <a:srgbClr val="000000">
                      <a:alpha val="70000"/>
                    </a:srgbClr>
                  </a:outerShdw>
                </a:effectLst>
              </a:rPr>
              <a:t>116 W 5th South St B</a:t>
            </a:r>
          </a:p>
          <a:p>
            <a:pPr algn="r"/>
            <a:endParaRPr lang="en-US" sz="2000" dirty="0">
              <a:ln w="18415" cmpd="sng">
                <a:solidFill>
                  <a:srgbClr val="FFFFFF"/>
                </a:solidFill>
                <a:prstDash val="solid"/>
              </a:ln>
              <a:effectLst>
                <a:outerShdw blurRad="63500" dir="3600000" algn="tl" rotWithShape="0">
                  <a:srgbClr val="000000">
                    <a:alpha val="70000"/>
                  </a:srgbClr>
                </a:outerShdw>
              </a:effectLst>
            </a:endParaRPr>
          </a:p>
          <a:p>
            <a:pPr algn="r"/>
            <a:r>
              <a:rPr lang="en-US" sz="2000" dirty="0">
                <a:ln w="18415" cmpd="sng">
                  <a:solidFill>
                    <a:srgbClr val="FFFFFF"/>
                  </a:solidFill>
                  <a:prstDash val="solid"/>
                </a:ln>
                <a:effectLst>
                  <a:outerShdw blurRad="63500" dir="3600000" algn="tl" rotWithShape="0">
                    <a:srgbClr val="000000">
                      <a:alpha val="70000"/>
                    </a:srgbClr>
                  </a:outerShdw>
                </a:effectLst>
              </a:rPr>
              <a:t>Historic District</a:t>
            </a:r>
          </a:p>
          <a:p>
            <a:pPr algn="r"/>
            <a:r>
              <a:rPr lang="en-US" sz="2000" dirty="0">
                <a:ln w="18415" cmpd="sng">
                  <a:solidFill>
                    <a:srgbClr val="FFFFFF"/>
                  </a:solidFill>
                  <a:prstDash val="solid"/>
                </a:ln>
                <a:effectLst>
                  <a:outerShdw blurRad="63500" dir="3600000" algn="tl" rotWithShape="0">
                    <a:srgbClr val="000000">
                      <a:alpha val="70000"/>
                    </a:srgbClr>
                  </a:outerShdw>
                </a:effectLst>
              </a:rPr>
              <a:t>Summerville, SC 29483</a:t>
            </a:r>
          </a:p>
          <a:p>
            <a:pPr algn="r"/>
            <a:r>
              <a:rPr lang="en-US" sz="2000" dirty="0">
                <a:ln w="18415" cmpd="sng">
                  <a:solidFill>
                    <a:srgbClr val="FFFFFF"/>
                  </a:solidFill>
                  <a:prstDash val="solid"/>
                </a:ln>
                <a:effectLst>
                  <a:outerShdw blurRad="63500" dir="3600000" algn="tl" rotWithShape="0">
                    <a:srgbClr val="000000">
                      <a:alpha val="70000"/>
                    </a:srgbClr>
                  </a:outerShdw>
                </a:effectLst>
              </a:rPr>
              <a:t>MLS# 25017218</a:t>
            </a:r>
          </a:p>
          <a:p>
            <a:pPr algn="r"/>
            <a:r>
              <a:rPr lang="en-US" sz="2000">
                <a:ln w="18415" cmpd="sng">
                  <a:solidFill>
                    <a:srgbClr val="FFFFFF"/>
                  </a:solidFill>
                  <a:prstDash val="solid"/>
                </a:ln>
                <a:effectLst>
                  <a:outerShdw blurRad="63500" dir="3600000" algn="tl" rotWithShape="0">
                    <a:srgbClr val="000000">
                      <a:alpha val="70000"/>
                    </a:srgbClr>
                  </a:outerShdw>
                </a:effectLst>
              </a:rPr>
              <a:t>Now Offering at $3,000</a:t>
            </a:r>
            <a:endParaRPr lang="en-US" sz="2000" dirty="0">
              <a:ln w="18415" cmpd="sng">
                <a:solidFill>
                  <a:srgbClr val="FFFFFF"/>
                </a:solidFill>
                <a:prstDash val="solid"/>
              </a:ln>
              <a:effectLst>
                <a:outerShdw blurRad="63500" dir="3600000" algn="tl" rotWithShape="0">
                  <a:srgbClr val="000000">
                    <a:alpha val="70000"/>
                  </a:srgbClr>
                </a:outerShdw>
              </a:effectLst>
            </a:endParaRPr>
          </a:p>
        </p:txBody>
      </p:sp>
      <p:pic>
        <p:nvPicPr>
          <p:cNvPr id="14" name="Picture 13"/>
          <p:cNvPicPr>
            <a:picLocks/>
          </p:cNvPicPr>
          <p:nvPr/>
        </p:nvPicPr>
        <p:blipFill>
          <a:blip r:embed="rId5" cstate="print">
            <a:extLst>
              <a:ext uri="{28A0092B-C50C-407E-A947-70E740481C1C}">
                <a14:useLocalDpi xmlns:a14="http://schemas.microsoft.com/office/drawing/2010/main" val="0"/>
              </a:ext>
            </a:extLst>
          </a:blip>
          <a:srcRect t="5802" b="5802"/>
          <a:stretch/>
        </p:blipFill>
        <p:spPr>
          <a:xfrm>
            <a:off x="6136640" y="7848600"/>
            <a:ext cx="1371600" cy="911229"/>
          </a:xfrm>
          <a:prstGeom prst="roundRect">
            <a:avLst/>
          </a:prstGeom>
          <a:ln>
            <a:noFill/>
          </a:ln>
          <a:effectLst>
            <a:outerShdw blurRad="190500" algn="tl" rotWithShape="0">
              <a:srgbClr val="000000">
                <a:alpha val="70000"/>
              </a:srgbClr>
            </a:outerShdw>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rcRect t="5727" b="5727"/>
          <a:stretch/>
        </p:blipFill>
        <p:spPr>
          <a:xfrm>
            <a:off x="6136640" y="5794882"/>
            <a:ext cx="1371600" cy="911229"/>
          </a:xfrm>
          <a:prstGeom prst="roundRect">
            <a:avLst/>
          </a:prstGeom>
          <a:ln>
            <a:noFill/>
          </a:ln>
          <a:effectLst>
            <a:outerShdw blurRad="190500" algn="tl" rotWithShape="0">
              <a:srgbClr val="000000">
                <a:alpha val="70000"/>
              </a:srgbClr>
            </a:outerShdw>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rcRect t="5167" b="5167"/>
          <a:stretch/>
        </p:blipFill>
        <p:spPr>
          <a:xfrm>
            <a:off x="6142844" y="3741163"/>
            <a:ext cx="1359191" cy="914400"/>
          </a:xfrm>
          <a:prstGeom prst="roundRect">
            <a:avLst/>
          </a:prstGeom>
          <a:ln>
            <a:noFill/>
          </a:ln>
          <a:effectLst>
            <a:outerShdw blurRad="190500" algn="tl" rotWithShape="0">
              <a:srgbClr val="000000">
                <a:alpha val="70000"/>
              </a:srgbClr>
            </a:outerShdw>
          </a:effectLst>
        </p:spPr>
      </p:pic>
      <p:pic>
        <p:nvPicPr>
          <p:cNvPr id="17" name="Picture 16"/>
          <p:cNvPicPr>
            <a:picLocks/>
          </p:cNvPicPr>
          <p:nvPr/>
        </p:nvPicPr>
        <p:blipFill>
          <a:blip r:embed="rId8" cstate="print">
            <a:extLst>
              <a:ext uri="{28A0092B-C50C-407E-A947-70E740481C1C}">
                <a14:useLocalDpi xmlns:a14="http://schemas.microsoft.com/office/drawing/2010/main" val="0"/>
              </a:ext>
            </a:extLst>
          </a:blip>
          <a:srcRect t="5727" b="5727"/>
          <a:stretch/>
        </p:blipFill>
        <p:spPr>
          <a:xfrm>
            <a:off x="6136640" y="4769608"/>
            <a:ext cx="1371600" cy="911229"/>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3" y="3391717"/>
            <a:ext cx="5904077" cy="4609283"/>
          </a:xfrm>
        </p:spPr>
        <p:txBody>
          <a:bodyPr anchor="ctr">
            <a:noAutofit/>
          </a:bodyPr>
          <a:lstStyle/>
          <a:p>
            <a:pPr algn="l"/>
            <a:r>
              <a:rPr lang="en-US" sz="1100" dirty="0">
                <a:solidFill>
                  <a:srgbClr val="000000"/>
                </a:solidFill>
              </a:rPr>
              <a:t>This can be an unfurnished rental home or can be furnished &amp; offered at a 30 day minimum Great opportunity to live across from Azalea park &amp; easily walk to downtown to many restaurants, shopping,&amp; Hutchinson Square activities. Walking distance to many Summerville churches. This 1990sq.ft unit has just been renovated &amp; is ready for occupancy. It is a 2 Bedroom unit &amp; could easily be used as 2 primary bedroom/bath suites. The 3rd room is a large utility room that could be used as an office or sewing or hobby room. Work from home opportunities The kitchen is terrific with new appliances &amp; granite counter tops &amp; cabinets galore. There are 2 pantry closets. Wood flooring throughout plus tiled bathrooms. Enjoy gorgeous picture window (measures5'x 8'8'') that looks out to lush local landscaping. You couldn't look for a more accommodating living space. Rooms measure: Kitchen/Breakfast Room is a (15' x 13') triangle and adjoins the triangle kitchen at similar size... Utility-Hobby-Sewing-,etc. room is (10' x 10'6'')...Long hall is perfect for your computer work (18' x 5..5') ...</a:t>
            </a:r>
          </a:p>
          <a:p>
            <a:pPr algn="l"/>
            <a:r>
              <a:rPr lang="en-US" sz="1100" dirty="0">
                <a:solidFill>
                  <a:srgbClr val="000000"/>
                </a:solidFill>
              </a:rPr>
              <a:t>Dining room/Reading room (14' X16') opens to the lobby of the SQUIRREL INN with doorbell for entry plus mail delivery in the Inn vestibule and then enjoy the fabulous Living Room (17.5' x18.5') Master bedroom (17'4'' x13'4'') master bathroom is tub ,walk-in shower, double, vanity (all new) very good closet space and private exterior entrance. secondary master bedroom/ bath is (13'9'' x 13''9'')includes walk-in closet and private bath. Great storage throughout and Enjoy your deck off the kitchen, or private entry from primary master Bedroom, or small porch off the living room. or come swing and rock on the front porch while overlooking W 5th Street and the Azalea Park. Tennis and pickle ball courts are a very short walk away. Owner has flexibility on rental term but no short term rental is available.</a:t>
            </a:r>
          </a:p>
        </p:txBody>
      </p:sp>
      <p:pic>
        <p:nvPicPr>
          <p:cNvPr id="18" name="Picture 17"/>
          <p:cNvPicPr>
            <a:picLocks/>
          </p:cNvPicPr>
          <p:nvPr/>
        </p:nvPicPr>
        <p:blipFill>
          <a:blip r:embed="rId9" cstate="print">
            <a:extLst>
              <a:ext uri="{28A0092B-C50C-407E-A947-70E740481C1C}">
                <a14:useLocalDpi xmlns:a14="http://schemas.microsoft.com/office/drawing/2010/main" val="0"/>
              </a:ext>
            </a:extLst>
          </a:blip>
          <a:srcRect t="5325" b="5325"/>
          <a:stretch/>
        </p:blipFill>
        <p:spPr>
          <a:xfrm>
            <a:off x="6139497" y="6820156"/>
            <a:ext cx="1363980" cy="914400"/>
          </a:xfrm>
          <a:prstGeom prst="roundRect">
            <a:avLst/>
          </a:prstGeom>
          <a:ln>
            <a:noFill/>
          </a:ln>
          <a:effectLst>
            <a:outerShdw blurRad="190500" algn="tl" rotWithShape="0">
              <a:srgbClr val="000000">
                <a:alpha val="70000"/>
              </a:srgbClr>
            </a:outerShdw>
          </a:effectLst>
        </p:spPr>
      </p:pic>
      <p:sp>
        <p:nvSpPr>
          <p:cNvPr id="4" name="Rectangle 3"/>
          <p:cNvSpPr/>
          <p:nvPr/>
        </p:nvSpPr>
        <p:spPr>
          <a:xfrm>
            <a:off x="-4012611" y="914400"/>
            <a:ext cx="3745910" cy="615553"/>
          </a:xfrm>
          <a:prstGeom prst="rect">
            <a:avLst/>
          </a:prstGeom>
        </p:spPr>
        <p:txBody>
          <a:bodyPr wrap="square">
            <a:spAutoFit/>
          </a:bodyPr>
          <a:lstStyle/>
          <a:p>
            <a:pPr algn="ctr"/>
            <a:r>
              <a:rPr lang="en-US"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00"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800" i="1" dirty="0">
              <a:ln w="18415" cmpd="sng">
                <a:noFill/>
                <a:prstDash val="solid"/>
              </a:ln>
              <a:solidFill>
                <a:srgbClr val="C00000"/>
              </a:solidFill>
            </a:endParaRPr>
          </a:p>
        </p:txBody>
      </p:sp>
      <p:sp>
        <p:nvSpPr>
          <p:cNvPr id="11" name="Rectangle 10">
            <a:extLst>
              <a:ext uri="{FF2B5EF4-FFF2-40B4-BE49-F238E27FC236}">
                <a16:creationId xmlns:a16="http://schemas.microsoft.com/office/drawing/2014/main" id="{CB0FA995-A521-4DBA-9C59-730AE71FC70D}"/>
              </a:ext>
            </a:extLst>
          </p:cNvPr>
          <p:cNvSpPr/>
          <p:nvPr/>
        </p:nvSpPr>
        <p:spPr>
          <a:xfrm>
            <a:off x="-3698130" y="2632579"/>
            <a:ext cx="3697320" cy="892552"/>
          </a:xfrm>
          <a:prstGeom prst="rect">
            <a:avLst/>
          </a:prstGeom>
        </p:spPr>
        <p:txBody>
          <a:bodyPr wrap="square">
            <a:spAutoFit/>
          </a:bodyPr>
          <a:lstStyle/>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$12,100 Under</a:t>
            </a:r>
          </a:p>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Recent Appraised Value</a:t>
            </a: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303</TotalTime>
  <Words>448</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Squirrel Inn Rental – Furnished or Unfurnished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61</cp:revision>
  <dcterms:created xsi:type="dcterms:W3CDTF">2006-08-16T00:00:00Z</dcterms:created>
  <dcterms:modified xsi:type="dcterms:W3CDTF">2025-07-07T13:51:13Z</dcterms:modified>
</cp:coreProperties>
</file>