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818" y="-228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7/22/2015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2.jp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hyperlink" Target="mailto:Spencer@MattONeillTeam.com" TargetMode="External"/><Relationship Id="rId10" Type="http://schemas.openxmlformats.org/officeDocument/2006/relationships/image" Target="../media/image8.jpg"/><Relationship Id="rId4" Type="http://schemas.openxmlformats.org/officeDocument/2006/relationships/image" Target="../media/image3.jpe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833"/>
          <a:stretch/>
        </p:blipFill>
        <p:spPr bwMode="auto">
          <a:xfrm>
            <a:off x="0" y="0"/>
            <a:ext cx="7772400" cy="58293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196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bg2">
                    <a:lumMod val="50000"/>
                  </a:schemeClr>
                </a:solidFill>
                <a:latin typeface="Palatino Linotype" panose="02040502050505030304" pitchFamily="18" charset="0"/>
              </a:rPr>
              <a:t>116 Folly Road Blvd ~ </a:t>
            </a:r>
            <a:r>
              <a:rPr lang="en-US" sz="2100" dirty="0" smtClean="0">
                <a:solidFill>
                  <a:schemeClr val="bg2">
                    <a:lumMod val="50000"/>
                  </a:schemeClr>
                </a:solidFill>
                <a:latin typeface="Palatino Linotype" panose="02040502050505030304" pitchFamily="18" charset="0"/>
              </a:rPr>
              <a:t>Charleston ~ MLS# </a:t>
            </a:r>
            <a:r>
              <a:rPr lang="en-US" sz="2100" dirty="0" smtClean="0">
                <a:solidFill>
                  <a:schemeClr val="bg2">
                    <a:lumMod val="50000"/>
                  </a:schemeClr>
                </a:solidFill>
                <a:latin typeface="Palatino Linotype" panose="02040502050505030304" pitchFamily="18" charset="0"/>
              </a:rPr>
              <a:t>15018756 ~ </a:t>
            </a:r>
            <a:r>
              <a:rPr lang="en-US" sz="2100" dirty="0" smtClean="0">
                <a:solidFill>
                  <a:schemeClr val="bg2">
                    <a:lumMod val="50000"/>
                  </a:schemeClr>
                </a:solidFill>
                <a:latin typeface="Palatino Linotype" panose="02040502050505030304" pitchFamily="18" charset="0"/>
              </a:rPr>
              <a:t>$499,000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318760"/>
            <a:ext cx="3685903" cy="6416040"/>
          </a:xfrm>
        </p:spPr>
        <p:txBody>
          <a:bodyPr anchor="ctr">
            <a:noAutofit/>
          </a:bodyPr>
          <a:lstStyle/>
          <a:p>
            <a:r>
              <a:rPr lang="en-US" sz="1100" dirty="0">
                <a:solidFill>
                  <a:schemeClr val="tx1"/>
                </a:solidFill>
                <a:latin typeface="Palatino Linotype" panose="02040502050505030304" pitchFamily="18" charset="0"/>
                <a:cs typeface="Times New Roman" panose="02020603050405020304" pitchFamily="18" charset="0"/>
              </a:rPr>
              <a:t>Wait until you see this wonderful surprise that awaits you in </a:t>
            </a:r>
            <a:r>
              <a:rPr lang="en-US" sz="1100" dirty="0" err="1">
                <a:solidFill>
                  <a:schemeClr val="tx1"/>
                </a:solidFill>
                <a:latin typeface="Palatino Linotype" panose="02040502050505030304" pitchFamily="18" charset="0"/>
                <a:cs typeface="Times New Roman" panose="02020603050405020304" pitchFamily="18" charset="0"/>
              </a:rPr>
              <a:t>Wappoo</a:t>
            </a:r>
            <a:r>
              <a:rPr lang="en-US" sz="1100" dirty="0">
                <a:solidFill>
                  <a:schemeClr val="tx1"/>
                </a:solidFill>
                <a:latin typeface="Palatino Linotype" panose="02040502050505030304" pitchFamily="18" charset="0"/>
                <a:cs typeface="Times New Roman" panose="02020603050405020304" pitchFamily="18" charset="0"/>
              </a:rPr>
              <a:t> Heights with five bedrooms, four bathrooms and 3,677 square feet of living space. Driving up to the home you'll see a majestic Live Oak tree creating a shady canopy over the circular driveway that leads up to the front covered porch. With a mother-in-law suite on the other side of the attached garage, this home is an ideal solution to give guests or visiting family a private and fully functional living arrangement. In the main house, the family room features a soaring vaulted ceiling, recessed lighting and a beautiful brick fireplace. The open concept floor plan flows into the eat-in kitchen where there's a butler's pantry, plenty of counter space to cook and a large window in the breakfast nook to let lots of natural light in. The formal dining room and living room offer additional areas that are perfect for entertaining and everyday living. The owner's retreat is located on the first floor and is extremely spacious. Another bedroom is located on the first floor while there are two more and a bathroom on the second level. The renovated in-law suite with its own entrance is one that will have your friends and family looking to book reservations at your home. The kitchen boasts new cabinets, countertops, stainless steel appliances, ceramic tile flooring and a breakfast bar that runs into the living area. The bedroom also has tile flooring and a gorgeous </a:t>
            </a:r>
            <a:r>
              <a:rPr lang="en-US" sz="1100" dirty="0" err="1">
                <a:solidFill>
                  <a:schemeClr val="tx1"/>
                </a:solidFill>
                <a:latin typeface="Palatino Linotype" panose="02040502050505030304" pitchFamily="18" charset="0"/>
                <a:cs typeface="Times New Roman" panose="02020603050405020304" pitchFamily="18" charset="0"/>
              </a:rPr>
              <a:t>en</a:t>
            </a:r>
            <a:r>
              <a:rPr lang="en-US" sz="1100" dirty="0">
                <a:solidFill>
                  <a:schemeClr val="tx1"/>
                </a:solidFill>
                <a:latin typeface="Palatino Linotype" panose="02040502050505030304" pitchFamily="18" charset="0"/>
                <a:cs typeface="Times New Roman" panose="02020603050405020304" pitchFamily="18" charset="0"/>
              </a:rPr>
              <a:t>-suite bath with a beautiful vanity, walk-in shower and oversized soaking tub. The outdoors can be enjoyed from front or rear patios while the wrought iron doors, brick fence and side courtyard add to the home's character and charm. Updates to the home include three new HVAC systems, a new hot water heater and fresh paint. Just minutes from shopping, Starbucks, dining, the library, MUSC, downtown and the public boat landing, this location is one that you will just love. With such a lovely home in a convenient location, don't let this one pass you by!</a:t>
            </a:r>
            <a:endParaRPr lang="en-US" sz="1100" dirty="0">
              <a:solidFill>
                <a:schemeClr val="tx1"/>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9434" y="3572470"/>
            <a:ext cx="7704545" cy="923330"/>
          </a:xfrm>
          <a:prstGeom prst="rect">
            <a:avLst/>
          </a:prstGeom>
        </p:spPr>
        <p:txBody>
          <a:bodyPr wrap="square">
            <a:spAutoFit/>
          </a:bodyPr>
          <a:lstStyle/>
          <a:p>
            <a:r>
              <a:rPr lang="en-US" sz="5400" b="1" dirty="0" smtClean="0">
                <a:ln w="3175">
                  <a:solidFill>
                    <a:schemeClr val="bg2">
                      <a:lumMod val="25000"/>
                    </a:schemeClr>
                  </a:solidFill>
                </a:ln>
                <a:solidFill>
                  <a:srgbClr val="FFFF00"/>
                </a:solidFill>
                <a:effectLst>
                  <a:outerShdw blurRad="50800" dist="38100" dir="5400000" algn="t" rotWithShape="0">
                    <a:schemeClr val="tx1">
                      <a:alpha val="40000"/>
                    </a:schemeClr>
                  </a:outerShdw>
                </a:effectLst>
                <a:latin typeface="Edwardian Script ITC" panose="030303020407070D0804" pitchFamily="66" charset="0"/>
                <a:cs typeface="Times New Roman" panose="02020603050405020304" pitchFamily="18" charset="0"/>
              </a:rPr>
              <a:t>Price Reduced!</a:t>
            </a:r>
            <a:endParaRPr lang="en-US" sz="5400" b="1" dirty="0">
              <a:ln w="3175">
                <a:solidFill>
                  <a:schemeClr val="bg2">
                    <a:lumMod val="25000"/>
                  </a:schemeClr>
                </a:solidFill>
              </a:ln>
              <a:solidFill>
                <a:srgbClr val="FFFF00"/>
              </a:solidFill>
              <a:effectLst>
                <a:outerShdw blurRad="50800" dist="38100" dir="5400000" algn="t" rotWithShape="0">
                  <a:schemeClr val="tx1">
                    <a:alpha val="40000"/>
                  </a:scheme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4448"/>
          <a:stretch/>
        </p:blipFill>
        <p:spPr>
          <a:xfrm>
            <a:off x="-2286000" y="29146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4339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1887200"/>
            <a:ext cx="7772400" cy="9144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For more information, contact</a:t>
            </a:r>
          </a:p>
          <a:p>
            <a:pPr algn="ctr"/>
            <a:r>
              <a:rPr lang="en-US" sz="1800" dirty="0" smtClean="0">
                <a:solidFill>
                  <a:schemeClr val="tx1"/>
                </a:solidFill>
                <a:latin typeface="Palatino Linotype" panose="02040502050505030304" pitchFamily="18" charset="0"/>
              </a:rPr>
              <a:t>Spencer </a:t>
            </a:r>
            <a:r>
              <a:rPr lang="en-US" sz="1800" dirty="0">
                <a:solidFill>
                  <a:schemeClr val="tx1"/>
                </a:solidFill>
                <a:latin typeface="Palatino Linotype" panose="02040502050505030304" pitchFamily="18" charset="0"/>
              </a:rPr>
              <a:t>Gibson</a:t>
            </a:r>
          </a:p>
          <a:p>
            <a:pPr algn="ctr"/>
            <a:r>
              <a:rPr lang="en-US" sz="1600" dirty="0" smtClean="0">
                <a:solidFill>
                  <a:schemeClr val="tx1"/>
                </a:solidFill>
                <a:latin typeface="Palatino Linotype" panose="02040502050505030304" pitchFamily="18" charset="0"/>
                <a:hlinkClick r:id="rId5"/>
              </a:rPr>
              <a:t>Spencer@MattONeillTeam.com</a:t>
            </a:r>
            <a:r>
              <a:rPr lang="en-US" sz="1600" dirty="0" smtClean="0">
                <a:solidFill>
                  <a:schemeClr val="tx1"/>
                </a:solidFill>
                <a:latin typeface="Palatino Linotype" panose="02040502050505030304" pitchFamily="18" charset="0"/>
              </a:rPr>
              <a:t> | 843-467-5677</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5349240"/>
            <a:ext cx="2057400" cy="154305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8618220"/>
            <a:ext cx="2057399" cy="154305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6983730"/>
            <a:ext cx="2057400" cy="1543050"/>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7178" y="10253689"/>
            <a:ext cx="2055222" cy="1541418"/>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15000" y="8618546"/>
            <a:ext cx="2057400" cy="1543050"/>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10252710"/>
            <a:ext cx="2057399" cy="1543050"/>
          </a:xfrm>
          <a:prstGeom prst="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7178" y="6985036"/>
            <a:ext cx="2055222" cy="1541417"/>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15000" y="5349893"/>
            <a:ext cx="2057400" cy="1543050"/>
          </a:xfrm>
          <a:prstGeom prst="rect">
            <a:avLst/>
          </a:prstGeom>
        </p:spPr>
      </p:pic>
      <p:sp>
        <p:nvSpPr>
          <p:cNvPr id="2" name="Rectangle 1"/>
          <p:cNvSpPr/>
          <p:nvPr/>
        </p:nvSpPr>
        <p:spPr>
          <a:xfrm>
            <a:off x="-3200400"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403</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21</cp:revision>
  <dcterms:created xsi:type="dcterms:W3CDTF">2006-08-16T00:00:00Z</dcterms:created>
  <dcterms:modified xsi:type="dcterms:W3CDTF">2015-07-22T18:29:08Z</dcterms:modified>
</cp:coreProperties>
</file>