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955E"/>
    <a:srgbClr val="B8AF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654" y="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5/7/2025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9707880"/>
            <a:ext cx="7772400" cy="2743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a:solidFill>
                  <a:schemeClr val="bg1"/>
                </a:solidFill>
                <a:latin typeface="Aptos Narrow" panose="020B0004020202020204" pitchFamily="34" charset="0"/>
              </a:rPr>
              <a:t>Carolina Elite Real Estate | 706 N Cedar St | Summerville, SC 29483</a:t>
            </a:r>
          </a:p>
        </p:txBody>
      </p:sp>
      <p:sp>
        <p:nvSpPr>
          <p:cNvPr id="5" name="Rectangle 4"/>
          <p:cNvSpPr/>
          <p:nvPr/>
        </p:nvSpPr>
        <p:spPr>
          <a:xfrm>
            <a:off x="0" y="8839200"/>
            <a:ext cx="7772400" cy="861774"/>
          </a:xfrm>
          <a:prstGeom prst="rect">
            <a:avLst/>
          </a:prstGeom>
        </p:spPr>
        <p:txBody>
          <a:bodyPr wrap="square">
            <a:spAutoFit/>
          </a:bodyPr>
          <a:lstStyle/>
          <a:p>
            <a:pPr algn="ctr"/>
            <a:r>
              <a:rPr lang="en-US" sz="1400" b="1" dirty="0">
                <a:latin typeface="Aptos Narrow" panose="020B0004020202020204" pitchFamily="34" charset="0"/>
              </a:rPr>
              <a:t>Sharee' L. Washington</a:t>
            </a:r>
          </a:p>
          <a:p>
            <a:pPr algn="ctr"/>
            <a:r>
              <a:rPr lang="en-US" sz="1200" dirty="0">
                <a:latin typeface="Aptos Narrow" panose="020B0004020202020204" pitchFamily="34" charset="0"/>
              </a:rPr>
              <a:t>843-475-0399</a:t>
            </a:r>
          </a:p>
          <a:p>
            <a:pPr algn="ctr"/>
            <a:r>
              <a:rPr lang="en-US" sz="1200" dirty="0">
                <a:latin typeface="Aptos Narrow" panose="020B0004020202020204" pitchFamily="34" charset="0"/>
              </a:rPr>
              <a:t>sharee@shareewashington.com</a:t>
            </a:r>
          </a:p>
          <a:p>
            <a:pPr algn="ctr"/>
            <a:r>
              <a:rPr lang="en-US" sz="1200" dirty="0">
                <a:latin typeface="Aptos Narrow" panose="020B0004020202020204" pitchFamily="34" charset="0"/>
              </a:rPr>
              <a:t>www.schomespecialists.com</a:t>
            </a:r>
          </a:p>
        </p:txBody>
      </p:sp>
      <p:sp>
        <p:nvSpPr>
          <p:cNvPr id="3" name="Subtitle 2"/>
          <p:cNvSpPr>
            <a:spLocks noGrp="1"/>
          </p:cNvSpPr>
          <p:nvPr>
            <p:ph type="subTitle" idx="1"/>
          </p:nvPr>
        </p:nvSpPr>
        <p:spPr>
          <a:xfrm>
            <a:off x="0" y="5500531"/>
            <a:ext cx="7772400" cy="1981200"/>
          </a:xfrm>
        </p:spPr>
        <p:txBody>
          <a:bodyPr anchor="ctr">
            <a:noAutofit/>
          </a:bodyPr>
          <a:lstStyle/>
          <a:p>
            <a:pPr>
              <a:spcBef>
                <a:spcPts val="100"/>
              </a:spcBef>
            </a:pPr>
            <a:r>
              <a:rPr lang="en-US" sz="1600" dirty="0">
                <a:solidFill>
                  <a:schemeClr val="tx2"/>
                </a:solidFill>
                <a:latin typeface="Aptos Narrow" panose="020B0004020202020204" pitchFamily="34" charset="0"/>
              </a:rPr>
              <a:t>This Dillon floor plan is a low-maintenance townhome with an open floor plan built in 2021. It offers 3 bedrooms and 2.5 baths. As you enter, you'll be greeted with LVP flooring throughout the main living areas, a kitchen equipped with stainless steel appliances and large kitchen island great for entertaining. The second floor boasts a large master suite w/ a nice size walk in closet, secondary bedrooms with a shared bathroom and laundry area. Small loft area off of master suite. Seller will include refrigerator with an acceptable offer. This home provides quick access to shopping, dining, schools and entertainment.</a:t>
            </a:r>
          </a:p>
        </p:txBody>
      </p:sp>
      <p:sp>
        <p:nvSpPr>
          <p:cNvPr id="13" name="Rectangle 12"/>
          <p:cNvSpPr/>
          <p:nvPr/>
        </p:nvSpPr>
        <p:spPr>
          <a:xfrm>
            <a:off x="-1" y="0"/>
            <a:ext cx="7772400" cy="646331"/>
          </a:xfrm>
          <a:prstGeom prst="rect">
            <a:avLst/>
          </a:prstGeom>
        </p:spPr>
        <p:txBody>
          <a:bodyPr wrap="square">
            <a:spAutoFit/>
          </a:bodyPr>
          <a:lstStyle/>
          <a:p>
            <a:pPr algn="ctr"/>
            <a:r>
              <a:rPr lang="en-US" sz="3600" b="1" dirty="0">
                <a:solidFill>
                  <a:schemeClr val="tx2"/>
                </a:solidFill>
                <a:latin typeface="Ink Free" panose="03080402000500000000" pitchFamily="66" charset="0"/>
              </a:rPr>
              <a:t>Move In READY Townhome</a:t>
            </a:r>
          </a:p>
        </p:txBody>
      </p:sp>
      <p:grpSp>
        <p:nvGrpSpPr>
          <p:cNvPr id="10" name="Group 9">
            <a:extLst>
              <a:ext uri="{FF2B5EF4-FFF2-40B4-BE49-F238E27FC236}">
                <a16:creationId xmlns:a16="http://schemas.microsoft.com/office/drawing/2014/main" id="{DCDCCD6A-8DBD-BEA8-520E-9677AFCE8C9A}"/>
              </a:ext>
            </a:extLst>
          </p:cNvPr>
          <p:cNvGrpSpPr/>
          <p:nvPr/>
        </p:nvGrpSpPr>
        <p:grpSpPr>
          <a:xfrm>
            <a:off x="0" y="651452"/>
            <a:ext cx="7772400" cy="872548"/>
            <a:chOff x="0" y="495673"/>
            <a:chExt cx="7772400" cy="872548"/>
          </a:xfrm>
        </p:grpSpPr>
        <p:sp>
          <p:nvSpPr>
            <p:cNvPr id="6" name="Rectangle 5"/>
            <p:cNvSpPr/>
            <p:nvPr/>
          </p:nvSpPr>
          <p:spPr>
            <a:xfrm>
              <a:off x="0" y="495673"/>
              <a:ext cx="7772400" cy="872548"/>
            </a:xfrm>
            <a:prstGeom prst="rect">
              <a:avLst/>
            </a:prstGeom>
            <a:solidFill>
              <a:schemeClr val="tx2"/>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562615"/>
              <a:ext cx="7772400" cy="738664"/>
            </a:xfrm>
            <a:prstGeom prst="rect">
              <a:avLst/>
            </a:prstGeom>
          </p:spPr>
          <p:txBody>
            <a:bodyPr wrap="square" anchor="ctr">
              <a:spAutoFit/>
            </a:bodyPr>
            <a:lstStyle/>
            <a:p>
              <a:pPr algn="ctr"/>
              <a:r>
                <a:rPr lang="en-US" sz="2400" b="1" dirty="0">
                  <a:solidFill>
                    <a:schemeClr val="bg1"/>
                  </a:solidFill>
                  <a:latin typeface="Aptos Narrow" panose="020B0004020202020204" pitchFamily="34" charset="0"/>
                </a:rPr>
                <a:t>116 Gaura Lane</a:t>
              </a:r>
            </a:p>
            <a:p>
              <a:pPr algn="ctr"/>
              <a:r>
                <a:rPr lang="en-US" sz="1800" b="1" dirty="0">
                  <a:solidFill>
                    <a:schemeClr val="bg1"/>
                  </a:solidFill>
                  <a:latin typeface="Aptos Narrow" panose="020B0004020202020204" pitchFamily="34" charset="0"/>
                </a:rPr>
                <a:t>Mallard Crossing | Summerville, SC 29483 | MLS# 24029438 | $276,399</a:t>
              </a:r>
            </a:p>
          </p:txBody>
        </p:sp>
      </p:grpSp>
      <p:pic>
        <p:nvPicPr>
          <p:cNvPr id="8" name="Picture 7"/>
          <p:cNvPicPr>
            <a:picLocks noChangeAspect="1"/>
          </p:cNvPicPr>
          <p:nvPr/>
        </p:nvPicPr>
        <p:blipFill>
          <a:blip r:embed="rId2">
            <a:extLst>
              <a:ext uri="{28A0092B-C50C-407E-A947-70E740481C1C}">
                <a14:useLocalDpi xmlns:a14="http://schemas.microsoft.com/office/drawing/2010/main" val="0"/>
              </a:ext>
            </a:extLst>
          </a:blip>
          <a:srcRect b="29151"/>
          <a:stretch/>
        </p:blipFill>
        <p:spPr>
          <a:xfrm>
            <a:off x="73643" y="1663727"/>
            <a:ext cx="7625114" cy="3594074"/>
          </a:xfrm>
          <a:prstGeom prst="rect">
            <a:avLst/>
          </a:prstGeom>
          <a:ln>
            <a:noFill/>
          </a:ln>
          <a:effectLst/>
        </p:spPr>
      </p:pic>
      <p:pic>
        <p:nvPicPr>
          <p:cNvPr id="22" name="Picture 21"/>
          <p:cNvPicPr>
            <a:picLocks/>
          </p:cNvPicPr>
          <p:nvPr/>
        </p:nvPicPr>
        <p:blipFill>
          <a:blip r:embed="rId3" cstate="print">
            <a:extLst>
              <a:ext uri="{28A0092B-C50C-407E-A947-70E740481C1C}">
                <a14:useLocalDpi xmlns:a14="http://schemas.microsoft.com/office/drawing/2010/main" val="0"/>
              </a:ext>
            </a:extLst>
          </a:blip>
          <a:srcRect/>
          <a:stretch/>
        </p:blipFill>
        <p:spPr>
          <a:xfrm>
            <a:off x="3200399" y="7724461"/>
            <a:ext cx="1371600" cy="914400"/>
          </a:xfrm>
          <a:prstGeom prst="rect">
            <a:avLst/>
          </a:prstGeom>
          <a:ln>
            <a:noFill/>
          </a:ln>
          <a:effectLst/>
        </p:spPr>
      </p:pic>
      <p:pic>
        <p:nvPicPr>
          <p:cNvPr id="24" name="Picture 23"/>
          <p:cNvPicPr>
            <a:picLocks/>
          </p:cNvPicPr>
          <p:nvPr/>
        </p:nvPicPr>
        <p:blipFill>
          <a:blip r:embed="rId4" cstate="print">
            <a:extLst>
              <a:ext uri="{28A0092B-C50C-407E-A947-70E740481C1C}">
                <a14:useLocalDpi xmlns:a14="http://schemas.microsoft.com/office/drawing/2010/main" val="0"/>
              </a:ext>
            </a:extLst>
          </a:blip>
          <a:srcRect/>
          <a:stretch/>
        </p:blipFill>
        <p:spPr>
          <a:xfrm>
            <a:off x="4763777" y="7724461"/>
            <a:ext cx="1371600" cy="914400"/>
          </a:xfrm>
          <a:prstGeom prst="rect">
            <a:avLst/>
          </a:prstGeom>
          <a:ln>
            <a:noFill/>
          </a:ln>
          <a:effectLst/>
        </p:spPr>
      </p:pic>
      <p:pic>
        <p:nvPicPr>
          <p:cNvPr id="25" name="Picture 24"/>
          <p:cNvPicPr>
            <a:picLocks/>
          </p:cNvPicPr>
          <p:nvPr/>
        </p:nvPicPr>
        <p:blipFill>
          <a:blip r:embed="rId5" cstate="print">
            <a:extLst>
              <a:ext uri="{28A0092B-C50C-407E-A947-70E740481C1C}">
                <a14:useLocalDpi xmlns:a14="http://schemas.microsoft.com/office/drawing/2010/main" val="0"/>
              </a:ext>
            </a:extLst>
          </a:blip>
          <a:srcRect/>
          <a:stretch/>
        </p:blipFill>
        <p:spPr>
          <a:xfrm>
            <a:off x="1637021" y="7724461"/>
            <a:ext cx="1371600" cy="914400"/>
          </a:xfrm>
          <a:prstGeom prst="rect">
            <a:avLst/>
          </a:prstGeom>
          <a:ln>
            <a:noFill/>
          </a:ln>
          <a:effectLst/>
        </p:spPr>
      </p:pic>
      <p:pic>
        <p:nvPicPr>
          <p:cNvPr id="18" name="Picture 17"/>
          <p:cNvPicPr>
            <a:picLocks/>
          </p:cNvPicPr>
          <p:nvPr/>
        </p:nvPicPr>
        <p:blipFill>
          <a:blip r:embed="rId6" cstate="print">
            <a:extLst>
              <a:ext uri="{28A0092B-C50C-407E-A947-70E740481C1C}">
                <a14:useLocalDpi xmlns:a14="http://schemas.microsoft.com/office/drawing/2010/main" val="0"/>
              </a:ext>
            </a:extLst>
          </a:blip>
          <a:srcRect/>
          <a:stretch/>
        </p:blipFill>
        <p:spPr>
          <a:xfrm>
            <a:off x="73643" y="7724461"/>
            <a:ext cx="1371600" cy="914400"/>
          </a:xfrm>
          <a:prstGeom prst="rect">
            <a:avLst/>
          </a:prstGeom>
          <a:ln>
            <a:no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rcRect/>
          <a:stretch/>
        </p:blipFill>
        <p:spPr>
          <a:xfrm>
            <a:off x="6327157" y="7724461"/>
            <a:ext cx="1371600" cy="914400"/>
          </a:xfrm>
          <a:prstGeom prst="rect">
            <a:avLst/>
          </a:prstGeom>
          <a:ln>
            <a:noFill/>
          </a:ln>
          <a:effectLst/>
        </p:spPr>
      </p:pic>
      <p:pic>
        <p:nvPicPr>
          <p:cNvPr id="11" name="Picture 10">
            <a:extLst>
              <a:ext uri="{FF2B5EF4-FFF2-40B4-BE49-F238E27FC236}">
                <a16:creationId xmlns:a16="http://schemas.microsoft.com/office/drawing/2014/main" id="{CD0EC0C8-FB5B-40F2-984D-7A6634FEDE65}"/>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629400" y="8925220"/>
            <a:ext cx="1069357" cy="689735"/>
          </a:xfrm>
          <a:prstGeom prst="rect">
            <a:avLst/>
          </a:prstGeom>
        </p:spPr>
      </p:pic>
      <p:pic>
        <p:nvPicPr>
          <p:cNvPr id="2" name="Picture 1">
            <a:extLst>
              <a:ext uri="{FF2B5EF4-FFF2-40B4-BE49-F238E27FC236}">
                <a16:creationId xmlns:a16="http://schemas.microsoft.com/office/drawing/2014/main" id="{78C8DF62-92ED-8D48-DB2B-51A538879435}"/>
              </a:ext>
            </a:extLst>
          </p:cNvPr>
          <p:cNvPicPr>
            <a:picLocks noChangeAspect="1"/>
          </p:cNvPicPr>
          <p:nvPr/>
        </p:nvPicPr>
        <p:blipFill>
          <a:blip r:embed="rId9" cstate="print">
            <a:extLst>
              <a:ext uri="{28A0092B-C50C-407E-A947-70E740481C1C}">
                <a14:useLocalDpi xmlns:a14="http://schemas.microsoft.com/office/drawing/2010/main" val="0"/>
              </a:ext>
            </a:extLst>
          </a:blip>
          <a:srcRect l="5311" t="11270" r="4262" b="26770"/>
          <a:stretch/>
        </p:blipFill>
        <p:spPr>
          <a:xfrm>
            <a:off x="194669" y="8881592"/>
            <a:ext cx="719731" cy="733363"/>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280</TotalTime>
  <Words>165</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 Narrow</vt:lpstr>
      <vt:lpstr>Arial</vt:lpstr>
      <vt:lpstr>Calibri</vt:lpstr>
      <vt:lpstr>Ink Free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2025-05-07T18:14:39Z</dcterms:modified>
</cp:coreProperties>
</file>