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100" d="100"/>
          <a:sy n="100" d="100"/>
        </p:scale>
        <p:origin x="-942"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2/17/2015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77724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762000"/>
            <a:ext cx="3152782" cy="3104077"/>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9932" y="423306"/>
            <a:ext cx="4650042" cy="3487532"/>
          </a:xfrm>
          <a:prstGeom prst="rect">
            <a:avLst/>
          </a:prstGeom>
          <a:ln>
            <a:solidFill>
              <a:schemeClr val="bg1"/>
            </a:solidFill>
          </a:ln>
        </p:spPr>
      </p:pic>
      <p:sp>
        <p:nvSpPr>
          <p:cNvPr id="3" name="Subtitle 2"/>
          <p:cNvSpPr>
            <a:spLocks noGrp="1"/>
          </p:cNvSpPr>
          <p:nvPr>
            <p:ph type="subTitle" idx="1"/>
          </p:nvPr>
        </p:nvSpPr>
        <p:spPr>
          <a:xfrm>
            <a:off x="0" y="5120640"/>
            <a:ext cx="7772400" cy="2429893"/>
          </a:xfrm>
        </p:spPr>
        <p:txBody>
          <a:bodyPr numCol="1" anchor="ctr">
            <a:noAutofit/>
          </a:bodyPr>
          <a:lstStyle/>
          <a:p>
            <a:pPr>
              <a:lnSpc>
                <a:spcPct val="150000"/>
              </a:lnSpc>
            </a:pPr>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This is the least expensive new construction home on James Island!!! 3 bed 2.5 bath by premier builder, Port City Homes. The Craftsman Plan. Classic exterior features include: craftsman style, low maintenance vinyl siding, architectural shingles and Lo e Vinyl windows with insulated glass. The kitchens are open and feature standard GRANITE countertops, Whirlpool SATINLESS STEEL appliances (microwave, range and dishwasher), Birch kitchen cabinets (42''), recessed can lighting, and tile floors. The upgraded interior finishes include: 9' smooth ceilings with arched doorways on the first floor, six-panel smooth interior doors throughout, hardwood flooring in the foyer and dinning room, tile flooring in baths and laundry room. Crown molding runs throughout the living, dining and Kitchen.</a:t>
            </a:r>
            <a:endParaRPr lang="en-US" sz="1200" dirty="0" smtClean="0">
              <a:solidFill>
                <a:schemeClr val="tx1">
                  <a:lumMod val="95000"/>
                  <a:lumOff val="5000"/>
                </a:schemeClr>
              </a:solidFill>
              <a:latin typeface="Microsoft Sans Serif" panose="020B0604020202020204" pitchFamily="34" charset="0"/>
              <a:cs typeface="Microsoft Sans Serif" panose="020B0604020202020204" pitchFamily="34" charset="0"/>
            </a:endParaRPr>
          </a:p>
        </p:txBody>
      </p:sp>
      <p:sp>
        <p:nvSpPr>
          <p:cNvPr id="4" name="Rectangle 3"/>
          <p:cNvSpPr/>
          <p:nvPr/>
        </p:nvSpPr>
        <p:spPr>
          <a:xfrm>
            <a:off x="0" y="0"/>
            <a:ext cx="77724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762000"/>
          </a:xfrm>
          <a:ln>
            <a:solidFill>
              <a:schemeClr val="bg1"/>
            </a:solidFill>
          </a:ln>
        </p:spPr>
        <p:txBody>
          <a:bodyPr>
            <a:noAutofit/>
          </a:bodyPr>
          <a:lstStyle/>
          <a:p>
            <a:r>
              <a:rPr lang="en-US" sz="24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Least Expensive New Construction On James Island</a:t>
            </a:r>
            <a:r>
              <a:rPr lang="en-US" sz="2400" i="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a:t>
            </a:r>
            <a:endParaRPr lang="en-US" sz="24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26" y="3886201"/>
            <a:ext cx="1560392" cy="1170294"/>
          </a:xfrm>
          <a:prstGeom prst="rect">
            <a:avLst/>
          </a:prstGeom>
          <a:ln>
            <a:solidFill>
              <a:schemeClr val="bg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109554" y="3886201"/>
            <a:ext cx="1560392" cy="1170294"/>
          </a:xfrm>
          <a:prstGeom prst="rect">
            <a:avLst/>
          </a:prstGeom>
          <a:ln>
            <a:solidFill>
              <a:schemeClr val="bg1"/>
            </a:solidFill>
          </a:ln>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59540" y="3886201"/>
            <a:ext cx="1560392" cy="1170294"/>
          </a:xfrm>
          <a:prstGeom prst="rect">
            <a:avLst/>
          </a:prstGeom>
          <a:ln>
            <a:solidFill>
              <a:schemeClr val="bg1"/>
            </a:solidFill>
          </a:ln>
        </p:spPr>
      </p:pic>
      <p:sp>
        <p:nvSpPr>
          <p:cNvPr id="11" name="Rectangle 10"/>
          <p:cNvSpPr/>
          <p:nvPr/>
        </p:nvSpPr>
        <p:spPr>
          <a:xfrm>
            <a:off x="0" y="867488"/>
            <a:ext cx="3119932" cy="2893100"/>
          </a:xfrm>
          <a:prstGeom prst="rect">
            <a:avLst/>
          </a:prstGeom>
        </p:spPr>
        <p:txBody>
          <a:bodyPr wrap="square">
            <a:spAutoFit/>
          </a:bodyPr>
          <a:lstStyle/>
          <a:p>
            <a:pPr algn="ct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1173 </a:t>
            </a:r>
            <a:r>
              <a:rPr lang="en-US" b="1" dirty="0" err="1">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Oakcrest</a:t>
            </a: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Drive</a:t>
            </a:r>
            <a:endParaRPr lang="en-US" b="1"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endPar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err="1">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Oakcrest</a:t>
            </a: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29412</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a:t>
            </a: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15004044</a:t>
            </a: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$255,000</a:t>
            </a:r>
            <a:endPar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1,602 </a:t>
            </a: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SF</a:t>
            </a: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 </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Bedrooms :: </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2½  </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Baths</a:t>
            </a:r>
            <a:endParaRPr lang="en-US" sz="1800" dirty="0">
              <a:solidFill>
                <a:schemeClr val="accent5">
                  <a:lumMod val="50000"/>
                </a:schemeClr>
              </a:solidFill>
            </a:endParaRPr>
          </a:p>
        </p:txBody>
      </p:sp>
      <p:sp>
        <p:nvSpPr>
          <p:cNvPr id="14" name="Rectangle 13"/>
          <p:cNvSpPr/>
          <p:nvPr/>
        </p:nvSpPr>
        <p:spPr>
          <a:xfrm>
            <a:off x="0" y="9858345"/>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Partners. LLC | 792 Folly Rd. </a:t>
            </a:r>
            <a:r>
              <a:rPr lang="en-US" sz="700">
                <a:solidFill>
                  <a:schemeClr val="accent5">
                    <a:lumMod val="50000"/>
                  </a:schemeClr>
                </a:solidFill>
                <a:latin typeface="Microsoft Sans Serif" panose="020B0604020202020204" pitchFamily="34" charset="0"/>
                <a:cs typeface="Microsoft Sans Serif" panose="020B0604020202020204" pitchFamily="34" charset="0"/>
              </a:rPr>
              <a:t>C1 | Charleston, SC 29412</a:t>
            </a:r>
            <a:endParaRPr lang="en-US" sz="400" dirty="0">
              <a:solidFill>
                <a:schemeClr val="accent5">
                  <a:lumMod val="50000"/>
                </a:schemeClr>
              </a:solidFill>
            </a:endParaRPr>
          </a:p>
        </p:txBody>
      </p:sp>
      <p:sp>
        <p:nvSpPr>
          <p:cNvPr id="12" name="Rectangle 11"/>
          <p:cNvSpPr/>
          <p:nvPr/>
        </p:nvSpPr>
        <p:spPr>
          <a:xfrm>
            <a:off x="883598" y="9179124"/>
            <a:ext cx="1985656" cy="615553"/>
          </a:xfrm>
          <a:prstGeom prst="rect">
            <a:avLst/>
          </a:prstGeom>
        </p:spPr>
        <p:txBody>
          <a:bodyPr wrap="square">
            <a:spAutoFit/>
          </a:bodyPr>
          <a:lstStyle/>
          <a:p>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Lizzie H Ray </a:t>
            </a:r>
          </a:p>
          <a:p>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a:t>
            </a: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452-9298</a:t>
            </a:r>
          </a:p>
          <a:p>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lizzieray1122@gmail.com</a:t>
            </a:r>
          </a:p>
        </p:txBody>
      </p:sp>
      <p:pic>
        <p:nvPicPr>
          <p:cNvPr id="1026" name="Picture 2"/>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r="20374"/>
          <a:stretch/>
        </p:blipFill>
        <p:spPr bwMode="auto">
          <a:xfrm>
            <a:off x="87954" y="9112191"/>
            <a:ext cx="795644" cy="749418"/>
          </a:xfrm>
          <a:prstGeom prst="rect">
            <a:avLst/>
          </a:prstGeom>
          <a:noFill/>
          <a:extLst>
            <a:ext uri="{909E8E84-426E-40DD-AFC4-6F175D3DCCD1}">
              <a14:hiddenFill xmlns:a14="http://schemas.microsoft.com/office/drawing/2010/main">
                <a:solidFill>
                  <a:srgbClr val="FFFFFF"/>
                </a:solidFill>
              </a14:hiddenFill>
            </a:ext>
          </a:extLst>
        </p:spPr>
      </p:pic>
      <p:grpSp>
        <p:nvGrpSpPr>
          <p:cNvPr id="16" name="Group 15"/>
          <p:cNvGrpSpPr/>
          <p:nvPr/>
        </p:nvGrpSpPr>
        <p:grpSpPr>
          <a:xfrm>
            <a:off x="2869254" y="9089084"/>
            <a:ext cx="2057399" cy="816916"/>
            <a:chOff x="2857501" y="9038581"/>
            <a:chExt cx="2057399" cy="816916"/>
          </a:xfrm>
        </p:grpSpPr>
        <p:pic>
          <p:nvPicPr>
            <p:cNvPr id="1027"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148463" y="9038581"/>
              <a:ext cx="147547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2857501" y="9655442"/>
              <a:ext cx="2057399" cy="200055"/>
            </a:xfrm>
            <a:prstGeom prst="rect">
              <a:avLst/>
            </a:prstGeom>
          </p:spPr>
          <p:txBody>
            <a:bodyPr wrap="square">
              <a:spAutoFit/>
            </a:bodyPr>
            <a:lstStyle/>
            <a:p>
              <a:pPr algn="ctr"/>
              <a:r>
                <a:rPr lang="en-US" sz="700" dirty="0" smtClean="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endParaRPr lang="en-US" sz="700" dirty="0">
                <a:solidFill>
                  <a:schemeClr val="accent5">
                    <a:lumMod val="50000"/>
                  </a:schemeClr>
                </a:solidFill>
                <a:latin typeface="Microsoft Sans Serif" panose="020B0604020202020204" pitchFamily="34" charset="0"/>
                <a:cs typeface="Microsoft Sans Serif" panose="020B0604020202020204" pitchFamily="34" charset="0"/>
              </a:endParaRPr>
            </a:p>
          </p:txBody>
        </p:sp>
      </p:grpSp>
      <p:sp>
        <p:nvSpPr>
          <p:cNvPr id="19" name="Rectangle 18"/>
          <p:cNvSpPr/>
          <p:nvPr/>
        </p:nvSpPr>
        <p:spPr>
          <a:xfrm>
            <a:off x="4926653" y="9179124"/>
            <a:ext cx="1962150" cy="615553"/>
          </a:xfrm>
          <a:prstGeom prst="rect">
            <a:avLst/>
          </a:prstGeom>
        </p:spPr>
        <p:txBody>
          <a:bodyPr wrap="square">
            <a:spAutoFit/>
          </a:bodyPr>
          <a:lstStyle/>
          <a:p>
            <a:pPr algn="r"/>
            <a:r>
              <a:rPr lang="en-US" sz="1400" dirty="0" smtClean="0">
                <a:solidFill>
                  <a:schemeClr val="accent5">
                    <a:lumMod val="50000"/>
                  </a:schemeClr>
                </a:solidFill>
                <a:latin typeface="Microsoft Sans Serif" panose="020B0604020202020204" pitchFamily="34" charset="0"/>
                <a:cs typeface="Microsoft Sans Serif" panose="020B0604020202020204" pitchFamily="34" charset="0"/>
              </a:rPr>
              <a:t>Eric Draper</a:t>
            </a:r>
            <a:endParaRPr lang="en-US" sz="1400" dirty="0">
              <a:solidFill>
                <a:schemeClr val="accent5">
                  <a:lumMod val="50000"/>
                </a:schemeClr>
              </a:solidFill>
              <a:latin typeface="Microsoft Sans Serif" panose="020B0604020202020204" pitchFamily="34" charset="0"/>
              <a:cs typeface="Microsoft Sans Serif" panose="020B0604020202020204" pitchFamily="34" charset="0"/>
            </a:endParaRPr>
          </a:p>
          <a:p>
            <a:pPr algn="r"/>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(843) 442-7118</a:t>
            </a:r>
            <a:endParaRPr lang="en-US" sz="1000" dirty="0">
              <a:solidFill>
                <a:schemeClr val="accent5">
                  <a:lumMod val="50000"/>
                </a:schemeClr>
              </a:solidFill>
              <a:latin typeface="Microsoft Sans Serif" panose="020B0604020202020204" pitchFamily="34" charset="0"/>
              <a:cs typeface="Microsoft Sans Serif" panose="020B0604020202020204" pitchFamily="34" charset="0"/>
            </a:endParaRP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endPar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endParaRPr>
          </a:p>
        </p:txBody>
      </p:sp>
      <p:pic>
        <p:nvPicPr>
          <p:cNvPr id="20" name="Picture 2"/>
          <p:cNvPicPr>
            <a:picLocks noChangeAspect="1" noChangeArrowheads="1"/>
          </p:cNvPicPr>
          <p:nvPr/>
        </p:nvPicPr>
        <p:blipFill rotWithShape="1">
          <a:blip r:embed="rId9">
            <a:extLst>
              <a:ext uri="{28A0092B-C50C-407E-A947-70E740481C1C}">
                <a14:useLocalDpi xmlns:a14="http://schemas.microsoft.com/office/drawing/2010/main" val="0"/>
              </a:ext>
            </a:extLst>
          </a:blip>
          <a:srcRect t="10362" b="27368"/>
          <a:stretch/>
        </p:blipFill>
        <p:spPr bwMode="auto">
          <a:xfrm>
            <a:off x="6888803" y="9113823"/>
            <a:ext cx="795644" cy="746154"/>
          </a:xfrm>
          <a:prstGeom prst="rect">
            <a:avLst/>
          </a:prstGeom>
          <a:noFill/>
          <a:extLst>
            <a:ext uri="{909E8E84-426E-40DD-AFC4-6F175D3DCCD1}">
              <a14:hiddenFill xmlns:a14="http://schemas.microsoft.com/office/drawing/2010/main">
                <a:solidFill>
                  <a:srgbClr val="FFFFFF"/>
                </a:solidFill>
              </a14:hiddenFill>
            </a:ext>
          </a:extLst>
        </p:spPr>
      </p:pic>
      <p:sp>
        <p:nvSpPr>
          <p:cNvPr id="22" name="Rectangle 21"/>
          <p:cNvSpPr/>
          <p:nvPr/>
        </p:nvSpPr>
        <p:spPr>
          <a:xfrm>
            <a:off x="-4267200" y="4927109"/>
            <a:ext cx="3886200" cy="3831818"/>
          </a:xfrm>
          <a:prstGeom prst="rect">
            <a:avLst/>
          </a:prstGeom>
        </p:spPr>
        <p:txBody>
          <a:bodyPr>
            <a:spAutoFit/>
          </a:bodyPr>
          <a:lstStyle/>
          <a:p>
            <a:r>
              <a:rPr lang="en-US" sz="900" b="1" u="sng" dirty="0" smtClean="0">
                <a:solidFill>
                  <a:schemeClr val="tx1">
                    <a:lumMod val="95000"/>
                    <a:lumOff val="5000"/>
                  </a:schemeClr>
                </a:solidFill>
                <a:latin typeface="Microsoft Sans Serif" panose="020B0604020202020204" pitchFamily="34" charset="0"/>
                <a:cs typeface="Microsoft Sans Serif" panose="020B0604020202020204" pitchFamily="34" charset="0"/>
              </a:rPr>
              <a:t>HIGHLIGHTED FEATURES</a:t>
            </a:r>
            <a:r>
              <a:rPr lang="en-US" sz="900" b="1" u="sng" dirty="0">
                <a:solidFill>
                  <a:schemeClr val="tx1">
                    <a:lumMod val="95000"/>
                    <a:lumOff val="5000"/>
                  </a:schemeClr>
                </a:solidFill>
                <a:latin typeface="Microsoft Sans Serif" panose="020B0604020202020204" pitchFamily="34" charset="0"/>
                <a:cs typeface="Microsoft Sans Serif" panose="020B0604020202020204" pitchFamily="34" charset="0"/>
              </a:rPr>
              <a:t>:</a:t>
            </a: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CUSTOM cabinets with NO SLAM drawers (kitchen</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Can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lighting</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err="1">
                <a:solidFill>
                  <a:schemeClr val="tx1">
                    <a:lumMod val="95000"/>
                    <a:lumOff val="5000"/>
                  </a:schemeClr>
                </a:solidFill>
                <a:latin typeface="Microsoft Sans Serif" panose="020B0604020202020204" pitchFamily="34" charset="0"/>
                <a:cs typeface="Microsoft Sans Serif" panose="020B0604020202020204" pitchFamily="34" charset="0"/>
              </a:rPr>
              <a:t>Hardi</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 Plank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exterior</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TANKLESS water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heater</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Outside gas hookups for your gas grill (say goodbye to switching out tanks</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HUGE hidden STORAGE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area</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Powder room</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Large back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yard</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Walk to the Neighborhood park in less than 3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minutes</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Zoned for Stiles Point Elem. </a:t>
            </a:r>
            <a:endPar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Easy </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access to the new Harris Teeter grocery store. Drive to downtown with NO STOPLIGHTS</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Great Value for NEW Construction in Stiles Point. Be sure to check the comps!</a:t>
            </a:r>
          </a:p>
        </p:txBody>
      </p:sp>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09582" y="3886201"/>
            <a:ext cx="1560392" cy="1170294"/>
          </a:xfrm>
          <a:prstGeom prst="rect">
            <a:avLst/>
          </a:prstGeom>
          <a:ln>
            <a:solidFill>
              <a:schemeClr val="bg1"/>
            </a:solidFill>
          </a:ln>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659568" y="3886201"/>
            <a:ext cx="1560392" cy="1170294"/>
          </a:xfrm>
          <a:prstGeom prst="rect">
            <a:avLst/>
          </a:prstGeom>
          <a:ln>
            <a:solidFill>
              <a:schemeClr val="bg1"/>
            </a:solidFill>
          </a:ln>
        </p:spPr>
      </p:pic>
      <p:sp>
        <p:nvSpPr>
          <p:cNvPr id="17" name="TextBox 16"/>
          <p:cNvSpPr txBox="1"/>
          <p:nvPr/>
        </p:nvSpPr>
        <p:spPr>
          <a:xfrm>
            <a:off x="4117330" y="3505200"/>
            <a:ext cx="2655247" cy="307777"/>
          </a:xfrm>
          <a:prstGeom prst="rect">
            <a:avLst/>
          </a:prstGeom>
          <a:noFill/>
        </p:spPr>
        <p:txBody>
          <a:bodyPr wrap="square" rtlCol="0">
            <a:spAutoFit/>
          </a:bodyPr>
          <a:lstStyle/>
          <a:p>
            <a:pPr algn="ctr"/>
            <a:r>
              <a:rPr lang="en-US" sz="1400" i="1"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Proposed Construction</a:t>
            </a:r>
            <a:endParaRPr lang="en-US" sz="14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230" y="7550533"/>
            <a:ext cx="1560392" cy="1170294"/>
          </a:xfrm>
          <a:prstGeom prst="rect">
            <a:avLst/>
          </a:prstGeom>
          <a:ln>
            <a:solidFill>
              <a:schemeClr val="bg1"/>
            </a:solidFill>
          </a:ln>
        </p:spPr>
      </p:pic>
      <p:pic>
        <p:nvPicPr>
          <p:cNvPr id="28" name="Picture 2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088798" y="7550533"/>
            <a:ext cx="1560392" cy="1170294"/>
          </a:xfrm>
          <a:prstGeom prst="rect">
            <a:avLst/>
          </a:prstGeom>
          <a:ln>
            <a:solidFill>
              <a:schemeClr val="bg1"/>
            </a:solidFill>
          </a:ln>
        </p:spPr>
      </p:pic>
      <p:pic>
        <p:nvPicPr>
          <p:cNvPr id="29" name="Picture 2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538784" y="7550533"/>
            <a:ext cx="1560392" cy="1170294"/>
          </a:xfrm>
          <a:prstGeom prst="rect">
            <a:avLst/>
          </a:prstGeom>
          <a:ln>
            <a:solidFill>
              <a:schemeClr val="bg1"/>
            </a:solidFill>
          </a:ln>
        </p:spPr>
      </p:pic>
      <p:pic>
        <p:nvPicPr>
          <p:cNvPr id="30" name="Picture 2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188826" y="7550533"/>
            <a:ext cx="1560392" cy="1170294"/>
          </a:xfrm>
          <a:prstGeom prst="rect">
            <a:avLst/>
          </a:prstGeom>
          <a:ln>
            <a:solidFill>
              <a:schemeClr val="bg1"/>
            </a:solidFill>
          </a:ln>
        </p:spPr>
      </p:pic>
      <p:pic>
        <p:nvPicPr>
          <p:cNvPr id="31" name="Picture 3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638812" y="7550533"/>
            <a:ext cx="1560392" cy="1170294"/>
          </a:xfrm>
          <a:prstGeom prst="rect">
            <a:avLst/>
          </a:prstGeom>
          <a:ln>
            <a:solidFill>
              <a:schemeClr val="bg1"/>
            </a:solidFill>
          </a:ln>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215</Words>
  <Application>Microsoft Office PowerPoint</Application>
  <PresentationFormat>Custom</PresentationFormat>
  <Paragraphs>35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Least Expensive New Construction On James Island!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atp1313@gmail.com</cp:lastModifiedBy>
  <cp:revision>11</cp:revision>
  <dcterms:created xsi:type="dcterms:W3CDTF">2006-08-16T00:00:00Z</dcterms:created>
  <dcterms:modified xsi:type="dcterms:W3CDTF">2015-02-17T15:42:15Z</dcterms:modified>
</cp:coreProperties>
</file>