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293" rtl="0" eaLnBrk="1" latinLnBrk="0" hangingPunct="1">
      <a:defRPr sz="1795" kern="1200">
        <a:solidFill>
          <a:schemeClr val="tx1"/>
        </a:solidFill>
        <a:latin typeface="+mn-lt"/>
        <a:ea typeface="+mn-ea"/>
        <a:cs typeface="+mn-cs"/>
      </a:defRPr>
    </a:lvl1pPr>
    <a:lvl2pPr marL="457146" algn="l" defTabSz="914293" rtl="0" eaLnBrk="1" latinLnBrk="0" hangingPunct="1">
      <a:defRPr sz="1795" kern="1200">
        <a:solidFill>
          <a:schemeClr val="tx1"/>
        </a:solidFill>
        <a:latin typeface="+mn-lt"/>
        <a:ea typeface="+mn-ea"/>
        <a:cs typeface="+mn-cs"/>
      </a:defRPr>
    </a:lvl2pPr>
    <a:lvl3pPr marL="914293" algn="l" defTabSz="914293" rtl="0" eaLnBrk="1" latinLnBrk="0" hangingPunct="1">
      <a:defRPr sz="1795" kern="1200">
        <a:solidFill>
          <a:schemeClr val="tx1"/>
        </a:solidFill>
        <a:latin typeface="+mn-lt"/>
        <a:ea typeface="+mn-ea"/>
        <a:cs typeface="+mn-cs"/>
      </a:defRPr>
    </a:lvl3pPr>
    <a:lvl4pPr marL="1371440" algn="l" defTabSz="914293" rtl="0" eaLnBrk="1" latinLnBrk="0" hangingPunct="1">
      <a:defRPr sz="1795" kern="1200">
        <a:solidFill>
          <a:schemeClr val="tx1"/>
        </a:solidFill>
        <a:latin typeface="+mn-lt"/>
        <a:ea typeface="+mn-ea"/>
        <a:cs typeface="+mn-cs"/>
      </a:defRPr>
    </a:lvl4pPr>
    <a:lvl5pPr marL="1828586" algn="l" defTabSz="914293" rtl="0" eaLnBrk="1" latinLnBrk="0" hangingPunct="1">
      <a:defRPr sz="1795" kern="1200">
        <a:solidFill>
          <a:schemeClr val="tx1"/>
        </a:solidFill>
        <a:latin typeface="+mn-lt"/>
        <a:ea typeface="+mn-ea"/>
        <a:cs typeface="+mn-cs"/>
      </a:defRPr>
    </a:lvl5pPr>
    <a:lvl6pPr marL="2285733" algn="l" defTabSz="914293" rtl="0" eaLnBrk="1" latinLnBrk="0" hangingPunct="1">
      <a:defRPr sz="1795" kern="1200">
        <a:solidFill>
          <a:schemeClr val="tx1"/>
        </a:solidFill>
        <a:latin typeface="+mn-lt"/>
        <a:ea typeface="+mn-ea"/>
        <a:cs typeface="+mn-cs"/>
      </a:defRPr>
    </a:lvl6pPr>
    <a:lvl7pPr marL="2742879" algn="l" defTabSz="914293" rtl="0" eaLnBrk="1" latinLnBrk="0" hangingPunct="1">
      <a:defRPr sz="1795" kern="1200">
        <a:solidFill>
          <a:schemeClr val="tx1"/>
        </a:solidFill>
        <a:latin typeface="+mn-lt"/>
        <a:ea typeface="+mn-ea"/>
        <a:cs typeface="+mn-cs"/>
      </a:defRPr>
    </a:lvl7pPr>
    <a:lvl8pPr marL="3200026" algn="l" defTabSz="914293" rtl="0" eaLnBrk="1" latinLnBrk="0" hangingPunct="1">
      <a:defRPr sz="1795" kern="1200">
        <a:solidFill>
          <a:schemeClr val="tx1"/>
        </a:solidFill>
        <a:latin typeface="+mn-lt"/>
        <a:ea typeface="+mn-ea"/>
        <a:cs typeface="+mn-cs"/>
      </a:defRPr>
    </a:lvl8pPr>
    <a:lvl9pPr marL="3657172" algn="l" defTabSz="914293" rtl="0" eaLnBrk="1" latinLnBrk="0" hangingPunct="1">
      <a:defRPr sz="179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5E2A"/>
    <a:srgbClr val="8EA4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31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3971"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1941">
                <a:solidFill>
                  <a:schemeClr val="tx1">
                    <a:tint val="75000"/>
                  </a:schemeClr>
                </a:solidFill>
              </a:defRPr>
            </a:lvl1pPr>
            <a:lvl2pPr marL="449505" indent="0">
              <a:buNone/>
              <a:defRPr sz="1765">
                <a:solidFill>
                  <a:schemeClr val="tx1">
                    <a:tint val="75000"/>
                  </a:schemeClr>
                </a:solidFill>
              </a:defRPr>
            </a:lvl2pPr>
            <a:lvl3pPr marL="899010" indent="0">
              <a:buNone/>
              <a:defRPr sz="1588">
                <a:solidFill>
                  <a:schemeClr val="tx1">
                    <a:tint val="75000"/>
                  </a:schemeClr>
                </a:solidFill>
              </a:defRPr>
            </a:lvl3pPr>
            <a:lvl4pPr marL="1348516" indent="0">
              <a:buNone/>
              <a:defRPr sz="1412">
                <a:solidFill>
                  <a:schemeClr val="tx1">
                    <a:tint val="75000"/>
                  </a:schemeClr>
                </a:solidFill>
              </a:defRPr>
            </a:lvl4pPr>
            <a:lvl5pPr marL="1798021" indent="0">
              <a:buNone/>
              <a:defRPr sz="1412">
                <a:solidFill>
                  <a:schemeClr val="tx1">
                    <a:tint val="75000"/>
                  </a:schemeClr>
                </a:solidFill>
              </a:defRPr>
            </a:lvl5pPr>
            <a:lvl6pPr marL="2247527" indent="0">
              <a:buNone/>
              <a:defRPr sz="1412">
                <a:solidFill>
                  <a:schemeClr val="tx1">
                    <a:tint val="75000"/>
                  </a:schemeClr>
                </a:solidFill>
              </a:defRPr>
            </a:lvl6pPr>
            <a:lvl7pPr marL="2697032" indent="0">
              <a:buNone/>
              <a:defRPr sz="1412">
                <a:solidFill>
                  <a:schemeClr val="tx1">
                    <a:tint val="75000"/>
                  </a:schemeClr>
                </a:solidFill>
              </a:defRPr>
            </a:lvl7pPr>
            <a:lvl8pPr marL="3146538" indent="0">
              <a:buNone/>
              <a:defRPr sz="1412">
                <a:solidFill>
                  <a:schemeClr val="tx1">
                    <a:tint val="75000"/>
                  </a:schemeClr>
                </a:solidFill>
              </a:defRPr>
            </a:lvl8pPr>
            <a:lvl9pPr marL="3596043" indent="0">
              <a:buNone/>
              <a:defRPr sz="141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2"/>
            <a:ext cx="302895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2"/>
            <a:ext cx="302895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1941" b="1"/>
            </a:lvl1pPr>
          </a:lstStyle>
          <a:p>
            <a:r>
              <a:rPr lang="en-US"/>
              <a:t>Click to edit Master title style</a:t>
            </a:r>
          </a:p>
        </p:txBody>
      </p:sp>
      <p:sp>
        <p:nvSpPr>
          <p:cNvPr id="3" name="Content Placeholder 2"/>
          <p:cNvSpPr>
            <a:spLocks noGrp="1"/>
          </p:cNvSpPr>
          <p:nvPr>
            <p:ph idx="1"/>
          </p:nvPr>
        </p:nvSpPr>
        <p:spPr>
          <a:xfrm>
            <a:off x="2681288" y="364067"/>
            <a:ext cx="3833813" cy="7804151"/>
          </a:xfrm>
        </p:spPr>
        <p:txBody>
          <a:bodyPr/>
          <a:lstStyle>
            <a:lvl1pPr>
              <a:defRPr sz="3177"/>
            </a:lvl1pPr>
            <a:lvl2pPr>
              <a:defRPr sz="2735"/>
            </a:lvl2pPr>
            <a:lvl3pPr>
              <a:defRPr sz="2382"/>
            </a:lvl3pPr>
            <a:lvl4pPr>
              <a:defRPr sz="1941"/>
            </a:lvl4pPr>
            <a:lvl5pPr>
              <a:defRPr sz="1941"/>
            </a:lvl5pPr>
            <a:lvl6pPr>
              <a:defRPr sz="1941"/>
            </a:lvl6pPr>
            <a:lvl7pPr>
              <a:defRPr sz="1941"/>
            </a:lvl7pPr>
            <a:lvl8pPr>
              <a:defRPr sz="1941"/>
            </a:lvl8pPr>
            <a:lvl9pPr>
              <a:defRPr sz="194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1913467"/>
            <a:ext cx="2256235" cy="6254751"/>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1941"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177"/>
            </a:lvl1pPr>
            <a:lvl2pPr marL="449505" indent="0">
              <a:buNone/>
              <a:defRPr sz="2735"/>
            </a:lvl2pPr>
            <a:lvl3pPr marL="899010" indent="0">
              <a:buNone/>
              <a:defRPr sz="2382"/>
            </a:lvl3pPr>
            <a:lvl4pPr marL="1348516" indent="0">
              <a:buNone/>
              <a:defRPr sz="1941"/>
            </a:lvl4pPr>
            <a:lvl5pPr marL="1798021" indent="0">
              <a:buNone/>
              <a:defRPr sz="1941"/>
            </a:lvl5pPr>
            <a:lvl6pPr marL="2247527" indent="0">
              <a:buNone/>
              <a:defRPr sz="1941"/>
            </a:lvl6pPr>
            <a:lvl7pPr marL="2697032" indent="0">
              <a:buNone/>
              <a:defRPr sz="1941"/>
            </a:lvl7pPr>
            <a:lvl8pPr marL="3146538" indent="0">
              <a:buNone/>
              <a:defRPr sz="1941"/>
            </a:lvl8pPr>
            <a:lvl9pPr marL="3596043" indent="0">
              <a:buNone/>
              <a:defRPr sz="1941"/>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101882" tIns="50941" rIns="101882" bIns="50941" rtlCol="0" anchor="ctr"/>
          <a:lstStyle>
            <a:lvl1pPr algn="l">
              <a:defRPr sz="1147">
                <a:solidFill>
                  <a:schemeClr val="tx1">
                    <a:tint val="75000"/>
                  </a:schemeClr>
                </a:solidFill>
              </a:defRPr>
            </a:lvl1pPr>
          </a:lstStyle>
          <a:p>
            <a:fld id="{1D8BD707-D9CF-40AE-B4C6-C98DA3205C09}" type="datetimeFigureOut">
              <a:rPr lang="en-US" smtClean="0"/>
              <a:pPr/>
              <a:t>1/4/2017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101882" tIns="50941" rIns="101882" bIns="50941" rtlCol="0" anchor="ctr"/>
          <a:lstStyle>
            <a:lvl1pPr algn="ctr">
              <a:defRPr sz="114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101882" tIns="50941" rIns="101882" bIns="50941" rtlCol="0" anchor="ctr"/>
          <a:lstStyle>
            <a:lvl1pPr algn="r">
              <a:defRPr sz="1147">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9010" rtl="0" eaLnBrk="1" latinLnBrk="0" hangingPunct="1">
        <a:spcBef>
          <a:spcPct val="0"/>
        </a:spcBef>
        <a:buNone/>
        <a:defRPr sz="4324" kern="1200">
          <a:solidFill>
            <a:schemeClr val="tx1"/>
          </a:solidFill>
          <a:latin typeface="+mj-lt"/>
          <a:ea typeface="+mj-ea"/>
          <a:cs typeface="+mj-cs"/>
        </a:defRPr>
      </a:lvl1pPr>
    </p:titleStyle>
    <p:bodyStyle>
      <a:lvl1pPr marL="337129" indent="-337129" algn="l" defTabSz="899010" rtl="0" eaLnBrk="1" latinLnBrk="0" hangingPunct="1">
        <a:spcBef>
          <a:spcPct val="20000"/>
        </a:spcBef>
        <a:buFont typeface="Arial" pitchFamily="34" charset="0"/>
        <a:buChar char="•"/>
        <a:defRPr sz="3177" kern="1200">
          <a:solidFill>
            <a:schemeClr val="tx1"/>
          </a:solidFill>
          <a:latin typeface="+mn-lt"/>
          <a:ea typeface="+mn-ea"/>
          <a:cs typeface="+mn-cs"/>
        </a:defRPr>
      </a:lvl1pPr>
      <a:lvl2pPr marL="730446" indent="-280941" algn="l" defTabSz="899010" rtl="0" eaLnBrk="1" latinLnBrk="0" hangingPunct="1">
        <a:spcBef>
          <a:spcPct val="20000"/>
        </a:spcBef>
        <a:buFont typeface="Arial" pitchFamily="34" charset="0"/>
        <a:buChar char="–"/>
        <a:defRPr sz="2735" kern="1200">
          <a:solidFill>
            <a:schemeClr val="tx1"/>
          </a:solidFill>
          <a:latin typeface="+mn-lt"/>
          <a:ea typeface="+mn-ea"/>
          <a:cs typeface="+mn-cs"/>
        </a:defRPr>
      </a:lvl2pPr>
      <a:lvl3pPr marL="1123764" indent="-224753" algn="l" defTabSz="899010" rtl="0" eaLnBrk="1" latinLnBrk="0" hangingPunct="1">
        <a:spcBef>
          <a:spcPct val="20000"/>
        </a:spcBef>
        <a:buFont typeface="Arial" pitchFamily="34" charset="0"/>
        <a:buChar char="•"/>
        <a:defRPr sz="2382" kern="1200">
          <a:solidFill>
            <a:schemeClr val="tx1"/>
          </a:solidFill>
          <a:latin typeface="+mn-lt"/>
          <a:ea typeface="+mn-ea"/>
          <a:cs typeface="+mn-cs"/>
        </a:defRPr>
      </a:lvl3pPr>
      <a:lvl4pPr marL="157326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4pPr>
      <a:lvl5pPr marL="2022774"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5pPr>
      <a:lvl6pPr marL="247227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6pPr>
      <a:lvl7pPr marL="2921785"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7pPr>
      <a:lvl8pPr marL="3371290"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8pPr>
      <a:lvl9pPr marL="3820796"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g"/><Relationship Id="rId3" Type="http://schemas.microsoft.com/office/2007/relationships/hdphoto" Target="../media/hdphoto1.wdp"/><Relationship Id="rId7" Type="http://schemas.openxmlformats.org/officeDocument/2006/relationships/image" Target="../media/image5.pn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50000" r="-50000"/>
          </a:stretch>
        </a:blipFill>
        <a:effectLst/>
      </p:bgPr>
    </p:bg>
    <p:spTree>
      <p:nvGrpSpPr>
        <p:cNvPr id="1" name=""/>
        <p:cNvGrpSpPr/>
        <p:nvPr/>
      </p:nvGrpSpPr>
      <p:grpSpPr>
        <a:xfrm>
          <a:off x="0" y="0"/>
          <a:ext cx="0" cy="0"/>
          <a:chOff x="0" y="0"/>
          <a:chExt cx="0" cy="0"/>
        </a:xfrm>
      </p:grpSpPr>
      <p:pic>
        <p:nvPicPr>
          <p:cNvPr id="17" name="Picture 1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235" y="76200"/>
            <a:ext cx="3437965" cy="2296773"/>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0" y="3369014"/>
            <a:ext cx="6858000" cy="2091171"/>
          </a:xfrm>
        </p:spPr>
        <p:txBody>
          <a:bodyPr anchor="ctr">
            <a:noAutofit/>
          </a:bodyPr>
          <a:lstStyle/>
          <a:p>
            <a:r>
              <a:rPr lang="en-US" sz="1200" dirty="0">
                <a:solidFill>
                  <a:schemeClr val="bg1"/>
                </a:solidFill>
                <a:latin typeface="Century Gothic" panose="020B0502020202020204" pitchFamily="34" charset="0"/>
              </a:rPr>
              <a:t>WOW! Gorgeous lake views AND location right in the middle of Mount Pleasant?! This beautiful elevated home on the big lake in gorgeous Hidden Lakes gives you all the benefits of living on the water without some of the typical high costs. (X-Flood Zone) The ground floor features a 3 car garage and mother-in-law suite with living room, bedroom, full bath, and partial kitchen. On the main floor you'll find a formal dining room, powder room, large family room with gas fireplace, spacious kitchen with granite and an island, large laundry room, and huge Master Suite. Upstairs there are 3 guest rooms and a second Master/Guest Suite. Upgrades abound including metal hurricane shutters, fire suppression sprinkler system, lake-fed lawn irrigation, and more. Don't miss all neighborhood amenities!</a:t>
            </a:r>
          </a:p>
        </p:txBody>
      </p:sp>
      <p:pic>
        <p:nvPicPr>
          <p:cNvPr id="1026" name="Picture 2" descr="G:\All Web Sites\CVH\flyers\4204CoolidgeSt_060514\mark.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126941" y="8135469"/>
            <a:ext cx="806824" cy="80682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7235" y="8182535"/>
            <a:ext cx="1440233" cy="712693"/>
          </a:xfrm>
          <a:prstGeom prst="rect">
            <a:avLst/>
          </a:prstGeom>
          <a:effectLst>
            <a:outerShdw blurRad="63500" sx="102000" sy="102000" algn="ctr" rotWithShape="0">
              <a:prstClr val="black">
                <a:alpha val="40000"/>
              </a:prstClr>
            </a:outerShdw>
          </a:effectLst>
        </p:spPr>
      </p:pic>
      <p:sp>
        <p:nvSpPr>
          <p:cNvPr id="9" name="Rectangle 8"/>
          <p:cNvSpPr/>
          <p:nvPr/>
        </p:nvSpPr>
        <p:spPr>
          <a:xfrm>
            <a:off x="7543799" y="30479"/>
            <a:ext cx="4480065" cy="3276600"/>
          </a:xfrm>
          <a:prstGeom prst="rect">
            <a:avLst/>
          </a:prstGeom>
          <a:gradFill>
            <a:gsLst>
              <a:gs pos="10000">
                <a:schemeClr val="accent1"/>
              </a:gs>
              <a:gs pos="0">
                <a:schemeClr val="accent1"/>
              </a:gs>
              <a:gs pos="42000">
                <a:schemeClr val="accent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1138 Waterfront </a:t>
            </a:r>
            <a:r>
              <a:rPr lang="en-US" sz="1800" b="1" dirty="0" err="1">
                <a:solidFill>
                  <a:schemeClr val="bg1"/>
                </a:solidFill>
                <a:effectLst>
                  <a:outerShdw blurRad="38100" dist="38100" dir="2700000" algn="tl">
                    <a:srgbClr val="000000">
                      <a:alpha val="43137"/>
                    </a:srgbClr>
                  </a:outerShdw>
                </a:effectLst>
                <a:latin typeface="Century Gothic" panose="020B0502020202020204" pitchFamily="34" charset="0"/>
              </a:rPr>
              <a:t>Dr</a:t>
            </a:r>
            <a:endPar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588" dirty="0">
                <a:solidFill>
                  <a:schemeClr val="bg1"/>
                </a:solidFill>
                <a:effectLst>
                  <a:outerShdw blurRad="38100" dist="38100" dir="2700000" algn="tl">
                    <a:srgbClr val="000000">
                      <a:alpha val="43137"/>
                    </a:srgbClr>
                  </a:outerShdw>
                </a:effectLst>
                <a:latin typeface="Century Gothic" panose="020B0502020202020204" pitchFamily="34" charset="0"/>
              </a:rPr>
              <a:t>Hidden Lakes ~ Mt Pleasant ~ MLS# 16000069 ~ $765,000</a:t>
            </a:r>
          </a:p>
        </p:txBody>
      </p:sp>
      <p:sp>
        <p:nvSpPr>
          <p:cNvPr id="19" name="Rectangle 18"/>
          <p:cNvSpPr/>
          <p:nvPr/>
        </p:nvSpPr>
        <p:spPr>
          <a:xfrm>
            <a:off x="0" y="8085263"/>
            <a:ext cx="6858000" cy="907236"/>
          </a:xfrm>
          <a:prstGeom prst="rect">
            <a:avLst/>
          </a:prstGeom>
        </p:spPr>
        <p:txBody>
          <a:bodyPr wrap="square" anchor="ctr">
            <a:spAutoFit/>
          </a:bodyPr>
          <a:lstStyle/>
          <a:p>
            <a:pPr algn="ctr"/>
            <a:r>
              <a:rPr lang="en-US" sz="2118" dirty="0">
                <a:solidFill>
                  <a:srgbClr val="8EA4B5"/>
                </a:solidFill>
                <a:latin typeface="Century Gothic" panose="020B0502020202020204" pitchFamily="34" charset="0"/>
              </a:rPr>
              <a:t>Mark Macpherson</a:t>
            </a:r>
          </a:p>
          <a:p>
            <a:pPr algn="ctr"/>
            <a:br>
              <a:rPr lang="en-US" sz="1059" dirty="0">
                <a:solidFill>
                  <a:srgbClr val="8EA4B5"/>
                </a:solidFill>
                <a:latin typeface="Century Gothic" panose="020B0502020202020204" pitchFamily="34" charset="0"/>
              </a:rPr>
            </a:br>
            <a:r>
              <a:rPr lang="en-US" sz="1059" dirty="0">
                <a:solidFill>
                  <a:srgbClr val="8EA4B5"/>
                </a:solidFill>
                <a:latin typeface="Century Gothic" panose="020B0502020202020204" pitchFamily="34" charset="0"/>
              </a:rPr>
              <a:t>mark@beachbreak-properties.com</a:t>
            </a:r>
          </a:p>
          <a:p>
            <a:pPr algn="ctr"/>
            <a:r>
              <a:rPr lang="en-US" sz="1059" dirty="0">
                <a:solidFill>
                  <a:srgbClr val="8EA4B5"/>
                </a:solidFill>
                <a:latin typeface="Century Gothic" panose="020B0502020202020204" pitchFamily="34" charset="0"/>
              </a:rPr>
              <a:t>843.367.5640 Mobile</a:t>
            </a:r>
          </a:p>
        </p:txBody>
      </p:sp>
      <p:sp>
        <p:nvSpPr>
          <p:cNvPr id="20" name="Rectangle 19"/>
          <p:cNvSpPr/>
          <p:nvPr/>
        </p:nvSpPr>
        <p:spPr>
          <a:xfrm>
            <a:off x="-1949823" y="7344773"/>
            <a:ext cx="1789272" cy="255326"/>
          </a:xfrm>
          <a:prstGeom prst="rect">
            <a:avLst/>
          </a:prstGeom>
        </p:spPr>
        <p:txBody>
          <a:bodyPr wrap="none">
            <a:spAutoFit/>
          </a:bodyPr>
          <a:lstStyle/>
          <a:p>
            <a:r>
              <a:rPr lang="en-US" sz="1059" dirty="0"/>
              <a:t>The Boulevard Company, LLC</a:t>
            </a:r>
          </a:p>
        </p:txBody>
      </p:sp>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24114" y="8135469"/>
            <a:ext cx="878365" cy="806824"/>
          </a:xfrm>
          <a:prstGeom prst="rect">
            <a:avLst/>
          </a:prstGeom>
          <a:effectLst>
            <a:outerShdw blurRad="63500" sx="102000" sy="102000" algn="ctr" rotWithShape="0">
              <a:prstClr val="black">
                <a:alpha val="40000"/>
              </a:prstClr>
            </a:outerShdw>
          </a:effectLst>
        </p:spPr>
      </p:pic>
      <p:sp>
        <p:nvSpPr>
          <p:cNvPr id="2" name="Rectangle 1"/>
          <p:cNvSpPr/>
          <p:nvPr/>
        </p:nvSpPr>
        <p:spPr>
          <a:xfrm>
            <a:off x="3505200" y="1141867"/>
            <a:ext cx="3352800" cy="1231106"/>
          </a:xfrm>
          <a:prstGeom prst="rect">
            <a:avLst/>
          </a:prstGeom>
        </p:spPr>
        <p:txBody>
          <a:bodyPr wrap="square">
            <a:spAutoFit/>
          </a:bodyPr>
          <a:lstStyle/>
          <a:p>
            <a:pPr algn="ctr"/>
            <a:r>
              <a:rPr lang="en-US" sz="20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1178 Waterfront Drive</a:t>
            </a:r>
          </a:p>
          <a:p>
            <a:pPr algn="ctr"/>
            <a:r>
              <a:rPr lang="en-US" sz="18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Mt Pleasant</a:t>
            </a:r>
            <a:br>
              <a:rPr lang="en-US" sz="18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8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16028875</a:t>
            </a:r>
          </a:p>
          <a:p>
            <a:pPr algn="ctr"/>
            <a:r>
              <a:rPr lang="en-US" sz="1800" b="1" i="1" dirty="0">
                <a:ln w="3175">
                  <a:noFill/>
                </a:ln>
                <a:solidFill>
                  <a:srgbClr val="FFFF00"/>
                </a:solidFill>
                <a:effectLst>
                  <a:outerShdw blurRad="38100" dist="38100" dir="2700000" algn="tl">
                    <a:srgbClr val="000000">
                      <a:alpha val="43137"/>
                    </a:srgbClr>
                  </a:outerShdw>
                </a:effectLst>
                <a:latin typeface="Century Gothic" panose="020B0502020202020204" pitchFamily="34" charset="0"/>
              </a:rPr>
              <a:t>Reduced to $869,000</a:t>
            </a:r>
          </a:p>
        </p:txBody>
      </p:sp>
      <p:sp>
        <p:nvSpPr>
          <p:cNvPr id="5" name="Rectangle 4"/>
          <p:cNvSpPr/>
          <p:nvPr/>
        </p:nvSpPr>
        <p:spPr>
          <a:xfrm>
            <a:off x="3505200" y="-1"/>
            <a:ext cx="3352800" cy="707886"/>
          </a:xfrm>
          <a:prstGeom prst="rect">
            <a:avLst/>
          </a:prstGeom>
        </p:spPr>
        <p:txBody>
          <a:bodyPr wrap="square">
            <a:spAutoFit/>
          </a:bodyPr>
          <a:lstStyle/>
          <a:p>
            <a:pPr algn="ctr"/>
            <a:r>
              <a:rPr lang="en-US" sz="2000" b="1" i="1" dirty="0">
                <a:solidFill>
                  <a:srgbClr val="FFC000"/>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On The Big Lake in Hidden Lakes</a:t>
            </a:r>
          </a:p>
        </p:txBody>
      </p:sp>
      <p:grpSp>
        <p:nvGrpSpPr>
          <p:cNvPr id="7" name="Group 6"/>
          <p:cNvGrpSpPr/>
          <p:nvPr/>
        </p:nvGrpSpPr>
        <p:grpSpPr>
          <a:xfrm>
            <a:off x="71717" y="2610709"/>
            <a:ext cx="6714565" cy="758307"/>
            <a:chOff x="67235" y="6054260"/>
            <a:chExt cx="6714565" cy="758307"/>
          </a:xfrm>
        </p:grpSpPr>
        <p:pic>
          <p:nvPicPr>
            <p:cNvPr id="21" name="Picture 2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853017" y="6054260"/>
              <a:ext cx="1143000" cy="758306"/>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245908" y="6054260"/>
              <a:ext cx="1143000" cy="758306"/>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rotWithShape="1">
            <a:blip r:embed="rId10" cstate="print">
              <a:extLst>
                <a:ext uri="{28A0092B-C50C-407E-A947-70E740481C1C}">
                  <a14:useLocalDpi xmlns:a14="http://schemas.microsoft.com/office/drawing/2010/main" val="0"/>
                </a:ext>
              </a:extLst>
            </a:blip>
            <a:srcRect t="13891"/>
            <a:stretch/>
          </p:blipFill>
          <p:spPr>
            <a:xfrm>
              <a:off x="5638800" y="6054260"/>
              <a:ext cx="1143000" cy="758307"/>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7235" y="6054260"/>
              <a:ext cx="1143000" cy="758307"/>
            </a:xfrm>
            <a:prstGeom prst="rect">
              <a:avLst/>
            </a:prstGeom>
            <a:ln>
              <a:noFill/>
            </a:ln>
            <a:effectLst>
              <a:outerShdw blurRad="190500" algn="tl" rotWithShape="0">
                <a:srgbClr val="000000">
                  <a:alpha val="70000"/>
                </a:srgbClr>
              </a:outerShdw>
            </a:effectLst>
          </p:spPr>
        </p:pic>
        <p:pic>
          <p:nvPicPr>
            <p:cNvPr id="30" name="Picture 2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460126" y="6054260"/>
              <a:ext cx="1143000" cy="758307"/>
            </a:xfrm>
            <a:prstGeom prst="rect">
              <a:avLst/>
            </a:prstGeom>
            <a:ln>
              <a:noFill/>
            </a:ln>
            <a:effectLst>
              <a:outerShdw blurRad="190500" algn="tl" rotWithShape="0">
                <a:srgbClr val="000000">
                  <a:alpha val="70000"/>
                </a:srgbClr>
              </a:outerShdw>
            </a:effectLst>
          </p:spPr>
        </p:pic>
      </p:grpSp>
      <p:pic>
        <p:nvPicPr>
          <p:cNvPr id="8" name="Picture 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388999" y="5460185"/>
            <a:ext cx="4080000" cy="24000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7588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182</Words>
  <Application>Microsoft Office PowerPoint</Application>
  <PresentationFormat>On-screen Show (4:3)</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Pond-Front In Hamlin!</dc:title>
  <dc:creator>CVH360</dc:creator>
  <cp:lastModifiedBy>A. Thomas Price</cp:lastModifiedBy>
  <cp:revision>28</cp:revision>
  <dcterms:created xsi:type="dcterms:W3CDTF">2006-08-16T00:00:00Z</dcterms:created>
  <dcterms:modified xsi:type="dcterms:W3CDTF">2017-01-04T21:34:29Z</dcterms:modified>
</cp:coreProperties>
</file>