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5867"/>
    <a:srgbClr val="01939F"/>
    <a:srgbClr val="31BED3"/>
    <a:srgbClr val="3857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2438"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85B3F2-7F9D-49E6-AC56-04D3B8C00B00}"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1661673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85B3F2-7F9D-49E6-AC56-04D3B8C00B00}"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2421340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85B3F2-7F9D-49E6-AC56-04D3B8C00B00}"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1532457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85B3F2-7F9D-49E6-AC56-04D3B8C00B00}"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2329237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85B3F2-7F9D-49E6-AC56-04D3B8C00B00}"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1327288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85B3F2-7F9D-49E6-AC56-04D3B8C00B00}"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960016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85B3F2-7F9D-49E6-AC56-04D3B8C00B00}" type="datetimeFigureOut">
              <a:rPr lang="en-US" smtClean="0"/>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796822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85B3F2-7F9D-49E6-AC56-04D3B8C00B00}" type="datetimeFigureOut">
              <a:rPr lang="en-US" smtClean="0"/>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1441948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85B3F2-7F9D-49E6-AC56-04D3B8C00B00}" type="datetimeFigureOut">
              <a:rPr lang="en-US" smtClean="0"/>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3486933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85B3F2-7F9D-49E6-AC56-04D3B8C00B00}"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3583554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85B3F2-7F9D-49E6-AC56-04D3B8C00B00}"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1529821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2B85B3F2-7F9D-49E6-AC56-04D3B8C00B00}" type="datetimeFigureOut">
              <a:rPr lang="en-US" smtClean="0"/>
              <a:t>1/15/2024</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D199C0E-218F-464F-920D-C4645A30ECD5}" type="slidenum">
              <a:rPr lang="en-US" smtClean="0"/>
              <a:t>‹#›</a:t>
            </a:fld>
            <a:endParaRPr lang="en-US"/>
          </a:p>
        </p:txBody>
      </p:sp>
    </p:spTree>
    <p:extLst>
      <p:ext uri="{BB962C8B-B14F-4D97-AF65-F5344CB8AC3E}">
        <p14:creationId xmlns:p14="http://schemas.microsoft.com/office/powerpoint/2010/main" val="22074403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560D189E-709A-453E-A362-3D676D486D34}"/>
              </a:ext>
            </a:extLst>
          </p:cNvPr>
          <p:cNvSpPr txBox="1">
            <a:spLocks noChangeArrowheads="1"/>
          </p:cNvSpPr>
          <p:nvPr/>
        </p:nvSpPr>
        <p:spPr bwMode="auto">
          <a:xfrm>
            <a:off x="2534296" y="5027370"/>
            <a:ext cx="5695304" cy="3354020"/>
          </a:xfrm>
          <a:prstGeom prst="rect">
            <a:avLst/>
          </a:prstGeom>
          <a:solidFill>
            <a:srgbClr val="025867"/>
          </a:solidFill>
          <a:ln>
            <a:noFill/>
          </a:ln>
          <a:effectLst/>
        </p:spPr>
        <p:txBody>
          <a:bodyPr vert="horz" wrap="square" lIns="91440" tIns="36576" rIns="91440" bIns="36576" numCol="1" anchor="ctr" anchorCtr="0" compatLnSpc="1">
            <a:prstTxWarp prst="textNoShape">
              <a:avLst/>
            </a:prstTxWarp>
          </a:bodyPr>
          <a:lstStyle/>
          <a:p>
            <a:pPr algn="ctr" defTabSz="914400" eaLnBrk="0" fontAlgn="base" hangingPunct="0">
              <a:spcBef>
                <a:spcPct val="0"/>
              </a:spcBef>
              <a:spcAft>
                <a:spcPct val="0"/>
              </a:spcAft>
            </a:pPr>
            <a:r>
              <a:rPr lang="en-US" altLang="en-US" sz="1200" dirty="0">
                <a:solidFill>
                  <a:schemeClr val="bg1"/>
                </a:solidFill>
                <a:latin typeface="Leelawadee UI" panose="020B0502040204020203" pitchFamily="34" charset="-34"/>
                <a:cs typeface="Leelawadee UI" panose="020B0502040204020203" pitchFamily="34" charset="-34"/>
              </a:rPr>
              <a:t>Welcome to Timothy Lakes! Located in the Ridgeville area, close to the new Walmart Distribution Center, the interstate, Volvo, Summerville, and the list goes on. This home is just what the doctor ordered. Built in 2021 with an amazing layout and an impressive location, yes...you can have it all. This home features a full front porch with wood columns. Side entry garage. Corner lot. But...the best is on the inside. This home is impressive from the door. Large open and wide hallway greets you on the other side. This home features a split bedroom layout. Guest rooms with a bath are off the front hallway. At the end of the hall you will find that the home comes alive. It opens up into a large family room that is overlooked by the gourmet kitchen. Adjacent to the kitchen is a massive dining room. To the rear of the home is a covered porch. This home features plenty of space for entertaining, inside and out. The master suite holds the real treat. A tray ceiling, large size, open and spacious bathroom, inviting shower, and a huge closet. The owner opted for the additional upstairs, so this home has a large loft that could be a game room along with another bedroom and full bath. You don't want to buy without seeing this one. Schedule your showing today.</a:t>
            </a:r>
            <a:endParaRPr lang="en-US" altLang="en-US" sz="1200" b="1" i="1" dirty="0">
              <a:solidFill>
                <a:schemeClr val="bg1"/>
              </a:solidFill>
              <a:latin typeface="Leelawadee UI" panose="020B0502040204020203" pitchFamily="34" charset="-34"/>
              <a:cs typeface="Leelawadee UI" panose="020B0502040204020203" pitchFamily="34" charset="-34"/>
            </a:endParaRPr>
          </a:p>
        </p:txBody>
      </p:sp>
      <p:pic>
        <p:nvPicPr>
          <p:cNvPr id="1036" name="Picture 12">
            <a:extLst>
              <a:ext uri="{FF2B5EF4-FFF2-40B4-BE49-F238E27FC236}">
                <a16:creationId xmlns:a16="http://schemas.microsoft.com/office/drawing/2014/main" id="{6A16CFE4-893A-453B-8E60-F9D0D1AF5B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491" r="7491"/>
          <a:stretch/>
        </p:blipFill>
        <p:spPr bwMode="auto">
          <a:xfrm>
            <a:off x="2534298" y="3173"/>
            <a:ext cx="5695302" cy="5024197"/>
          </a:xfrm>
          <a:prstGeom prst="rect">
            <a:avLst/>
          </a:prstGeom>
          <a:ln w="127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sp>
        <p:nvSpPr>
          <p:cNvPr id="6" name="Text Box 5">
            <a:extLst>
              <a:ext uri="{FF2B5EF4-FFF2-40B4-BE49-F238E27FC236}">
                <a16:creationId xmlns:a16="http://schemas.microsoft.com/office/drawing/2014/main" id="{6807BF84-8E9D-406D-AEA5-C7FF2B7C299B}"/>
              </a:ext>
            </a:extLst>
          </p:cNvPr>
          <p:cNvSpPr txBox="1">
            <a:spLocks noChangeArrowheads="1"/>
          </p:cNvSpPr>
          <p:nvPr/>
        </p:nvSpPr>
        <p:spPr bwMode="auto">
          <a:xfrm>
            <a:off x="2558861" y="8785956"/>
            <a:ext cx="5670740" cy="871537"/>
          </a:xfrm>
          <a:prstGeom prst="rect">
            <a:avLst/>
          </a:prstGeom>
          <a:noFill/>
          <a:ln w="9525" algn="in">
            <a:noFill/>
            <a:miter lim="800000"/>
            <a:headEnd/>
            <a:tailEnd/>
          </a:ln>
          <a:effectLst/>
        </p:spPr>
        <p:txBody>
          <a:bodyPr vert="horz" wrap="square" lIns="36576" tIns="36576" rIns="36576" bIns="36576" numCol="1" anchor="ctr" anchorCtr="0" compatLnSpc="1">
            <a:prstTxWarp prst="textNoShape">
              <a:avLst/>
            </a:prstTxWarp>
          </a:bodyPr>
          <a:lstStyle/>
          <a:p>
            <a:pPr algn="ctr" defTabSz="914400" eaLnBrk="0" fontAlgn="base" hangingPunct="0">
              <a:spcBef>
                <a:spcPct val="0"/>
              </a:spcBef>
              <a:spcAft>
                <a:spcPct val="0"/>
              </a:spcAft>
            </a:pPr>
            <a:r>
              <a:rPr lang="en-US" altLang="en-US" sz="1200" b="1" dirty="0">
                <a:latin typeface="Leelawadee UI" panose="020B0502040204020203" pitchFamily="34" charset="-34"/>
                <a:cs typeface="Leelawadee UI" panose="020B0502040204020203" pitchFamily="34" charset="-34"/>
              </a:rPr>
              <a:t>Corwyn Melette</a:t>
            </a:r>
          </a:p>
          <a:p>
            <a:pPr algn="ctr" defTabSz="914400" eaLnBrk="0" fontAlgn="base" hangingPunct="0">
              <a:spcBef>
                <a:spcPct val="0"/>
              </a:spcBef>
              <a:spcAft>
                <a:spcPct val="0"/>
              </a:spcAft>
            </a:pPr>
            <a:r>
              <a:rPr lang="en-US" altLang="en-US" sz="1000" dirty="0">
                <a:latin typeface="Leelawadee UI" panose="020B0502040204020203" pitchFamily="34" charset="-34"/>
                <a:cs typeface="Leelawadee UI" panose="020B0502040204020203" pitchFamily="34" charset="-34"/>
              </a:rPr>
              <a:t>843-364-3095</a:t>
            </a:r>
          </a:p>
          <a:p>
            <a:pPr algn="ctr" defTabSz="914400" eaLnBrk="0" fontAlgn="base" hangingPunct="0">
              <a:spcBef>
                <a:spcPct val="0"/>
              </a:spcBef>
              <a:spcAft>
                <a:spcPct val="0"/>
              </a:spcAft>
            </a:pPr>
            <a:r>
              <a:rPr lang="en-US" altLang="en-US" sz="1000" dirty="0">
                <a:latin typeface="Leelawadee UI" panose="020B0502040204020203" pitchFamily="34" charset="-34"/>
                <a:cs typeface="Leelawadee UI" panose="020B0502040204020203" pitchFamily="34" charset="-34"/>
              </a:rPr>
              <a:t>corwyn@corwynmelette.com</a:t>
            </a:r>
          </a:p>
          <a:p>
            <a:pPr algn="ctr" defTabSz="914400" eaLnBrk="0" fontAlgn="base" hangingPunct="0">
              <a:spcBef>
                <a:spcPct val="0"/>
              </a:spcBef>
              <a:spcAft>
                <a:spcPct val="0"/>
              </a:spcAft>
            </a:pPr>
            <a:r>
              <a:rPr lang="en-US" altLang="en-US" sz="1000" dirty="0">
                <a:latin typeface="Leelawadee UI" panose="020B0502040204020203" pitchFamily="34" charset="-34"/>
                <a:cs typeface="Leelawadee UI" panose="020B0502040204020203" pitchFamily="34" charset="-34"/>
              </a:rPr>
              <a:t>www.exitlowcountry.com</a:t>
            </a:r>
          </a:p>
        </p:txBody>
      </p:sp>
      <p:sp>
        <p:nvSpPr>
          <p:cNvPr id="8" name="Text Box 14">
            <a:extLst>
              <a:ext uri="{FF2B5EF4-FFF2-40B4-BE49-F238E27FC236}">
                <a16:creationId xmlns:a16="http://schemas.microsoft.com/office/drawing/2014/main" id="{A636FAEC-285E-4943-9FA7-AE4B554B31B7}"/>
              </a:ext>
            </a:extLst>
          </p:cNvPr>
          <p:cNvSpPr txBox="1">
            <a:spLocks noChangeArrowheads="1"/>
          </p:cNvSpPr>
          <p:nvPr/>
        </p:nvSpPr>
        <p:spPr bwMode="auto">
          <a:xfrm>
            <a:off x="2558860" y="9838173"/>
            <a:ext cx="5670740" cy="220227"/>
          </a:xfrm>
          <a:prstGeom prst="rect">
            <a:avLst/>
          </a:prstGeom>
          <a:noFill/>
          <a:ln w="9525" algn="in">
            <a:noFill/>
            <a:miter lim="800000"/>
            <a:headEnd/>
            <a:tailEnd/>
          </a:ln>
          <a:effectLst/>
        </p:spPr>
        <p:txBody>
          <a:bodyPr vert="horz" wrap="square" lIns="36576" tIns="36576" rIns="36576" bIns="36576" numCol="1" anchor="ctr" anchorCtr="0" compatLnSpc="1">
            <a:prstTxWarp prst="textNoShape">
              <a:avLst/>
            </a:prstTxWarp>
          </a:bodyPr>
          <a:lstStyle/>
          <a:p>
            <a:pPr algn="ctr" defTabSz="914400" eaLnBrk="0" fontAlgn="base" hangingPunct="0">
              <a:spcBef>
                <a:spcPct val="0"/>
              </a:spcBef>
              <a:spcAft>
                <a:spcPct val="0"/>
              </a:spcAft>
            </a:pPr>
            <a:r>
              <a:rPr lang="en-US" altLang="en-US" sz="1000" dirty="0">
                <a:latin typeface="Leelawadee UI" panose="020B0502040204020203" pitchFamily="34" charset="-34"/>
                <a:cs typeface="Leelawadee UI" panose="020B0502040204020203" pitchFamily="34" charset="-34"/>
              </a:rPr>
              <a:t>Exit Realty Lowcountry Group | 3294 Ashley Phosphate Rd, 1-E | North Charleston SC 29418</a:t>
            </a:r>
            <a:endParaRPr lang="en-US" altLang="en-US" sz="2000" dirty="0">
              <a:latin typeface="Leelawadee UI" panose="020B0502040204020203" pitchFamily="34" charset="-34"/>
              <a:cs typeface="Leelawadee UI" panose="020B0502040204020203" pitchFamily="34" charset="-34"/>
            </a:endParaRPr>
          </a:p>
        </p:txBody>
      </p:sp>
      <p:pic>
        <p:nvPicPr>
          <p:cNvPr id="15" name="Picture 8">
            <a:extLst>
              <a:ext uri="{FF2B5EF4-FFF2-40B4-BE49-F238E27FC236}">
                <a16:creationId xmlns:a16="http://schemas.microsoft.com/office/drawing/2014/main" id="{87FE56F7-8A20-45D4-9E3E-D70B78346602}"/>
              </a:ext>
            </a:extLst>
          </p:cNvPr>
          <p:cNvPicPr>
            <a:picLocks noChangeArrowheads="1"/>
          </p:cNvPicPr>
          <p:nvPr/>
        </p:nvPicPr>
        <p:blipFill>
          <a:blip r:embed="rId3">
            <a:extLst>
              <a:ext uri="{28A0092B-C50C-407E-A947-70E740481C1C}">
                <a14:useLocalDpi xmlns:a14="http://schemas.microsoft.com/office/drawing/2010/main" val="0"/>
              </a:ext>
            </a:extLst>
          </a:blip>
          <a:srcRect/>
          <a:stretch/>
        </p:blipFill>
        <p:spPr bwMode="auto">
          <a:xfrm>
            <a:off x="10745" y="0"/>
            <a:ext cx="2532888" cy="1673352"/>
          </a:xfrm>
          <a:prstGeom prst="rect">
            <a:avLst/>
          </a:prstGeom>
          <a:ln w="127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23" name="Picture 8">
            <a:extLst>
              <a:ext uri="{FF2B5EF4-FFF2-40B4-BE49-F238E27FC236}">
                <a16:creationId xmlns:a16="http://schemas.microsoft.com/office/drawing/2014/main" id="{F91F6C34-9B32-47A0-9F44-A184A7F3C020}"/>
              </a:ext>
            </a:extLst>
          </p:cNvPr>
          <p:cNvPicPr>
            <a:picLocks noChangeArrowheads="1"/>
          </p:cNvPicPr>
          <p:nvPr/>
        </p:nvPicPr>
        <p:blipFill>
          <a:blip r:embed="rId4">
            <a:extLst>
              <a:ext uri="{28A0092B-C50C-407E-A947-70E740481C1C}">
                <a14:useLocalDpi xmlns:a14="http://schemas.microsoft.com/office/drawing/2010/main" val="0"/>
              </a:ext>
            </a:extLst>
          </a:blip>
          <a:srcRect/>
          <a:stretch/>
        </p:blipFill>
        <p:spPr bwMode="auto">
          <a:xfrm>
            <a:off x="10745" y="5031030"/>
            <a:ext cx="2532888" cy="1673352"/>
          </a:xfrm>
          <a:prstGeom prst="rect">
            <a:avLst/>
          </a:prstGeom>
          <a:ln w="127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2" name="Picture 8">
            <a:extLst>
              <a:ext uri="{FF2B5EF4-FFF2-40B4-BE49-F238E27FC236}">
                <a16:creationId xmlns:a16="http://schemas.microsoft.com/office/drawing/2014/main" id="{4A8FD1BE-B770-0A50-A2DF-1D715BE688D4}"/>
              </a:ext>
            </a:extLst>
          </p:cNvPr>
          <p:cNvPicPr>
            <a:picLocks noChangeArrowheads="1"/>
          </p:cNvPicPr>
          <p:nvPr/>
        </p:nvPicPr>
        <p:blipFill>
          <a:blip r:embed="rId5">
            <a:extLst>
              <a:ext uri="{28A0092B-C50C-407E-A947-70E740481C1C}">
                <a14:useLocalDpi xmlns:a14="http://schemas.microsoft.com/office/drawing/2010/main" val="0"/>
              </a:ext>
            </a:extLst>
          </a:blip>
          <a:srcRect/>
          <a:stretch/>
        </p:blipFill>
        <p:spPr bwMode="auto">
          <a:xfrm>
            <a:off x="10745" y="1677010"/>
            <a:ext cx="2532888" cy="1673352"/>
          </a:xfrm>
          <a:prstGeom prst="rect">
            <a:avLst/>
          </a:prstGeom>
          <a:ln w="127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sp>
        <p:nvSpPr>
          <p:cNvPr id="4" name="Text Box 3">
            <a:extLst>
              <a:ext uri="{FF2B5EF4-FFF2-40B4-BE49-F238E27FC236}">
                <a16:creationId xmlns:a16="http://schemas.microsoft.com/office/drawing/2014/main" id="{94D81DE4-9428-4E09-8261-DFE71E19CDF6}"/>
              </a:ext>
            </a:extLst>
          </p:cNvPr>
          <p:cNvSpPr txBox="1">
            <a:spLocks noChangeArrowheads="1"/>
          </p:cNvSpPr>
          <p:nvPr/>
        </p:nvSpPr>
        <p:spPr bwMode="auto">
          <a:xfrm>
            <a:off x="2558859" y="4145212"/>
            <a:ext cx="5670737" cy="882158"/>
          </a:xfrm>
          <a:prstGeom prst="rect">
            <a:avLst/>
          </a:prstGeom>
          <a:solidFill>
            <a:srgbClr val="01939F"/>
          </a:solidFill>
          <a:ln>
            <a:noFill/>
          </a:ln>
          <a:effec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US" altLang="en-US" sz="2000" b="1" dirty="0">
                <a:solidFill>
                  <a:schemeClr val="bg1"/>
                </a:solidFill>
                <a:latin typeface="Leelawadee UI" panose="020B0502040204020203" pitchFamily="34" charset="-34"/>
                <a:cs typeface="Leelawadee UI" panose="020B0502040204020203" pitchFamily="34" charset="-34"/>
              </a:rPr>
              <a:t>117 Edisto Xing Court</a:t>
            </a:r>
          </a:p>
          <a:p>
            <a:pPr algn="ctr" defTabSz="914400" eaLnBrk="0" fontAlgn="base" hangingPunct="0">
              <a:spcBef>
                <a:spcPct val="0"/>
              </a:spcBef>
              <a:spcAft>
                <a:spcPct val="0"/>
              </a:spcAft>
            </a:pPr>
            <a:r>
              <a:rPr lang="en-US" altLang="en-US" sz="1600" i="1" dirty="0">
                <a:solidFill>
                  <a:schemeClr val="bg1"/>
                </a:solidFill>
                <a:latin typeface="Leelawadee UI" panose="020B0502040204020203" pitchFamily="34" charset="-34"/>
                <a:cs typeface="Leelawadee UI" panose="020B0502040204020203" pitchFamily="34" charset="-34"/>
              </a:rPr>
              <a:t>Timothy Lakes | Ridgeville, SC 29472</a:t>
            </a:r>
          </a:p>
          <a:p>
            <a:pPr algn="ctr" defTabSz="914400" eaLnBrk="0" fontAlgn="base" hangingPunct="0">
              <a:spcBef>
                <a:spcPct val="0"/>
              </a:spcBef>
              <a:spcAft>
                <a:spcPct val="0"/>
              </a:spcAft>
            </a:pPr>
            <a:r>
              <a:rPr lang="en-US" altLang="en-US" sz="1600" i="1" dirty="0">
                <a:solidFill>
                  <a:schemeClr val="bg1"/>
                </a:solidFill>
                <a:latin typeface="Leelawadee UI" panose="020B0502040204020203" pitchFamily="34" charset="-34"/>
                <a:cs typeface="Leelawadee UI" panose="020B0502040204020203" pitchFamily="34" charset="-34"/>
              </a:rPr>
              <a:t>MLS# 23023975 | $499,900</a:t>
            </a:r>
          </a:p>
        </p:txBody>
      </p:sp>
      <p:pic>
        <p:nvPicPr>
          <p:cNvPr id="3" name="Picture 8">
            <a:extLst>
              <a:ext uri="{FF2B5EF4-FFF2-40B4-BE49-F238E27FC236}">
                <a16:creationId xmlns:a16="http://schemas.microsoft.com/office/drawing/2014/main" id="{BEC1FE78-D2D6-2930-4552-91A52FAA8783}"/>
              </a:ext>
            </a:extLst>
          </p:cNvPr>
          <p:cNvPicPr>
            <a:picLocks noChangeArrowheads="1"/>
          </p:cNvPicPr>
          <p:nvPr/>
        </p:nvPicPr>
        <p:blipFill>
          <a:blip r:embed="rId6">
            <a:extLst>
              <a:ext uri="{28A0092B-C50C-407E-A947-70E740481C1C}">
                <a14:useLocalDpi xmlns:a14="http://schemas.microsoft.com/office/drawing/2010/main" val="0"/>
              </a:ext>
            </a:extLst>
          </a:blip>
          <a:srcRect/>
          <a:stretch/>
        </p:blipFill>
        <p:spPr bwMode="auto">
          <a:xfrm>
            <a:off x="10745" y="3354020"/>
            <a:ext cx="2532888" cy="1673352"/>
          </a:xfrm>
          <a:prstGeom prst="rect">
            <a:avLst/>
          </a:prstGeom>
          <a:ln w="127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2139499-660D-BBFC-720A-BF92108FE6DF}"/>
              </a:ext>
            </a:extLst>
          </p:cNvPr>
          <p:cNvPicPr>
            <a:picLocks noChangeArrowheads="1"/>
          </p:cNvPicPr>
          <p:nvPr/>
        </p:nvPicPr>
        <p:blipFill>
          <a:blip r:embed="rId7">
            <a:extLst>
              <a:ext uri="{28A0092B-C50C-407E-A947-70E740481C1C}">
                <a14:useLocalDpi xmlns:a14="http://schemas.microsoft.com/office/drawing/2010/main" val="0"/>
              </a:ext>
            </a:extLst>
          </a:blip>
          <a:srcRect/>
          <a:stretch/>
        </p:blipFill>
        <p:spPr bwMode="auto">
          <a:xfrm>
            <a:off x="10745" y="8385048"/>
            <a:ext cx="2532888" cy="1673352"/>
          </a:xfrm>
          <a:prstGeom prst="rect">
            <a:avLst/>
          </a:prstGeom>
          <a:ln w="127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10" name="Picture 8">
            <a:extLst>
              <a:ext uri="{FF2B5EF4-FFF2-40B4-BE49-F238E27FC236}">
                <a16:creationId xmlns:a16="http://schemas.microsoft.com/office/drawing/2014/main" id="{895463B8-3069-5DAE-6FE9-0B8811115E69}"/>
              </a:ext>
            </a:extLst>
          </p:cNvPr>
          <p:cNvPicPr>
            <a:picLocks noChangeArrowheads="1"/>
          </p:cNvPicPr>
          <p:nvPr/>
        </p:nvPicPr>
        <p:blipFill>
          <a:blip r:embed="rId8">
            <a:extLst>
              <a:ext uri="{28A0092B-C50C-407E-A947-70E740481C1C}">
                <a14:useLocalDpi xmlns:a14="http://schemas.microsoft.com/office/drawing/2010/main" val="0"/>
              </a:ext>
            </a:extLst>
          </a:blip>
          <a:srcRect/>
          <a:stretch/>
        </p:blipFill>
        <p:spPr bwMode="auto">
          <a:xfrm>
            <a:off x="10746" y="6708040"/>
            <a:ext cx="2532888" cy="1673352"/>
          </a:xfrm>
          <a:prstGeom prst="rect">
            <a:avLst/>
          </a:prstGeom>
          <a:ln w="127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12" name="Picture 11" descr="A logo for a lowcountry company&#10;&#10;Description automatically generated">
            <a:extLst>
              <a:ext uri="{FF2B5EF4-FFF2-40B4-BE49-F238E27FC236}">
                <a16:creationId xmlns:a16="http://schemas.microsoft.com/office/drawing/2014/main" id="{A69486FE-FC7C-33A7-BFA5-058D0CC8819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58860" y="8764866"/>
            <a:ext cx="1726926" cy="913717"/>
          </a:xfrm>
          <a:prstGeom prst="rect">
            <a:avLst/>
          </a:prstGeom>
        </p:spPr>
      </p:pic>
      <p:pic>
        <p:nvPicPr>
          <p:cNvPr id="14" name="Picture 13" descr="A person in a suit smiling&#10;&#10;Description automatically generated">
            <a:extLst>
              <a:ext uri="{FF2B5EF4-FFF2-40B4-BE49-F238E27FC236}">
                <a16:creationId xmlns:a16="http://schemas.microsoft.com/office/drawing/2014/main" id="{B0E039C8-4FE6-CC2C-CFA2-C4F211893F8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93011" y="8764524"/>
            <a:ext cx="1375037" cy="914400"/>
          </a:xfrm>
          <a:prstGeom prst="rect">
            <a:avLst/>
          </a:prstGeom>
        </p:spPr>
      </p:pic>
      <p:grpSp>
        <p:nvGrpSpPr>
          <p:cNvPr id="11" name="Group 10">
            <a:extLst>
              <a:ext uri="{FF2B5EF4-FFF2-40B4-BE49-F238E27FC236}">
                <a16:creationId xmlns:a16="http://schemas.microsoft.com/office/drawing/2014/main" id="{7D89516C-DF84-624D-239C-412797269981}"/>
              </a:ext>
            </a:extLst>
          </p:cNvPr>
          <p:cNvGrpSpPr/>
          <p:nvPr/>
        </p:nvGrpSpPr>
        <p:grpSpPr>
          <a:xfrm>
            <a:off x="2711139" y="77969"/>
            <a:ext cx="5341620" cy="540372"/>
            <a:chOff x="2711139" y="77969"/>
            <a:chExt cx="5341620" cy="540372"/>
          </a:xfrm>
        </p:grpSpPr>
        <p:sp>
          <p:nvSpPr>
            <p:cNvPr id="13" name="Ribbon: Tilted Down 12">
              <a:extLst>
                <a:ext uri="{FF2B5EF4-FFF2-40B4-BE49-F238E27FC236}">
                  <a16:creationId xmlns:a16="http://schemas.microsoft.com/office/drawing/2014/main" id="{BCBA85BA-4E13-31D4-6BA6-1BA8945240B6}"/>
                </a:ext>
              </a:extLst>
            </p:cNvPr>
            <p:cNvSpPr/>
            <p:nvPr/>
          </p:nvSpPr>
          <p:spPr>
            <a:xfrm>
              <a:off x="2711139" y="77969"/>
              <a:ext cx="5341620" cy="460748"/>
            </a:xfrm>
            <a:prstGeom prst="ribbon">
              <a:avLst>
                <a:gd name="adj1" fmla="val 16667"/>
                <a:gd name="adj2" fmla="val 67447"/>
              </a:avLst>
            </a:prstGeom>
            <a:solidFill>
              <a:srgbClr val="0258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6">
              <a:extLst>
                <a:ext uri="{FF2B5EF4-FFF2-40B4-BE49-F238E27FC236}">
                  <a16:creationId xmlns:a16="http://schemas.microsoft.com/office/drawing/2014/main" id="{EE1B230C-9F2A-17B8-7CA8-DB0983CC8AC1}"/>
                </a:ext>
              </a:extLst>
            </p:cNvPr>
            <p:cNvSpPr txBox="1">
              <a:spLocks noChangeArrowheads="1"/>
            </p:cNvSpPr>
            <p:nvPr/>
          </p:nvSpPr>
          <p:spPr bwMode="auto">
            <a:xfrm>
              <a:off x="3549606" y="157592"/>
              <a:ext cx="3664687" cy="460749"/>
            </a:xfrm>
            <a:prstGeom prst="rect">
              <a:avLst/>
            </a:prstGeom>
            <a:noFill/>
            <a:ln>
              <a:noFill/>
            </a:ln>
            <a:effectLst/>
            <a:extLst>
              <a:ext uri="{909E8E84-426E-40DD-AFC4-6F175D3DCCD1}">
                <a14:hiddenFill xmlns:a14="http://schemas.microsoft.com/office/drawing/2010/main">
                  <a:gradFill rotWithShape="0">
                    <a:gsLst>
                      <a:gs pos="0">
                        <a:srgbClr val="FFFFFF">
                          <a:alpha val="0"/>
                        </a:srgbClr>
                      </a:gs>
                      <a:gs pos="100000">
                        <a:srgbClr val="FFFFFF"/>
                      </a:gs>
                    </a:gsLst>
                    <a:lin ang="16200000" scaled="1"/>
                  </a:gra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US" altLang="en-US" sz="2000" b="1" dirty="0">
                  <a:solidFill>
                    <a:srgbClr val="FFFF00"/>
                  </a:solidFill>
                  <a:latin typeface="Leelawadee UI" panose="020B0502040204020203" pitchFamily="34" charset="-34"/>
                  <a:cs typeface="Leelawadee UI" panose="020B0502040204020203" pitchFamily="34" charset="-34"/>
                </a:rPr>
                <a:t>$5000 Selling Agent Bonus!</a:t>
              </a:r>
              <a:endParaRPr lang="en-US" altLang="en-US" sz="1500" dirty="0">
                <a:solidFill>
                  <a:srgbClr val="FFFF00"/>
                </a:solidFill>
                <a:latin typeface="Leelawadee UI" panose="020B0502040204020203" pitchFamily="34" charset="-34"/>
                <a:cs typeface="Leelawadee UI" panose="020B0502040204020203" pitchFamily="34" charset="-34"/>
              </a:endParaRPr>
            </a:p>
          </p:txBody>
        </p:sp>
      </p:grpSp>
    </p:spTree>
    <p:extLst>
      <p:ext uri="{BB962C8B-B14F-4D97-AF65-F5344CB8AC3E}">
        <p14:creationId xmlns:p14="http://schemas.microsoft.com/office/powerpoint/2010/main" val="34956016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159</TotalTime>
  <Words>316</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Leelawadee UI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21</cp:revision>
  <dcterms:created xsi:type="dcterms:W3CDTF">2019-03-05T13:24:43Z</dcterms:created>
  <dcterms:modified xsi:type="dcterms:W3CDTF">2024-01-15T21:35:30Z</dcterms:modified>
</cp:coreProperties>
</file>